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5" r:id="rId4"/>
    <p:sldId id="287" r:id="rId5"/>
    <p:sldId id="336" r:id="rId6"/>
    <p:sldId id="312" r:id="rId7"/>
    <p:sldId id="313" r:id="rId8"/>
    <p:sldId id="325" r:id="rId9"/>
    <p:sldId id="338" r:id="rId10"/>
    <p:sldId id="326" r:id="rId11"/>
    <p:sldId id="315" r:id="rId12"/>
    <p:sldId id="403" r:id="rId13"/>
    <p:sldId id="316" r:id="rId14"/>
    <p:sldId id="327" r:id="rId15"/>
    <p:sldId id="378" r:id="rId16"/>
    <p:sldId id="379" r:id="rId17"/>
    <p:sldId id="328" r:id="rId18"/>
    <p:sldId id="333" r:id="rId19"/>
    <p:sldId id="340" r:id="rId20"/>
    <p:sldId id="341" r:id="rId21"/>
    <p:sldId id="318" r:id="rId22"/>
    <p:sldId id="319" r:id="rId23"/>
    <p:sldId id="363" r:id="rId24"/>
    <p:sldId id="360" r:id="rId25"/>
    <p:sldId id="361" r:id="rId26"/>
    <p:sldId id="362" r:id="rId27"/>
    <p:sldId id="320" r:id="rId28"/>
    <p:sldId id="374" r:id="rId29"/>
    <p:sldId id="372" r:id="rId30"/>
    <p:sldId id="370" r:id="rId31"/>
    <p:sldId id="396" r:id="rId32"/>
    <p:sldId id="397" r:id="rId33"/>
    <p:sldId id="398" r:id="rId34"/>
    <p:sldId id="399" r:id="rId35"/>
    <p:sldId id="381" r:id="rId3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楷体" panose="02010609060101010101" pitchFamily="49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楷体" panose="02010609060101010101" pitchFamily="49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楷体" panose="02010609060101010101" pitchFamily="49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楷体" panose="02010609060101010101" pitchFamily="49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楷体" panose="02010609060101010101" pitchFamily="49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楷体" panose="02010609060101010101" pitchFamily="49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楷体" panose="02010609060101010101" pitchFamily="49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楷体" panose="02010609060101010101" pitchFamily="49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楷体" panose="02010609060101010101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7ADA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74" y="-90"/>
      </p:cViewPr>
      <p:guideLst>
        <p:guide orient="horz" pos="2198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540"/>
    </p:cViewPr>
  </p:sorter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52930" cy="582136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en-US" altLang="zh-CN"/>
              <a:t>Click to edit Master text styles</a:t>
            </a:r>
            <a:endParaRPr lang="en-US" altLang="zh-CN"/>
          </a:p>
          <a:p>
            <a:pPr lvl="1" indent="-285750"/>
            <a:r>
              <a:rPr lang="en-US" altLang="zh-CN"/>
              <a:t>Second level</a:t>
            </a:r>
            <a:endParaRPr lang="en-US" altLang="zh-CN"/>
          </a:p>
          <a:p>
            <a:pPr lvl="2" indent="-228600"/>
            <a:r>
              <a:rPr lang="en-US" altLang="zh-CN"/>
              <a:t>Third level</a:t>
            </a:r>
            <a:endParaRPr lang="en-US" altLang="zh-CN"/>
          </a:p>
          <a:p>
            <a:pPr lvl="3" indent="-228600"/>
            <a:r>
              <a:rPr lang="en-US" altLang="zh-CN"/>
              <a:t>Fourth level</a:t>
            </a:r>
            <a:endParaRPr lang="en-US" altLang="zh-CN"/>
          </a:p>
          <a:p>
            <a:pPr lvl="4" indent="-228600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76200" y="6321425"/>
            <a:ext cx="2133600" cy="3841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fontAlgn="base"/>
            <a:r>
              <a:rPr lang="zh-CN" altLang="en-US" strike="noStrike" noProof="1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盂县一中 梁兄作品</a:t>
            </a:r>
            <a:endParaRPr lang="zh-CN" altLang="en-US" strike="noStrike" noProof="1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5400" b="1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32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32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32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32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32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32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32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楷体" panose="02010609060101010101" pitchFamily="49" charset="-122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楷体" panose="02010609060101010101" pitchFamily="49" charset="-122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楷体" panose="02010609060101010101" pitchFamily="49" charset="-122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楷体" panose="02010609060101010101" pitchFamily="49" charset="-122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楷体" panose="02010609060101010101" pitchFamily="49" charset="-122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楷体" panose="02010609060101010101" pitchFamily="49" charset="-122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楷体" panose="02010609060101010101" pitchFamily="49" charset="-122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楷体" panose="02010609060101010101" pitchFamily="49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14.xml"/><Relationship Id="rId2" Type="http://schemas.openxmlformats.org/officeDocument/2006/relationships/slide" Target="slide11.xml"/><Relationship Id="rId1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18.xml"/><Relationship Id="rId1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6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&#21382;&#21490;&#25945;&#24072;&#38405;&#35835;&#20030;&#20363;.ppt" TargetMode="External"/><Relationship Id="rId2" Type="http://schemas.openxmlformats.org/officeDocument/2006/relationships/slide" Target="slide4.xml"/><Relationship Id="rId1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30.xml"/><Relationship Id="rId2" Type="http://schemas.openxmlformats.org/officeDocument/2006/relationships/hyperlink" Target="&#20013;&#20849;&#20826;&#21490;&#19987;&#39064;&#22797;&#20064;.ppt" TargetMode="External"/><Relationship Id="rId1" Type="http://schemas.openxmlformats.org/officeDocument/2006/relationships/slide" Target="slide6.xml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&#39640;&#32771;&#20108;&#36718;&#22797;&#20064;&#38454;&#27573;&#29305;&#24449;&#21450;&#30693;&#35782;&#25972;&#21512;.doc" TargetMode="External"/><Relationship Id="rId3" Type="http://schemas.openxmlformats.org/officeDocument/2006/relationships/slide" Target="slide6.xml"/><Relationship Id="rId2" Type="http://schemas.openxmlformats.org/officeDocument/2006/relationships/slide" Target="slide26.xml"/><Relationship Id="rId1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slide" Target="slide2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21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6.xml"/><Relationship Id="rId2" Type="http://schemas.openxmlformats.org/officeDocument/2006/relationships/hyperlink" Target="&#22914;&#20309;&#35299;&#31572;&#21382;&#21490;&#26448;&#26009;&#35299;&#26512;&#39064;.ppt" TargetMode="External"/><Relationship Id="rId1" Type="http://schemas.openxmlformats.org/officeDocument/2006/relationships/hyperlink" Target="&#36873;&#25321;&#39064;&#20998;&#31867;&#35299;&#27861;.ppt" TargetMode="External"/></Relationships>
</file>

<file path=ppt/slides/_rels/slide2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hyperlink" Target="&#20013;&#22806;&#27178;&#21521;&#20851;&#32852;&#34920;&#26684;&#21270;&#27604;&#36739;.doc" TargetMode="External"/><Relationship Id="rId2" Type="http://schemas.openxmlformats.org/officeDocument/2006/relationships/slide" Target="slide6.xml"/><Relationship Id="rId1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slide" Target="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slide" Target="slide27.xml"/><Relationship Id="rId6" Type="http://schemas.openxmlformats.org/officeDocument/2006/relationships/slide" Target="slide28.xml"/><Relationship Id="rId5" Type="http://schemas.openxmlformats.org/officeDocument/2006/relationships/slide" Target="slide21.xml"/><Relationship Id="rId4" Type="http://schemas.openxmlformats.org/officeDocument/2006/relationships/slide" Target="slide20.xml"/><Relationship Id="rId3" Type="http://schemas.openxmlformats.org/officeDocument/2006/relationships/slide" Target="slide10.xml"/><Relationship Id="rId2" Type="http://schemas.openxmlformats.org/officeDocument/2006/relationships/slide" Target="slide7.xml"/><Relationship Id="rId1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标题 3073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924800" cy="2133600"/>
          </a:xfrm>
          <a:ln/>
        </p:spPr>
        <p:txBody>
          <a:bodyPr anchor="ctr"/>
          <a:p>
            <a:pPr defTabSz="914400">
              <a:buNone/>
            </a:pPr>
            <a:r>
              <a:rPr lang="en-US" altLang="zh-CN" sz="3600" kern="1200" baseline="0">
                <a:latin typeface="+mj-lt"/>
                <a:ea typeface="+mj-ea"/>
                <a:cs typeface="+mj-cs"/>
              </a:rPr>
              <a:t>2018</a:t>
            </a:r>
            <a:r>
              <a:rPr lang="zh-CN" altLang="en-US" sz="3600" kern="1200" baseline="0" dirty="0">
                <a:latin typeface="+mj-lt"/>
                <a:ea typeface="+mj-ea"/>
                <a:cs typeface="+mj-cs"/>
              </a:rPr>
              <a:t>年高考二轮复习目标和策略</a:t>
            </a:r>
            <a:br>
              <a:rPr lang="zh-CN" altLang="en-US" sz="3600" kern="1200" baseline="0" dirty="0">
                <a:latin typeface="+mj-lt"/>
                <a:ea typeface="+mj-ea"/>
                <a:cs typeface="+mj-cs"/>
              </a:rPr>
            </a:br>
            <a:br>
              <a:rPr lang="zh-CN" altLang="en-US" sz="3600" kern="1200" baseline="0" dirty="0">
                <a:latin typeface="+mj-lt"/>
                <a:ea typeface="+mj-ea"/>
                <a:cs typeface="+mj-cs"/>
              </a:rPr>
            </a:br>
            <a:r>
              <a:rPr lang="zh-CN" altLang="en-US" sz="3600" kern="1200" baseline="0" dirty="0">
                <a:latin typeface="+mj-lt"/>
                <a:ea typeface="+mj-ea"/>
                <a:cs typeface="+mj-cs"/>
              </a:rPr>
              <a:t>         </a:t>
            </a:r>
            <a:r>
              <a:rPr lang="en-US" altLang="zh-CN" sz="3600" kern="1200" baseline="0">
                <a:latin typeface="Arial" panose="020B0604020202020204" pitchFamily="34" charset="0"/>
                <a:ea typeface="+mj-ea"/>
                <a:cs typeface="+mj-cs"/>
              </a:rPr>
              <a:t>——</a:t>
            </a:r>
            <a:r>
              <a:rPr lang="zh-CN" altLang="en-US" sz="3600" kern="1200" baseline="0" dirty="0">
                <a:latin typeface="华文行楷" panose="02010800040101010101" pitchFamily="2" charset="-122"/>
                <a:ea typeface="华文行楷" panose="02010800040101010101" pitchFamily="2" charset="-122"/>
                <a:cs typeface="+mj-cs"/>
              </a:rPr>
              <a:t>以中国近现代史为例</a:t>
            </a:r>
            <a:endParaRPr lang="zh-CN" altLang="en-US" sz="3600" kern="1200" baseline="0" dirty="0">
              <a:latin typeface="华文行楷" panose="02010800040101010101" pitchFamily="2" charset="-122"/>
              <a:ea typeface="华文行楷" panose="02010800040101010101" pitchFamily="2" charset="-122"/>
              <a:cs typeface="+mj-cs"/>
            </a:endParaRPr>
          </a:p>
        </p:txBody>
      </p:sp>
      <p:sp>
        <p:nvSpPr>
          <p:cNvPr id="2050" name="副标题 3074"/>
          <p:cNvSpPr>
            <a:spLocks noGrp="1"/>
          </p:cNvSpPr>
          <p:nvPr>
            <p:ph type="subTitle" idx="1"/>
          </p:nvPr>
        </p:nvSpPr>
        <p:spPr>
          <a:xfrm>
            <a:off x="2438400" y="4648200"/>
            <a:ext cx="6400800" cy="1219200"/>
          </a:xfrm>
          <a:ln/>
        </p:spPr>
        <p:txBody>
          <a:bodyPr anchor="t"/>
          <a:p>
            <a:pPr defTabSz="914400">
              <a:lnSpc>
                <a:spcPct val="90000"/>
              </a:lnSpc>
            </a:pPr>
            <a:r>
              <a:rPr lang="zh-CN" altLang="en-US" sz="3600" kern="1200" baseline="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阳泉市盂县一中  梁卫红</a:t>
            </a:r>
            <a:endParaRPr lang="zh-CN" altLang="en-US" sz="3600" kern="1200" baseline="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defTabSz="914400">
              <a:lnSpc>
                <a:spcPct val="90000"/>
              </a:lnSpc>
            </a:pPr>
            <a:r>
              <a:rPr lang="en-US" altLang="zh-CN" sz="3600" kern="1200" baseline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18735309099</a:t>
            </a:r>
            <a:r>
              <a:rPr lang="zh-CN" altLang="en-US" sz="3600" kern="1200" baseline="0" dirty="0"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（微信同号）</a:t>
            </a:r>
            <a:endParaRPr lang="zh-CN" altLang="en-US" sz="3600" kern="1200" baseline="0" dirty="0"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051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内容占位符 10242"/>
          <p:cNvSpPr>
            <a:spLocks noGrp="1"/>
          </p:cNvSpPr>
          <p:nvPr>
            <p:ph idx="1"/>
          </p:nvPr>
        </p:nvSpPr>
        <p:spPr>
          <a:xfrm>
            <a:off x="990600" y="1676400"/>
            <a:ext cx="7543800" cy="2286000"/>
          </a:xfrm>
          <a:ln w="19050">
            <a:solidFill>
              <a:srgbClr val="FF0000"/>
            </a:solidFill>
            <a:miter/>
          </a:ln>
        </p:spPr>
        <p:txBody>
          <a:bodyPr anchor="t"/>
          <a:p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概念分类</a:t>
            </a:r>
            <a:endParaRPr lang="zh-CN" altLang="en-US" sz="6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概念理解举例</a:t>
            </a:r>
            <a:endParaRPr lang="zh-CN" altLang="en-US" sz="6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66" name="动作按钮: 上一张 10243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67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8" name="动作按钮: 上一张 10243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1269" name="任意多边形 8196">
            <a:hlinkClick r:id="rId2" action="ppaction://hlinksldjump"/>
          </p:cNvPr>
          <p:cNvSpPr/>
          <p:nvPr/>
        </p:nvSpPr>
        <p:spPr>
          <a:xfrm>
            <a:off x="6858000" y="1981200"/>
            <a:ext cx="976313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1270" name="任意多边形 8196">
            <a:hlinkClick r:id="rId3" action="ppaction://hlinksldjump"/>
          </p:cNvPr>
          <p:cNvSpPr/>
          <p:nvPr/>
        </p:nvSpPr>
        <p:spPr>
          <a:xfrm>
            <a:off x="6858000" y="3124200"/>
            <a:ext cx="976313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6626" name="内容占位符 26625"/>
          <p:cNvGraphicFramePr/>
          <p:nvPr>
            <p:ph/>
          </p:nvPr>
        </p:nvGraphicFramePr>
        <p:xfrm>
          <a:off x="381000" y="1371600"/>
          <a:ext cx="8153400" cy="4376738"/>
        </p:xfrm>
        <a:graphic>
          <a:graphicData uri="http://schemas.openxmlformats.org/drawingml/2006/table">
            <a:tbl>
              <a:tblPr/>
              <a:tblGrid>
                <a:gridCol w="762000"/>
                <a:gridCol w="1524000"/>
                <a:gridCol w="2057400"/>
                <a:gridCol w="1905000"/>
                <a:gridCol w="1905000"/>
              </a:tblGrid>
              <a:tr h="762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4400" dirty="0">
                          <a:solidFill>
                            <a:schemeClr val="tx2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古代史</a:t>
                      </a:r>
                      <a:endParaRPr lang="zh-CN" altLang="en-US" sz="4400" dirty="0">
                        <a:solidFill>
                          <a:schemeClr val="tx2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4400" dirty="0">
                          <a:solidFill>
                            <a:schemeClr val="tx2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近代史</a:t>
                      </a:r>
                      <a:endParaRPr lang="zh-CN" altLang="en-US" sz="4400" dirty="0">
                        <a:solidFill>
                          <a:schemeClr val="tx2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4400" dirty="0">
                          <a:solidFill>
                            <a:schemeClr val="tx2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现代史</a:t>
                      </a:r>
                      <a:endParaRPr lang="zh-CN" altLang="en-US" sz="4400" dirty="0">
                        <a:solidFill>
                          <a:schemeClr val="tx2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6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中国</a:t>
                      </a:r>
                      <a:endParaRPr lang="zh-CN" altLang="en-US" sz="36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政治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经济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文化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6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世界</a:t>
                      </a:r>
                      <a:endParaRPr lang="zh-CN" altLang="en-US" sz="36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政治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经济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620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文化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5" name="日期占位符 3"/>
          <p:cNvSpPr txBox="1">
            <a:spLocks noGrp="1"/>
          </p:cNvSpPr>
          <p:nvPr/>
        </p:nvSpPr>
        <p:spPr>
          <a:xfrm>
            <a:off x="152400" y="6397625"/>
            <a:ext cx="2133600" cy="307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36" name="标题 11265"/>
          <p:cNvSpPr>
            <a:spLocks noGrp="1"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6000" b="1" dirty="0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概念分类</a:t>
            </a:r>
            <a:endParaRPr lang="en-US" altLang="zh-CN" sz="6000" b="1">
              <a:solidFill>
                <a:schemeClr val="tx2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1126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6000" dirty="0">
                <a:latin typeface="华文新魏" panose="02010800040101010101" pitchFamily="2" charset="-122"/>
                <a:ea typeface="华文新魏" panose="02010800040101010101" pitchFamily="2" charset="-122"/>
              </a:rPr>
              <a:t>政治类概念</a:t>
            </a:r>
            <a:endParaRPr lang="en-US" altLang="zh-CN" sz="600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267" name="内容占位符 11266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45000"/>
          </a:xfrm>
          <a:ln/>
        </p:spPr>
        <p:txBody>
          <a:bodyPr anchor="t"/>
          <a:p>
            <a:pPr>
              <a:lnSpc>
                <a:spcPct val="90000"/>
              </a:lnSpc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制度类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会议类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文献类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（条约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纲领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/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著作等）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战争与革命类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事件事变类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改革类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团体党派组织类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其它类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315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4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charRg st="4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8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charRg st="8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23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charRg st="23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3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charRg st="3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36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charRg st="36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4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charRg st="40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charRg st="48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charRg st="48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标题 2662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44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中国近现代战争与革命类概念</a:t>
            </a:r>
            <a:endParaRPr lang="zh-CN" altLang="en-US" sz="44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2290" name="内容占位符 26626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3686175"/>
          </a:xfrm>
          <a:ln w="19050">
            <a:solidFill>
              <a:srgbClr val="FF0000"/>
            </a:solidFill>
            <a:miter/>
          </a:ln>
        </p:spPr>
        <p:txBody>
          <a:bodyPr anchor="t"/>
          <a:p>
            <a:pPr>
              <a:lnSpc>
                <a:spcPct val="90000"/>
              </a:lnSpc>
            </a:pP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革命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旧民主主义革命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太平天国运动；义和团运动；辛亥革命；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二次革命；护国运动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新民主主义革命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五四运动；国民革命；土地革命；抗日战争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解放战争</a:t>
            </a:r>
            <a:endParaRPr lang="zh-CN" altLang="en-US" sz="2800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4339" name="动作按钮: 上一张 26627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340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3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charRg st="3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0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0">
                                            <p:txEl>
                                              <p:charRg st="40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1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0">
                                            <p:txEl>
                                              <p:charRg st="11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3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charRg st="3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8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0">
                                            <p:txEl>
                                              <p:charRg st="48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6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90">
                                            <p:txEl>
                                              <p:charRg st="68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日期占位符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/>
            <a:r>
              <a:rPr lang="zh-CN" altLang="en-US" sz="2000" b="1" dirty="0">
                <a:latin typeface="微软雅黑" panose="020B0503020204020204" pitchFamily="34" charset="-122"/>
                <a:ea typeface="宋体" panose="02010600030101010101" pitchFamily="2" charset="-122"/>
              </a:rPr>
              <a:t>梁兄作品</a:t>
            </a:r>
            <a:endParaRPr lang="zh-CN" altLang="en-US" sz="2000" b="1" dirty="0">
              <a:latin typeface="微软雅黑" panose="020B0503020204020204" pitchFamily="34" charset="-122"/>
              <a:ea typeface="宋体" panose="02010600030101010101" pitchFamily="2" charset="-122"/>
            </a:endParaRPr>
          </a:p>
        </p:txBody>
      </p:sp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endParaRPr lang="zh-CN" altLang="en-US"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wrap="square" lIns="91440" tIns="45720" rIns="91440" bIns="45720" anchor="t"/>
          <a:p>
            <a:r>
              <a:rPr lang="zh-CN" altLang="en-US" dirty="0"/>
              <a:t>（</a:t>
            </a:r>
            <a:r>
              <a:rPr lang="en-US" altLang="zh-CN"/>
              <a:t>1995</a:t>
            </a:r>
            <a:r>
              <a:rPr lang="zh-CN" altLang="en-US" dirty="0"/>
              <a:t>年全国卷） 鸦片战争前夕，清政府实行的</a:t>
            </a:r>
            <a:r>
              <a:rPr lang="zh-CN" altLang="en-US" dirty="0">
                <a:solidFill>
                  <a:srgbClr val="0000FF"/>
                </a:solidFill>
              </a:rPr>
              <a:t>闭关政策</a:t>
            </a:r>
            <a:r>
              <a:rPr lang="zh-CN" altLang="en-US" dirty="0"/>
              <a:t>的含义是  </a:t>
            </a:r>
            <a:br>
              <a:rPr lang="zh-CN" altLang="en-US" dirty="0"/>
            </a:br>
            <a:r>
              <a:rPr lang="en-US" altLang="zh-CN"/>
              <a:t>A </a:t>
            </a:r>
            <a:r>
              <a:rPr lang="zh-CN" altLang="en-US" dirty="0"/>
              <a:t>禁绝中国对外贸易               </a:t>
            </a:r>
            <a:endParaRPr lang="zh-CN" altLang="en-US" dirty="0"/>
          </a:p>
          <a:p>
            <a:r>
              <a:rPr lang="en-US" altLang="zh-CN"/>
              <a:t>B </a:t>
            </a:r>
            <a:r>
              <a:rPr lang="zh-CN" altLang="en-US" dirty="0"/>
              <a:t>严格限制对外交往 </a:t>
            </a:r>
            <a:endParaRPr lang="zh-CN" altLang="en-US" dirty="0"/>
          </a:p>
          <a:p>
            <a:r>
              <a:rPr lang="en-US" altLang="zh-CN"/>
              <a:t>C </a:t>
            </a:r>
            <a:r>
              <a:rPr lang="zh-CN" altLang="en-US" dirty="0"/>
              <a:t>一概排斥西方事物               </a:t>
            </a:r>
            <a:endParaRPr lang="zh-CN" altLang="en-US" dirty="0"/>
          </a:p>
          <a:p>
            <a:r>
              <a:rPr lang="en-US" altLang="zh-CN"/>
              <a:t>D </a:t>
            </a:r>
            <a:r>
              <a:rPr lang="zh-CN" altLang="en-US" dirty="0"/>
              <a:t>封闭边界固守疆域   </a:t>
            </a:r>
            <a:endParaRPr lang="zh-CN" altLang="en-US" dirty="0"/>
          </a:p>
        </p:txBody>
      </p:sp>
      <p:sp>
        <p:nvSpPr>
          <p:cNvPr id="1251332" name="Text Box 4"/>
          <p:cNvSpPr txBox="1"/>
          <p:nvPr/>
        </p:nvSpPr>
        <p:spPr>
          <a:xfrm>
            <a:off x="6818313" y="3575050"/>
            <a:ext cx="1065212" cy="15557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9600" b="1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B</a:t>
            </a:r>
            <a:endParaRPr lang="en-US" altLang="zh-CN" sz="9600" b="1">
              <a:solidFill>
                <a:srgbClr val="0000FF"/>
              </a:solidFill>
              <a:latin typeface="微软雅黑" panose="020B0503020204020204" pitchFamily="34" charset="-122"/>
              <a:ea typeface="宋体" panose="02010600030101010101" pitchFamily="2" charset="-122"/>
            </a:endParaRPr>
          </a:p>
        </p:txBody>
      </p:sp>
      <p:sp>
        <p:nvSpPr>
          <p:cNvPr id="15365" name="动作按钮: 上一张 27689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12513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12513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日期占位符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/>
            <a:r>
              <a:rPr lang="zh-CN" altLang="en-US" sz="2000" b="1" dirty="0">
                <a:latin typeface="微软雅黑" panose="020B0503020204020204" pitchFamily="34" charset="-122"/>
                <a:ea typeface="宋体" panose="02010600030101010101" pitchFamily="2" charset="-122"/>
              </a:rPr>
              <a:t>梁兄作品</a:t>
            </a:r>
            <a:endParaRPr lang="zh-CN" altLang="en-US" sz="2000" b="1" dirty="0">
              <a:latin typeface="微软雅黑" panose="020B0503020204020204" pitchFamily="34" charset="-122"/>
              <a:ea typeface="宋体" panose="02010600030101010101" pitchFamily="2" charset="-122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304800" y="1268413"/>
            <a:ext cx="8839200" cy="4886325"/>
          </a:xfrm>
          <a:ln/>
        </p:spPr>
        <p:txBody>
          <a:bodyPr wrap="square" lIns="91440" tIns="45720" rIns="91440" bIns="45720" anchor="t"/>
          <a:p>
            <a:pPr>
              <a:lnSpc>
                <a:spcPct val="80000"/>
              </a:lnSpc>
            </a:pPr>
            <a:r>
              <a:rPr lang="zh-CN" altLang="en-US" dirty="0"/>
              <a:t>（</a:t>
            </a:r>
            <a:r>
              <a:rPr lang="en-US" altLang="zh-CN"/>
              <a:t>2006</a:t>
            </a:r>
            <a:r>
              <a:rPr lang="zh-CN" altLang="en-US" dirty="0"/>
              <a:t>年全国</a:t>
            </a:r>
            <a:r>
              <a:rPr lang="en-US" altLang="zh-CN"/>
              <a:t>Ⅱ</a:t>
            </a:r>
            <a:r>
              <a:rPr lang="zh-CN" altLang="en-US" dirty="0"/>
              <a:t>卷）英国通过</a:t>
            </a:r>
            <a:r>
              <a:rPr lang="en-US" altLang="zh-CN"/>
              <a:t>《</a:t>
            </a:r>
            <a:r>
              <a:rPr lang="zh-CN" altLang="en-US" dirty="0"/>
              <a:t>虎门条约</a:t>
            </a:r>
            <a:r>
              <a:rPr lang="en-US" altLang="zh-CN"/>
              <a:t>》</a:t>
            </a:r>
            <a:r>
              <a:rPr lang="zh-CN" altLang="en-US" dirty="0"/>
              <a:t>取得了“</a:t>
            </a:r>
            <a:r>
              <a:rPr lang="zh-CN" altLang="en-US" dirty="0">
                <a:solidFill>
                  <a:srgbClr val="0000FF"/>
                </a:solidFill>
              </a:rPr>
              <a:t>片面最惠国待遇</a:t>
            </a:r>
            <a:r>
              <a:rPr lang="zh-CN" altLang="en-US" dirty="0"/>
              <a:t>”，这意味着：</a:t>
            </a:r>
            <a:endParaRPr lang="zh-CN" altLang="en-US" dirty="0"/>
          </a:p>
          <a:p>
            <a:pPr>
              <a:lnSpc>
                <a:spcPct val="80000"/>
              </a:lnSpc>
            </a:pPr>
            <a:r>
              <a:rPr lang="en-US" altLang="zh-CN"/>
              <a:t>A</a:t>
            </a:r>
            <a:r>
              <a:rPr lang="zh-CN" altLang="en-US" dirty="0"/>
              <a:t>．英国取得了在中国东南沿海通商口岸进行贸易的特权。</a:t>
            </a:r>
            <a:endParaRPr lang="zh-CN" altLang="en-US" dirty="0"/>
          </a:p>
          <a:p>
            <a:pPr>
              <a:lnSpc>
                <a:spcPct val="80000"/>
              </a:lnSpc>
            </a:pPr>
            <a:r>
              <a:rPr lang="en-US" altLang="zh-CN"/>
              <a:t>B</a:t>
            </a:r>
            <a:r>
              <a:rPr lang="zh-CN" altLang="en-US" dirty="0"/>
              <a:t>．其他列强从中国攫取的各项特权，英国可以援例享有。</a:t>
            </a:r>
            <a:endParaRPr lang="zh-CN" altLang="en-US" dirty="0"/>
          </a:p>
          <a:p>
            <a:pPr>
              <a:lnSpc>
                <a:spcPct val="80000"/>
              </a:lnSpc>
            </a:pPr>
            <a:r>
              <a:rPr lang="en-US" altLang="zh-CN"/>
              <a:t>C</a:t>
            </a:r>
            <a:r>
              <a:rPr lang="zh-CN" altLang="en-US" dirty="0"/>
              <a:t>．英国取得了独占中国内地市场的贸易特权。</a:t>
            </a:r>
            <a:endParaRPr lang="zh-CN" altLang="en-US" dirty="0"/>
          </a:p>
          <a:p>
            <a:pPr>
              <a:lnSpc>
                <a:spcPct val="80000"/>
              </a:lnSpc>
            </a:pPr>
            <a:r>
              <a:rPr lang="en-US" altLang="zh-CN"/>
              <a:t>D</a:t>
            </a:r>
            <a:r>
              <a:rPr lang="zh-CN" altLang="en-US" dirty="0"/>
              <a:t>．英国取得了与中国共同商定中国关税税率的特权。</a:t>
            </a:r>
            <a:endParaRPr lang="zh-CN" altLang="en-US" dirty="0"/>
          </a:p>
        </p:txBody>
      </p:sp>
      <p:sp>
        <p:nvSpPr>
          <p:cNvPr id="1260548" name="Text Box 4"/>
          <p:cNvSpPr txBox="1"/>
          <p:nvPr/>
        </p:nvSpPr>
        <p:spPr>
          <a:xfrm>
            <a:off x="6477000" y="4765675"/>
            <a:ext cx="1065213" cy="15557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9600" b="1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B</a:t>
            </a:r>
            <a:endParaRPr lang="en-US" altLang="zh-CN" sz="9600" b="1">
              <a:solidFill>
                <a:srgbClr val="0000FF"/>
              </a:solidFill>
              <a:latin typeface="微软雅黑" panose="020B0503020204020204" pitchFamily="34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12605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12605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605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1260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60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1260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60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5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ln/>
        </p:spPr>
        <p:txBody>
          <a:bodyPr wrap="square" lIns="91440" tIns="45720" rIns="91440" bIns="45720" anchor="ctr"/>
          <a:p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新旧民主主义革命的异同点</a:t>
            </a:r>
            <a:endParaRPr lang="zh-CN" alt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aphicFrame>
        <p:nvGraphicFramePr>
          <p:cNvPr id="28000" name="内容占位符 27999"/>
          <p:cNvGraphicFramePr/>
          <p:nvPr>
            <p:ph/>
          </p:nvPr>
        </p:nvGraphicFramePr>
        <p:xfrm>
          <a:off x="457200" y="1219200"/>
          <a:ext cx="8382000" cy="4891088"/>
        </p:xfrm>
        <a:graphic>
          <a:graphicData uri="http://schemas.openxmlformats.org/drawingml/2006/table">
            <a:tbl>
              <a:tblPr/>
              <a:tblGrid>
                <a:gridCol w="550863"/>
                <a:gridCol w="1223962"/>
                <a:gridCol w="3101975"/>
                <a:gridCol w="3505200"/>
              </a:tblGrid>
              <a:tr h="457200"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比较项目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旧民主主义革命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新民主主义革命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rowSpan="7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不同点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时 间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000"/>
                        <a:t>1840-1919</a:t>
                      </a:r>
                      <a:endParaRPr lang="en-US" altLang="zh-CN" sz="200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000"/>
                        <a:t>1919-1949</a:t>
                      </a:r>
                      <a:endParaRPr lang="en-US" altLang="zh-CN" sz="200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领导阶级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非无产阶级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无产阶级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指导思想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拜上帝教；三民主义等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马列主义、毛泽东思想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群众基础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广泛或缺乏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广 泛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革命前途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资本主义社会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新民主主义社会</a:t>
                      </a:r>
                      <a:endParaRPr lang="zh-CN" altLang="en-US" sz="20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向社会主义过渡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革命成败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最终失败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最终胜利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革命范畴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世界资产阶级革命一部分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世界无产阶级革命一部分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相同点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社会性质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半殖民地半封建社会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96875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革命任务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反帝反封建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41325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革命性质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资产阶级民主革命</a:t>
                      </a:r>
                      <a:endParaRPr lang="zh-CN" altLang="en-US" sz="20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60" name="动作按钮: 上一张 27689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461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462" name="文本框 15414">
            <a:hlinkClick r:id="rId2" action="ppaction://hlinksldjump"/>
          </p:cNvPr>
          <p:cNvSpPr txBox="1"/>
          <p:nvPr/>
        </p:nvSpPr>
        <p:spPr>
          <a:xfrm>
            <a:off x="4648200" y="1295400"/>
            <a:ext cx="144780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日期占位符 3"/>
          <p:cNvSpPr txBox="1">
            <a:spLocks noGrp="1"/>
          </p:cNvSpPr>
          <p:nvPr/>
        </p:nvSpPr>
        <p:spPr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r>
              <a:rPr lang="zh-CN" altLang="zh-CN" sz="2000" b="1" dirty="0">
                <a:latin typeface="Arial" panose="020B0604020202020204" pitchFamily="34" charset="0"/>
                <a:ea typeface="隶书" panose="02010509060101010101" pitchFamily="49" charset="-122"/>
              </a:rPr>
              <a:t>梁兄作品</a:t>
            </a:r>
            <a:endParaRPr lang="zh-CN" altLang="zh-CN" sz="2000" b="1" dirty="0"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判断正误</a:t>
            </a:r>
            <a:endParaRPr lang="zh-CN" alt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r>
              <a:rPr lang="zh-CN" altLang="en-US" sz="6000" dirty="0">
                <a:latin typeface="楷体" panose="02010609060101010101" pitchFamily="49" charset="-122"/>
                <a:ea typeface="楷体" panose="02010609060101010101" pitchFamily="49" charset="-122"/>
              </a:rPr>
              <a:t>新民主主义革命是由无产阶级领导的资产阶级民主革命。</a:t>
            </a:r>
            <a:endParaRPr lang="zh-CN" altLang="en-US" sz="60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sz="6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796" name="未知"/>
          <p:cNvSpPr/>
          <p:nvPr/>
        </p:nvSpPr>
        <p:spPr>
          <a:xfrm>
            <a:off x="4419600" y="3352800"/>
            <a:ext cx="1482725" cy="1031875"/>
          </a:xfrm>
          <a:custGeom>
            <a:avLst/>
            <a:gdLst/>
            <a:ahLst/>
            <a:cxnLst>
              <a:cxn ang="0">
                <a:pos x="0" y="475331"/>
              </a:cxn>
              <a:cxn ang="0">
                <a:pos x="259889" y="977224"/>
              </a:cxn>
              <a:cxn ang="0">
                <a:pos x="1301023" y="147520"/>
              </a:cxn>
              <a:cxn ang="0">
                <a:pos x="1349760" y="89716"/>
              </a:cxn>
            </a:cxnLst>
            <a:pathLst>
              <a:path w="21600" h="21600">
                <a:moveTo>
                  <a:pt x="0" y="9950"/>
                </a:moveTo>
                <a:cubicBezTo>
                  <a:pt x="632" y="11698"/>
                  <a:pt x="632" y="21600"/>
                  <a:pt x="3786" y="20456"/>
                </a:cubicBezTo>
                <a:cubicBezTo>
                  <a:pt x="6941" y="19312"/>
                  <a:pt x="16307" y="6176"/>
                  <a:pt x="18953" y="3088"/>
                </a:cubicBezTo>
                <a:cubicBezTo>
                  <a:pt x="21600" y="0"/>
                  <a:pt x="19548" y="2075"/>
                  <a:pt x="19663" y="1878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8437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438" name="动作按钮: 上一张 27689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r>
              <a:rPr lang="zh-CN" altLang="zh-CN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旧民主主义革命</a:t>
            </a:r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的定义</a:t>
            </a:r>
            <a:r>
              <a:rPr lang="zh-CN" altLang="zh-CN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endParaRPr lang="zh-CN" altLang="zh-CN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/>
          </p:nvPr>
        </p:nvSpPr>
        <p:spPr>
          <a:xfrm>
            <a:off x="457200" y="1828800"/>
            <a:ext cx="8229600" cy="3810000"/>
          </a:xfrm>
          <a:ln w="25400">
            <a:solidFill>
              <a:srgbClr val="000000"/>
            </a:solidFill>
            <a:miter/>
          </a:ln>
        </p:spPr>
        <p:txBody>
          <a:bodyPr wrap="square" lIns="91440" tIns="45720" rIns="91440" bIns="45720" anchor="t"/>
          <a:p>
            <a:r>
              <a:rPr lang="zh-CN" altLang="zh-CN" dirty="0">
                <a:latin typeface="黑体" panose="02010609060101010101" pitchFamily="49" charset="-122"/>
              </a:rPr>
              <a:t>  旧民主主义革命是由资产阶级领导的，以建立资本主义社会和资产阶级专政的国家为目的、反对外国侵略和本国封建统治的革命。从１８４０年鸦片战争到１９１９年五四运动前的７９年，即为旧民主主义革命时期。其中</a:t>
            </a:r>
            <a:r>
              <a:rPr lang="zh-CN" altLang="zh-CN" dirty="0">
                <a:solidFill>
                  <a:srgbClr val="0000FF"/>
                </a:solidFill>
                <a:latin typeface="黑体" panose="02010609060101010101" pitchFamily="49" charset="-122"/>
              </a:rPr>
              <a:t>辛亥革命</a:t>
            </a:r>
            <a:r>
              <a:rPr lang="zh-CN" altLang="zh-CN" dirty="0">
                <a:latin typeface="黑体" panose="02010609060101010101" pitchFamily="49" charset="-122"/>
              </a:rPr>
              <a:t>是比较完整意义上的一次旧民主主义革命。</a:t>
            </a:r>
            <a:endParaRPr lang="zh-CN" altLang="zh-CN" dirty="0">
              <a:latin typeface="黑体" panose="02010609060101010101" pitchFamily="49" charset="-122"/>
            </a:endParaRPr>
          </a:p>
        </p:txBody>
      </p:sp>
      <p:sp>
        <p:nvSpPr>
          <p:cNvPr id="19459" name="日期占位符 1"/>
          <p:cNvSpPr/>
          <p:nvPr/>
        </p:nvSpPr>
        <p:spPr>
          <a:xfrm>
            <a:off x="76200" y="6321425"/>
            <a:ext cx="2133600" cy="3841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eaLnBrk="0" hangingPunct="0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r>
              <a:rPr lang="zh-CN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新民主主义革命</a:t>
            </a:r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的定义</a:t>
            </a:r>
            <a:r>
              <a:rPr lang="zh-CN" altLang="zh-CN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endParaRPr lang="zh-CN" altLang="zh-CN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/>
          </p:nvPr>
        </p:nvSpPr>
        <p:spPr>
          <a:xfrm>
            <a:off x="457200" y="1752600"/>
            <a:ext cx="8382000" cy="3886200"/>
          </a:xfrm>
          <a:ln w="25400">
            <a:solidFill>
              <a:srgbClr val="000000"/>
            </a:solidFill>
            <a:miter/>
          </a:ln>
        </p:spPr>
        <p:txBody>
          <a:bodyPr wrap="square" lIns="91440" tIns="45720" rIns="91440" bIns="45720" anchor="t"/>
          <a:p>
            <a:r>
              <a:rPr lang="zh-CN" altLang="zh-CN" dirty="0">
                <a:latin typeface="黑体" panose="02010609060101010101" pitchFamily="49" charset="-122"/>
              </a:rPr>
              <a:t>   新民主主义革命是无产阶级（通过中共)领导的、人民大众的、反对帝国主义、封建主义、官僚资本主义的革命。其指导思想是马克思主义 。 </a:t>
            </a:r>
            <a:endParaRPr lang="zh-CN" altLang="zh-CN" dirty="0">
              <a:latin typeface="黑体" panose="02010609060101010101" pitchFamily="49" charset="-122"/>
            </a:endParaRPr>
          </a:p>
          <a:p>
            <a:r>
              <a:rPr lang="zh-CN" altLang="zh-CN" dirty="0">
                <a:latin typeface="黑体" panose="02010609060101010101" pitchFamily="49" charset="-122"/>
              </a:rPr>
              <a:t>   中国的新民主主义革命是从1919年五四运动开始的，1949年中华人民共和国的成立标志着我国新民主主义革命的基本结束。</a:t>
            </a:r>
            <a:endParaRPr lang="zh-CN" altLang="zh-CN" dirty="0">
              <a:latin typeface="黑体" panose="02010609060101010101" pitchFamily="49" charset="-122"/>
            </a:endParaRPr>
          </a:p>
        </p:txBody>
      </p:sp>
      <p:sp>
        <p:nvSpPr>
          <p:cNvPr id="20483" name="日期占位符 1"/>
          <p:cNvSpPr/>
          <p:nvPr/>
        </p:nvSpPr>
        <p:spPr>
          <a:xfrm>
            <a:off x="76200" y="6321425"/>
            <a:ext cx="2133600" cy="3841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eaLnBrk="0" hangingPunct="0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84" name="动作按钮: 上一张 27689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4097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ln/>
        </p:spPr>
        <p:txBody>
          <a:bodyPr anchor="ctr"/>
          <a:p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目 录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074" name="文本占位符 4098"/>
          <p:cNvSpPr>
            <a:spLocks noGrp="1"/>
          </p:cNvSpPr>
          <p:nvPr>
            <p:ph idx="1"/>
          </p:nvPr>
        </p:nvSpPr>
        <p:spPr>
          <a:xfrm>
            <a:off x="609600" y="2743200"/>
            <a:ext cx="7924800" cy="2057400"/>
          </a:xfrm>
          <a:ln w="25400">
            <a:solidFill>
              <a:srgbClr val="0000FF"/>
            </a:solidFill>
            <a:miter/>
          </a:ln>
        </p:spPr>
        <p:txBody>
          <a:bodyPr anchor="t"/>
          <a:p>
            <a:r>
              <a:rPr lang="zh-CN" altLang="en-US" dirty="0"/>
              <a:t>历史三轮复习法简介</a:t>
            </a:r>
            <a:endParaRPr lang="zh-CN" altLang="en-US" dirty="0"/>
          </a:p>
          <a:p>
            <a:r>
              <a:rPr lang="zh-CN" altLang="en-US" dirty="0"/>
              <a:t>二轮复习目标和策略</a:t>
            </a:r>
            <a:endParaRPr lang="zh-CN" altLang="en-US" dirty="0"/>
          </a:p>
          <a:p>
            <a:r>
              <a:rPr lang="zh-CN" altLang="en-US" dirty="0"/>
              <a:t>浅谈历史老师的阅读</a:t>
            </a:r>
            <a:endParaRPr lang="zh-CN" altLang="en-US" dirty="0"/>
          </a:p>
        </p:txBody>
      </p:sp>
      <p:sp>
        <p:nvSpPr>
          <p:cNvPr id="3075" name="任意多边形 4099">
            <a:hlinkClick r:id="rId1" action="ppaction://hlinksldjump"/>
          </p:cNvPr>
          <p:cNvSpPr/>
          <p:nvPr/>
        </p:nvSpPr>
        <p:spPr>
          <a:xfrm>
            <a:off x="7010400" y="2819400"/>
            <a:ext cx="976313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6" name="任意多边形 4103">
            <a:hlinkClick r:id="rId2" action="ppaction://hlinksldjump"/>
          </p:cNvPr>
          <p:cNvSpPr/>
          <p:nvPr/>
        </p:nvSpPr>
        <p:spPr>
          <a:xfrm>
            <a:off x="7010400" y="3429000"/>
            <a:ext cx="976313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7" name="任意多边形 4106">
            <a:hlinkClick r:id="rId3" action="ppaction://hlinkpres?slideindex=1&amp;slidetitle="/>
          </p:cNvPr>
          <p:cNvSpPr/>
          <p:nvPr/>
        </p:nvSpPr>
        <p:spPr>
          <a:xfrm>
            <a:off x="7010400" y="4038600"/>
            <a:ext cx="976313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8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标题 1331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中国近现代史专题举例</a:t>
            </a:r>
            <a:endParaRPr lang="zh-CN" alt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0482" name="内容占位符 1331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  <a:ln w="19050">
            <a:solidFill>
              <a:srgbClr val="FF0000"/>
            </a:solidFill>
            <a:miter/>
          </a:ln>
        </p:spPr>
        <p:txBody>
          <a:bodyPr anchor="t"/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中国的近代化历程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近代各阶级阶层的救国方案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民族资本主义和民族资产阶级发展史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马克思主义的中国化历程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中外关系史专题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（中日；中美；中英；中法；中俄苏）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中国和国际组织关系专题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国民党历史专题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中共党史专题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1507" name="动作按钮: 上一张 13315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08" name="动作按钮: 上一张 13317">
            <a:hlinkClick r:id="rId2" action="ppaction://hlinkpres?slideindex=1&amp;slidetitle="/>
          </p:cNvPr>
          <p:cNvSpPr/>
          <p:nvPr/>
        </p:nvSpPr>
        <p:spPr>
          <a:xfrm>
            <a:off x="3262313" y="5514975"/>
            <a:ext cx="3503612" cy="80645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09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虚尾箭头 2">
            <a:hlinkClick r:id="rId3" action="ppaction://hlinksldjump"/>
          </p:cNvPr>
          <p:cNvSpPr/>
          <p:nvPr/>
        </p:nvSpPr>
        <p:spPr>
          <a:xfrm>
            <a:off x="3860800" y="4929188"/>
            <a:ext cx="979488" cy="484188"/>
          </a:xfrm>
          <a:prstGeom prst="striped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9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charRg st="9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2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charRg st="22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39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charRg st="39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1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charRg st="51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59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2">
                                            <p:txEl>
                                              <p:charRg st="59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77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82">
                                            <p:txEl>
                                              <p:charRg st="77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89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482">
                                            <p:txEl>
                                              <p:charRg st="89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9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482">
                                            <p:txEl>
                                              <p:charRg st="97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标题 14337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ln/>
        </p:spPr>
        <p:txBody>
          <a:bodyPr anchor="ctr"/>
          <a:p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阶段划分和阶段特征概括</a:t>
            </a:r>
            <a:endParaRPr lang="zh-CN" alt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2530" name="文本占位符 14338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1447800"/>
          </a:xfrm>
          <a:ln w="25400">
            <a:solidFill>
              <a:srgbClr val="FF0000"/>
            </a:solidFill>
            <a:miter/>
          </a:ln>
        </p:spPr>
        <p:txBody>
          <a:bodyPr anchor="t"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中国近现代史阶段划分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阶段特征概括举例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2531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32" name="任意多边形 8196">
            <a:hlinkClick r:id="rId1" action="ppaction://hlinksldjump"/>
          </p:cNvPr>
          <p:cNvSpPr/>
          <p:nvPr/>
        </p:nvSpPr>
        <p:spPr>
          <a:xfrm>
            <a:off x="6248400" y="2667000"/>
            <a:ext cx="976313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2533" name="任意多边形 8196">
            <a:hlinkClick r:id="rId2" action="ppaction://hlinksldjump"/>
          </p:cNvPr>
          <p:cNvSpPr/>
          <p:nvPr/>
        </p:nvSpPr>
        <p:spPr>
          <a:xfrm>
            <a:off x="6248400" y="3352800"/>
            <a:ext cx="976313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2534" name="动作按钮: 上一张 10243">
            <a:hlinkClick r:id="rId3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2535" name="矩形 23559">
            <a:hlinkClick r:id="rId4" action="ppaction://hlinkfile"/>
          </p:cNvPr>
          <p:cNvSpPr/>
          <p:nvPr/>
        </p:nvSpPr>
        <p:spPr>
          <a:xfrm>
            <a:off x="990600" y="4114800"/>
            <a:ext cx="6858000" cy="1219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Line 2"/>
          <p:cNvSpPr/>
          <p:nvPr/>
        </p:nvSpPr>
        <p:spPr>
          <a:xfrm>
            <a:off x="-69850" y="4327525"/>
            <a:ext cx="9213850" cy="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1" name="Line 3"/>
          <p:cNvSpPr/>
          <p:nvPr/>
        </p:nvSpPr>
        <p:spPr>
          <a:xfrm>
            <a:off x="1765300" y="4022725"/>
            <a:ext cx="0" cy="4572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2" name="Line 4"/>
          <p:cNvSpPr/>
          <p:nvPr/>
        </p:nvSpPr>
        <p:spPr>
          <a:xfrm>
            <a:off x="7610475" y="4022725"/>
            <a:ext cx="0" cy="457200"/>
          </a:xfrm>
          <a:prstGeom prst="line">
            <a:avLst/>
          </a:prstGeom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3" name="Text Box 5"/>
          <p:cNvSpPr txBox="1"/>
          <p:nvPr/>
        </p:nvSpPr>
        <p:spPr>
          <a:xfrm>
            <a:off x="1211263" y="4484688"/>
            <a:ext cx="143510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 b="1">
                <a:latin typeface="方正舒体" panose="02010601030101010101" pitchFamily="2" charset="-122"/>
                <a:ea typeface="方正舒体" panose="02010601030101010101" pitchFamily="2" charset="-122"/>
              </a:rPr>
              <a:t>1840</a:t>
            </a:r>
            <a:endParaRPr lang="en-US" altLang="zh-CN" sz="4000" b="1"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7174" name="Text Box 6"/>
          <p:cNvSpPr txBox="1"/>
          <p:nvPr/>
        </p:nvSpPr>
        <p:spPr>
          <a:xfrm>
            <a:off x="6981825" y="4484688"/>
            <a:ext cx="1435100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 b="1">
                <a:latin typeface="方正舒体" panose="02010601030101010101" pitchFamily="2" charset="-122"/>
                <a:ea typeface="方正舒体" panose="02010601030101010101" pitchFamily="2" charset="-122"/>
              </a:rPr>
              <a:t>1949</a:t>
            </a:r>
            <a:endParaRPr lang="en-US" altLang="zh-CN" sz="4000" b="1"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7175" name="AutoShape 7"/>
          <p:cNvSpPr/>
          <p:nvPr/>
        </p:nvSpPr>
        <p:spPr>
          <a:xfrm rot="5400000">
            <a:off x="352425" y="2457450"/>
            <a:ext cx="762000" cy="2063750"/>
          </a:xfrm>
          <a:prstGeom prst="leftBrace">
            <a:avLst>
              <a:gd name="adj1" fmla="val 38142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黑体" panose="02010609060101010101" pitchFamily="49" charset="-122"/>
            </a:endParaRPr>
          </a:p>
        </p:txBody>
      </p:sp>
      <p:sp>
        <p:nvSpPr>
          <p:cNvPr id="7176" name="Text Box 8"/>
          <p:cNvSpPr txBox="1"/>
          <p:nvPr/>
        </p:nvSpPr>
        <p:spPr>
          <a:xfrm>
            <a:off x="-25400" y="2343150"/>
            <a:ext cx="1560513" cy="6445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</a:rPr>
              <a:t>古代史</a:t>
            </a:r>
            <a:endParaRPr lang="zh-CN" altLang="en-US" sz="3600" b="1" dirty="0"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7177" name="AutoShape 9"/>
          <p:cNvSpPr/>
          <p:nvPr/>
        </p:nvSpPr>
        <p:spPr>
          <a:xfrm rot="5400000">
            <a:off x="8110538" y="2608263"/>
            <a:ext cx="762000" cy="1762125"/>
          </a:xfrm>
          <a:prstGeom prst="leftBrace">
            <a:avLst>
              <a:gd name="adj1" fmla="val 28670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黑体" panose="02010609060101010101" pitchFamily="49" charset="-122"/>
            </a:endParaRPr>
          </a:p>
        </p:txBody>
      </p:sp>
      <p:sp>
        <p:nvSpPr>
          <p:cNvPr id="7178" name="Text Box 10"/>
          <p:cNvSpPr txBox="1"/>
          <p:nvPr/>
        </p:nvSpPr>
        <p:spPr>
          <a:xfrm>
            <a:off x="7588250" y="2336800"/>
            <a:ext cx="1555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  <a:sym typeface="Arial" panose="020B0604020202020204" pitchFamily="34" charset="0"/>
              </a:rPr>
              <a:t>现代史</a:t>
            </a:r>
            <a:endParaRPr lang="zh-CN" altLang="en-US" sz="3600" b="1" dirty="0">
              <a:latin typeface="方正舒体" panose="02010601030101010101" pitchFamily="2" charset="-122"/>
              <a:ea typeface="方正舒体" panose="02010601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79" name="Text Box 11"/>
          <p:cNvSpPr txBox="1"/>
          <p:nvPr/>
        </p:nvSpPr>
        <p:spPr>
          <a:xfrm>
            <a:off x="2965450" y="533400"/>
            <a:ext cx="3822700" cy="830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800" b="1" dirty="0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中国史分期</a:t>
            </a:r>
            <a:endParaRPr lang="zh-CN" altLang="en-US" sz="4800" b="1" dirty="0">
              <a:solidFill>
                <a:schemeClr val="tx2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180" name="AutoShape 12"/>
          <p:cNvSpPr/>
          <p:nvPr/>
        </p:nvSpPr>
        <p:spPr>
          <a:xfrm rot="5400000">
            <a:off x="4330700" y="612775"/>
            <a:ext cx="762000" cy="5749925"/>
          </a:xfrm>
          <a:prstGeom prst="leftBrace">
            <a:avLst>
              <a:gd name="adj1" fmla="val 34689"/>
              <a:gd name="adj2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latin typeface="黑体" panose="02010609060101010101" pitchFamily="49" charset="-122"/>
            </a:endParaRPr>
          </a:p>
        </p:txBody>
      </p:sp>
      <p:sp>
        <p:nvSpPr>
          <p:cNvPr id="7181" name="Text Box 13"/>
          <p:cNvSpPr txBox="1"/>
          <p:nvPr/>
        </p:nvSpPr>
        <p:spPr>
          <a:xfrm>
            <a:off x="4160838" y="2343150"/>
            <a:ext cx="15557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  <a:sym typeface="Arial" panose="020B0604020202020204" pitchFamily="34" charset="0"/>
              </a:rPr>
              <a:t>近代史</a:t>
            </a:r>
            <a:endParaRPr lang="zh-CN" altLang="en-US" sz="3600" b="1" dirty="0">
              <a:latin typeface="方正舒体" panose="02010601030101010101" pitchFamily="2" charset="-122"/>
              <a:ea typeface="方正舒体" panose="02010601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82" name="Text Box 14"/>
          <p:cNvSpPr txBox="1"/>
          <p:nvPr/>
        </p:nvSpPr>
        <p:spPr>
          <a:xfrm>
            <a:off x="317500" y="5073650"/>
            <a:ext cx="29273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  <a:sym typeface="Arial" panose="020B0604020202020204" pitchFamily="34" charset="0"/>
              </a:rPr>
              <a:t>鸦片战争爆发</a:t>
            </a:r>
            <a:endParaRPr lang="zh-CN" altLang="en-US" sz="3600" b="1" dirty="0">
              <a:latin typeface="方正舒体" panose="02010601030101010101" pitchFamily="2" charset="-122"/>
              <a:ea typeface="方正舒体" panose="02010601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7183" name="Text Box 15"/>
          <p:cNvSpPr txBox="1"/>
          <p:nvPr/>
        </p:nvSpPr>
        <p:spPr>
          <a:xfrm>
            <a:off x="6692900" y="5073650"/>
            <a:ext cx="24701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方正舒体" panose="02010601030101010101" pitchFamily="2" charset="-122"/>
                <a:ea typeface="方正舒体" panose="02010601030101010101" pitchFamily="2" charset="-122"/>
                <a:sym typeface="Arial" panose="020B0604020202020204" pitchFamily="34" charset="0"/>
              </a:rPr>
              <a:t>新中国成立</a:t>
            </a:r>
            <a:endParaRPr lang="zh-CN" altLang="en-US" sz="3600" b="1" dirty="0">
              <a:latin typeface="方正舒体" panose="02010601030101010101" pitchFamily="2" charset="-122"/>
              <a:ea typeface="方正舒体" panose="02010601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3567" name="日期占位符 1"/>
          <p:cNvSpPr/>
          <p:nvPr/>
        </p:nvSpPr>
        <p:spPr>
          <a:xfrm>
            <a:off x="76200" y="6321425"/>
            <a:ext cx="2133600" cy="3841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eaLnBrk="0" hangingPunct="0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Line 3"/>
          <p:cNvSpPr/>
          <p:nvPr/>
        </p:nvSpPr>
        <p:spPr>
          <a:xfrm>
            <a:off x="5516563" y="4022725"/>
            <a:ext cx="0" cy="457200"/>
          </a:xfrm>
          <a:prstGeom prst="line">
            <a:avLst/>
          </a:prstGeom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Text Box 5"/>
          <p:cNvSpPr txBox="1"/>
          <p:nvPr/>
        </p:nvSpPr>
        <p:spPr>
          <a:xfrm>
            <a:off x="4956175" y="4505325"/>
            <a:ext cx="1069975" cy="706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000" b="1">
                <a:solidFill>
                  <a:srgbClr val="0000FF"/>
                </a:solidFill>
                <a:latin typeface="方正舒体" panose="02010601030101010101" pitchFamily="2" charset="-122"/>
                <a:ea typeface="方正舒体" panose="02010601030101010101" pitchFamily="2" charset="-122"/>
              </a:rPr>
              <a:t>1919</a:t>
            </a:r>
            <a:endParaRPr lang="en-US" altLang="zh-CN" sz="4000" b="1">
              <a:solidFill>
                <a:srgbClr val="0000FF"/>
              </a:solidFill>
              <a:latin typeface="方正舒体" panose="02010601030101010101" pitchFamily="2" charset="-122"/>
              <a:ea typeface="方正舒体" panose="02010601030101010101" pitchFamily="2" charset="-122"/>
            </a:endParaRPr>
          </a:p>
        </p:txBody>
      </p:sp>
      <p:sp>
        <p:nvSpPr>
          <p:cNvPr id="4" name="Text Box 15"/>
          <p:cNvSpPr txBox="1"/>
          <p:nvPr/>
        </p:nvSpPr>
        <p:spPr>
          <a:xfrm>
            <a:off x="4400550" y="5073650"/>
            <a:ext cx="2019300" cy="6445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zh-CN" sz="3600" b="1" dirty="0">
                <a:solidFill>
                  <a:srgbClr val="0000FF"/>
                </a:solidFill>
                <a:latin typeface="方正舒体" panose="02010601030101010101" pitchFamily="2" charset="-122"/>
                <a:ea typeface="方正舒体" panose="02010601030101010101" pitchFamily="2" charset="-122"/>
                <a:sym typeface="Arial" panose="020B0604020202020204" pitchFamily="34" charset="0"/>
              </a:rPr>
              <a:t>五四运动</a:t>
            </a:r>
            <a:endParaRPr lang="zh-CN" altLang="zh-CN" sz="3600" b="1" dirty="0">
              <a:solidFill>
                <a:srgbClr val="0000FF"/>
              </a:solidFill>
              <a:latin typeface="方正舒体" panose="02010601030101010101" pitchFamily="2" charset="-122"/>
              <a:ea typeface="方正舒体" panose="02010601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5" name="AutoShape 7"/>
          <p:cNvSpPr/>
          <p:nvPr/>
        </p:nvSpPr>
        <p:spPr>
          <a:xfrm rot="-5400000">
            <a:off x="3452813" y="2640013"/>
            <a:ext cx="377825" cy="3752850"/>
          </a:xfrm>
          <a:prstGeom prst="leftBrace">
            <a:avLst>
              <a:gd name="adj1" fmla="val 37799"/>
              <a:gd name="adj2" fmla="val 50000"/>
            </a:avLst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solidFill>
                <a:srgbClr val="0000FF"/>
              </a:solidFill>
              <a:latin typeface="黑体" panose="02010609060101010101" pitchFamily="49" charset="-122"/>
            </a:endParaRPr>
          </a:p>
        </p:txBody>
      </p:sp>
      <p:sp>
        <p:nvSpPr>
          <p:cNvPr id="6" name="AutoShape 7"/>
          <p:cNvSpPr/>
          <p:nvPr/>
        </p:nvSpPr>
        <p:spPr>
          <a:xfrm rot="-5400000">
            <a:off x="6375400" y="3463925"/>
            <a:ext cx="376238" cy="2079625"/>
          </a:xfrm>
          <a:prstGeom prst="leftBrace">
            <a:avLst>
              <a:gd name="adj1" fmla="val 38128"/>
              <a:gd name="adj2" fmla="val 50000"/>
            </a:avLst>
          </a:pr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dirty="0">
              <a:solidFill>
                <a:srgbClr val="0000FF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5" grpId="0" bldLvl="0" animBg="1"/>
      <p:bldP spid="7176" grpId="0"/>
      <p:bldP spid="7177" grpId="0" bldLvl="0" animBg="1"/>
      <p:bldP spid="7178" grpId="0"/>
      <p:bldP spid="7179" grpId="0"/>
      <p:bldP spid="7180" grpId="0" bldLvl="0" animBg="1"/>
      <p:bldP spid="7181" grpId="0"/>
      <p:bldP spid="7182" grpId="0" bldLvl="0"/>
      <p:bldP spid="7183" grpId="0" bldLvl="0"/>
      <p:bldP spid="3" grpId="0"/>
      <p:bldP spid="4" grpId="0" bldLvl="0"/>
      <p:bldP spid="5" grpId="0" bldLvl="0" animBg="1"/>
      <p:bldP spid="6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中国近代史分期2-1</a:t>
            </a:r>
            <a:endParaRPr lang="zh-CN" alt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aphicFrame>
        <p:nvGraphicFramePr>
          <p:cNvPr id="25621" name="内容占位符 25620"/>
          <p:cNvGraphicFramePr/>
          <p:nvPr>
            <p:ph idx="1"/>
          </p:nvPr>
        </p:nvGraphicFramePr>
        <p:xfrm>
          <a:off x="304800" y="1905000"/>
          <a:ext cx="8534400" cy="3049588"/>
        </p:xfrm>
        <a:graphic>
          <a:graphicData uri="http://schemas.openxmlformats.org/drawingml/2006/table">
            <a:tbl>
              <a:tblPr/>
              <a:tblGrid>
                <a:gridCol w="4467225"/>
                <a:gridCol w="4067175"/>
              </a:tblGrid>
              <a:tr h="579438"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近代前期（</a:t>
                      </a:r>
                      <a:r>
                        <a:rPr lang="en-US" altLang="zh-CN" sz="240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1840——1919</a:t>
                      </a:r>
                      <a:r>
                        <a:rPr lang="zh-CN" altLang="en-US" sz="2400" dirty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年）</a:t>
                      </a:r>
                      <a:endParaRPr lang="zh-CN" altLang="en-US" sz="2400" dirty="0">
                        <a:solidFill>
                          <a:srgbClr val="0000FF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223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</a:t>
                      </a: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世纪</a:t>
                      </a:r>
                      <a:r>
                        <a:rPr lang="en-US" altLang="zh-CN" sz="24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40—60</a:t>
                      </a: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年代 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近代化的孕育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（开始沦为两半社会时期）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</a:t>
                      </a: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世纪</a:t>
                      </a:r>
                      <a:r>
                        <a:rPr lang="en-US" altLang="zh-CN" sz="24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60</a:t>
                      </a:r>
                      <a:r>
                        <a:rPr lang="zh-CN" altLang="en-US" sz="24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年代</a:t>
                      </a:r>
                      <a:r>
                        <a:rPr lang="en-US" altLang="zh-CN" sz="24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—20</a:t>
                      </a: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世纪初 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近代化的启动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（两半社会完全形成时期）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1912——1919</a:t>
                      </a:r>
                      <a:endParaRPr lang="en-US" altLang="zh-CN" sz="240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（</a:t>
                      </a:r>
                      <a:r>
                        <a:rPr lang="en-US" altLang="zh-CN" sz="2400" err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中华民国建立</a:t>
                      </a:r>
                      <a:r>
                        <a:rPr lang="en-US" altLang="zh-CN" sz="24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—</a:t>
                      </a:r>
                      <a:r>
                        <a:rPr lang="en-US" altLang="zh-CN" sz="2400" err="1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五四运动前</a:t>
                      </a:r>
                      <a:r>
                        <a:rPr lang="en-US" altLang="zh-CN" sz="24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）</a:t>
                      </a:r>
                      <a:endParaRPr lang="en-US" altLang="zh-CN" sz="240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近代化的整体发展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（两半社会深化时期）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4" name="日期占位符 1"/>
          <p:cNvSpPr/>
          <p:nvPr/>
        </p:nvSpPr>
        <p:spPr>
          <a:xfrm>
            <a:off x="76200" y="6321425"/>
            <a:ext cx="2133600" cy="3841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eaLnBrk="0" hangingPunct="0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中国近代史分期2-2</a:t>
            </a:r>
            <a:endParaRPr lang="zh-CN" alt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aphicFrame>
        <p:nvGraphicFramePr>
          <p:cNvPr id="9245" name="内容占位符 9244"/>
          <p:cNvGraphicFramePr/>
          <p:nvPr>
            <p:ph idx="1"/>
          </p:nvPr>
        </p:nvGraphicFramePr>
        <p:xfrm>
          <a:off x="1228725" y="1993900"/>
          <a:ext cx="6686550" cy="3475038"/>
        </p:xfrm>
        <a:graphic>
          <a:graphicData uri="http://schemas.openxmlformats.org/drawingml/2006/table">
            <a:tbl>
              <a:tblPr/>
              <a:tblGrid>
                <a:gridCol w="3016885"/>
                <a:gridCol w="3669665"/>
              </a:tblGrid>
              <a:tr h="579120">
                <a:tc gridSpan="2"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近代后期（</a:t>
                      </a:r>
                      <a:r>
                        <a:rPr lang="en-US" altLang="zh-CN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1919——1949</a:t>
                      </a:r>
                      <a:r>
                        <a:rPr lang="zh-CN" altLang="en-US" dirty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年）</a:t>
                      </a:r>
                      <a:endParaRPr lang="zh-CN" altLang="en-US" dirty="0">
                        <a:solidFill>
                          <a:srgbClr val="0000FF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27685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1919——1924</a:t>
                      </a:r>
                      <a:endParaRPr lang="zh-CN" altLang="en-US" sz="28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中共创建时期</a:t>
                      </a:r>
                      <a:endParaRPr lang="en-US" altLang="zh-CN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1924——1927</a:t>
                      </a:r>
                      <a:endParaRPr lang="zh-CN" altLang="en-US" sz="28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国民革命时期</a:t>
                      </a:r>
                      <a:endParaRPr lang="en-US" altLang="zh-CN" sz="280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1927——1937</a:t>
                      </a:r>
                      <a:endParaRPr lang="zh-CN" altLang="en-US" sz="28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土地革命时期</a:t>
                      </a:r>
                      <a:endParaRPr lang="en-US" altLang="zh-CN" sz="280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1937——1945</a:t>
                      </a:r>
                      <a:endParaRPr lang="zh-CN" altLang="en-US" sz="28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抗日战争时期</a:t>
                      </a:r>
                      <a:endParaRPr lang="zh-CN" altLang="en-US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80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1945——1949</a:t>
                      </a:r>
                      <a:endParaRPr lang="zh-CN" altLang="en-US" sz="28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3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解放战争时期</a:t>
                      </a:r>
                      <a:endParaRPr lang="zh-CN" altLang="en-US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4" name="日期占位符 1"/>
          <p:cNvSpPr/>
          <p:nvPr/>
        </p:nvSpPr>
        <p:spPr>
          <a:xfrm>
            <a:off x="76200" y="6321425"/>
            <a:ext cx="2133600" cy="3841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eaLnBrk="0" hangingPunct="0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中国现代史分期</a:t>
            </a:r>
            <a:endParaRPr lang="zh-CN" altLang="en-US" sz="6000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304800" y="1905000"/>
          <a:ext cx="8382000" cy="3475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118"/>
                <a:gridCol w="5257770"/>
              </a:tblGrid>
              <a:tr h="142246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3200" b="1" dirty="0" smtClean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中国现代史（</a:t>
                      </a:r>
                      <a:r>
                        <a:rPr lang="en-US" altLang="zh-CN" sz="3200" b="1" dirty="0" smtClean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1949</a:t>
                      </a:r>
                      <a:r>
                        <a:rPr lang="zh-CN" altLang="en-US" sz="3200" b="1" dirty="0" smtClean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年</a:t>
                      </a:r>
                      <a:r>
                        <a:rPr lang="en-US" altLang="zh-CN" sz="3200" b="1" dirty="0" smtClean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10</a:t>
                      </a:r>
                      <a:r>
                        <a:rPr lang="zh-CN" altLang="en-US" sz="3200" b="1" dirty="0" smtClean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月</a:t>
                      </a:r>
                      <a:r>
                        <a:rPr lang="en-US" altLang="zh-CN" sz="3200" b="1" dirty="0" smtClean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</a:t>
                      </a:r>
                      <a:r>
                        <a:rPr lang="zh-CN" altLang="en-US" sz="3200" b="1" dirty="0" smtClean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日</a:t>
                      </a:r>
                      <a:r>
                        <a:rPr lang="en-US" altLang="zh-CN" sz="3200" b="1" dirty="0" smtClean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——</a:t>
                      </a:r>
                      <a:r>
                        <a:rPr lang="zh-CN" altLang="en-US" sz="3200" b="1" dirty="0" smtClean="0">
                          <a:solidFill>
                            <a:srgbClr val="0000FF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）</a:t>
                      </a:r>
                      <a:endParaRPr lang="zh-CN" altLang="en-US" sz="3200" b="1" dirty="0">
                        <a:solidFill>
                          <a:srgbClr val="0000FF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3200" b="1" dirty="0" smtClean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1949——1956</a:t>
                      </a:r>
                      <a:endParaRPr lang="zh-CN" altLang="en-US" sz="3200" b="1" dirty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新民主主义向社会主义过渡时期</a:t>
                      </a:r>
                      <a:endParaRPr lang="en-US" altLang="zh-CN" sz="2800" b="1" dirty="0" smtClean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3200" b="1" dirty="0" smtClean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1956——1966</a:t>
                      </a:r>
                      <a:endParaRPr lang="zh-CN" altLang="en-US" sz="3200" b="1" dirty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十年探索时期</a:t>
                      </a:r>
                      <a:endParaRPr lang="en-US" altLang="zh-CN" sz="3200" b="1" dirty="0" smtClean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1966——1976</a:t>
                      </a:r>
                      <a:endParaRPr lang="zh-CN" altLang="en-US" sz="3200" b="1" dirty="0" smtClean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文化大革命时期</a:t>
                      </a:r>
                      <a:endParaRPr lang="en-US" altLang="zh-CN" sz="3200" b="1" dirty="0" smtClean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3200" b="1" dirty="0" smtClean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1976——1978</a:t>
                      </a:r>
                      <a:endParaRPr lang="zh-CN" altLang="en-US" sz="3200" b="1" dirty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徘徊前进时期</a:t>
                      </a:r>
                      <a:endParaRPr lang="zh-CN" altLang="en-US" sz="3200" b="1" dirty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200" b="1" dirty="0" smtClean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1978——</a:t>
                      </a:r>
                      <a:endParaRPr lang="zh-CN" altLang="en-US" sz="3200" b="1" dirty="0" smtClean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改革开放新时期</a:t>
                      </a:r>
                      <a:endParaRPr lang="zh-CN" altLang="en-US" sz="3200" b="1" dirty="0">
                        <a:solidFill>
                          <a:schemeClr val="tx1"/>
                        </a:solidFill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48" name="日期占位符 1"/>
          <p:cNvSpPr/>
          <p:nvPr/>
        </p:nvSpPr>
        <p:spPr>
          <a:xfrm>
            <a:off x="76200" y="6321425"/>
            <a:ext cx="2133600" cy="3841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eaLnBrk="0" hangingPunct="0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49" name="动作按钮: 上一张 13315">
            <a:hlinkClick r:id="rId1" action="ppaction://hlinksldjump"/>
          </p:cNvPr>
          <p:cNvSpPr/>
          <p:nvPr/>
        </p:nvSpPr>
        <p:spPr>
          <a:xfrm>
            <a:off x="8372475" y="6132513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标题 1536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  <a:ln/>
        </p:spPr>
        <p:txBody>
          <a:bodyPr anchor="ctr"/>
          <a:p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向社会主义过渡时期</a:t>
            </a:r>
            <a:b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</a:br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（</a:t>
            </a:r>
            <a:r>
              <a:rPr lang="en-US" altLang="zh-CN" sz="4800">
                <a:latin typeface="华文新魏" panose="02010800040101010101" pitchFamily="2" charset="-122"/>
                <a:ea typeface="华文新魏" panose="02010800040101010101" pitchFamily="2" charset="-122"/>
              </a:rPr>
              <a:t>1949.10</a:t>
            </a:r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～</a:t>
            </a:r>
            <a:r>
              <a:rPr lang="en-US" altLang="zh-CN" sz="4800">
                <a:latin typeface="华文新魏" panose="02010800040101010101" pitchFamily="2" charset="-122"/>
                <a:ea typeface="华文新魏" panose="02010800040101010101" pitchFamily="2" charset="-122"/>
              </a:rPr>
              <a:t>1956</a:t>
            </a:r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年底）</a:t>
            </a:r>
            <a:endParaRPr lang="zh-CN" alt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3554" name="文本占位符 1536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1225"/>
          </a:xfrm>
          <a:ln/>
        </p:spPr>
        <p:txBody>
          <a:bodyPr anchor="t"/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>
                <a:solidFill>
                  <a:srgbClr val="FF0000"/>
                </a:solidFill>
              </a:rPr>
              <a:t>总特征：</a:t>
            </a:r>
            <a:endParaRPr lang="zh-CN" altLang="en-US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/>
              <a:t>新中国建立，中国共产党领导中国人民艰苦创业，克服重重困难，巩固人民政权和实现向社会主义的过渡。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>
                <a:solidFill>
                  <a:srgbClr val="FF0000"/>
                </a:solidFill>
              </a:rPr>
              <a:t>政治：</a:t>
            </a:r>
            <a:endParaRPr lang="zh-CN" altLang="en-US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/>
              <a:t>追歼国民党残余势力、抗美援朝、土地改革、和平解放西藏，人民政权得到巩固。诞生了我国第一部社会主义类型的宪法，建立三大民主政治制度。中国独立自主的和平外交方针树立了新中国外交新形象。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>
                <a:solidFill>
                  <a:srgbClr val="FF0000"/>
                </a:solidFill>
              </a:rPr>
              <a:t>经济：</a:t>
            </a:r>
            <a:endParaRPr lang="zh-CN" altLang="en-US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/>
              <a:t>经济得到恢复发展，实行“一化三改”和第一个五年计划，开始进行工业化建设并奠定了社会主义工业化的初步基础。</a:t>
            </a:r>
            <a:r>
              <a:rPr lang="en-US" altLang="zh-CN" sz="2000"/>
              <a:t>1956</a:t>
            </a:r>
            <a:r>
              <a:rPr lang="zh-CN" altLang="en-US" sz="2000" dirty="0"/>
              <a:t>年底，随着三大改造的完成，社会主义制度基本确立。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>
                <a:solidFill>
                  <a:srgbClr val="FF0000"/>
                </a:solidFill>
              </a:rPr>
              <a:t>思想文化：</a:t>
            </a:r>
            <a:endParaRPr lang="zh-CN" altLang="en-US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zh-CN" altLang="en-US" sz="2000" dirty="0"/>
              <a:t>毛泽东思想得到丰富和发展，“双百”方针推动科技文化“百花齐放，百家争鸣”局面的出现，文学艺术界出现了一大批出色的作品。</a:t>
            </a:r>
            <a:endParaRPr lang="zh-CN" altLang="en-US" sz="2000" dirty="0"/>
          </a:p>
        </p:txBody>
      </p:sp>
      <p:sp>
        <p:nvSpPr>
          <p:cNvPr id="27651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652" name="动作按钮: 上一张 13315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charRg st="1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6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charRg st="6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54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charRg st="54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58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4">
                                            <p:txEl>
                                              <p:charRg st="58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49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4">
                                            <p:txEl>
                                              <p:charRg st="149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53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4">
                                            <p:txEl>
                                              <p:charRg st="153" end="2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234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4">
                                            <p:txEl>
                                              <p:charRg st="234" end="2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240" end="3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4">
                                            <p:txEl>
                                              <p:charRg st="240" end="3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标题 14337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ln/>
        </p:spPr>
        <p:txBody>
          <a:bodyPr anchor="ctr"/>
          <a:p>
            <a:r>
              <a:rPr lang="zh-CN" alt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解题方法技巧</a:t>
            </a:r>
            <a:endParaRPr lang="zh-CN" alt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8674" name="文本占位符 14338"/>
          <p:cNvSpPr>
            <a:spLocks noGrp="1"/>
          </p:cNvSpPr>
          <p:nvPr>
            <p:ph idx="4294967295"/>
          </p:nvPr>
        </p:nvSpPr>
        <p:spPr>
          <a:xfrm>
            <a:off x="533400" y="2590800"/>
            <a:ext cx="8229600" cy="1371600"/>
          </a:xfrm>
          <a:ln w="25400">
            <a:solidFill>
              <a:srgbClr val="FF0000"/>
            </a:solidFill>
            <a:miter/>
          </a:ln>
        </p:spPr>
        <p:txBody>
          <a:bodyPr anchor="t"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选择题的解题技巧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材料题的答题方法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8675" name="日期占位符 1"/>
          <p:cNvSpPr/>
          <p:nvPr/>
        </p:nvSpPr>
        <p:spPr>
          <a:xfrm>
            <a:off x="76200" y="6321425"/>
            <a:ext cx="2133600" cy="3841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eaLnBrk="0" hangingPunct="0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676" name="任意多边形 8196">
            <a:hlinkClick r:id="rId1" action="ppaction://hlinkpres?slideindex=1&amp;slidetitle="/>
          </p:cNvPr>
          <p:cNvSpPr/>
          <p:nvPr/>
        </p:nvSpPr>
        <p:spPr>
          <a:xfrm>
            <a:off x="6248400" y="2667000"/>
            <a:ext cx="976313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677" name="任意多边形 8196">
            <a:hlinkClick r:id="rId2" action="ppaction://hlinkpres?slideindex=1&amp;slidetitle="/>
          </p:cNvPr>
          <p:cNvSpPr/>
          <p:nvPr/>
        </p:nvSpPr>
        <p:spPr>
          <a:xfrm>
            <a:off x="6248400" y="3352800"/>
            <a:ext cx="976313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8678" name="动作按钮: 上一张 10243">
            <a:hlinkClick r:id="rId3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标题 337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>
                <a:latin typeface="华文行楷" panose="02010800040101010101" pitchFamily="2" charset="-122"/>
                <a:ea typeface="华文行楷" panose="02010800040101010101" pitchFamily="2" charset="-122"/>
              </a:rPr>
              <a:t>二轮复习若干注意事项</a:t>
            </a:r>
            <a:endParaRPr lang="zh-CN" altLang="en-US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3795" name="内容占位符 33794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038600"/>
          </a:xfrm>
          <a:ln w="19050">
            <a:solidFill>
              <a:srgbClr val="FF0000"/>
            </a:solidFill>
            <a:miter/>
          </a:ln>
        </p:spPr>
        <p:txBody>
          <a:bodyPr anchor="t"/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建立巩固的知识根据地  博采众长独辟蹊径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精选精练精讲  提升核心素养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多元史观解读解释历史事物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注重创设历史情境（设身处地；身临其境）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2800" dirty="0">
                <a:latin typeface="华文中宋" panose="02010600040101010101" pitchFamily="2" charset="-122"/>
                <a:ea typeface="华文中宋" panose="02010600040101010101" pitchFamily="2" charset="-122"/>
              </a:rPr>
              <a:t>复习不同轮次相互渗透  古今贯通中外关联</a:t>
            </a:r>
            <a:endParaRPr lang="zh-CN" altLang="en-US" sz="28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4000" dirty="0">
                <a:latin typeface="华文行楷" panose="02010800040101010101" pitchFamily="2" charset="-122"/>
                <a:ea typeface="华文行楷" panose="02010800040101010101" pitchFamily="2" charset="-122"/>
              </a:rPr>
              <a:t>点透</a:t>
            </a:r>
            <a:r>
              <a:rPr lang="en-US" altLang="zh-CN" sz="4000">
                <a:latin typeface="楷体" panose="02010609060101010101" pitchFamily="49" charset="-122"/>
                <a:ea typeface="华文行楷" panose="02010800040101010101" pitchFamily="2" charset="-122"/>
              </a:rPr>
              <a:t>—</a:t>
            </a:r>
            <a:r>
              <a:rPr lang="zh-CN" altLang="en-US" sz="4000" dirty="0">
                <a:latin typeface="华文行楷" panose="02010800040101010101" pitchFamily="2" charset="-122"/>
                <a:ea typeface="华文行楷" panose="02010800040101010101" pitchFamily="2" charset="-122"/>
              </a:rPr>
              <a:t>线清</a:t>
            </a:r>
            <a:r>
              <a:rPr lang="en-US" altLang="zh-CN" sz="4000">
                <a:latin typeface="楷体" panose="02010609060101010101" pitchFamily="49" charset="-122"/>
                <a:ea typeface="华文行楷" panose="02010800040101010101" pitchFamily="2" charset="-122"/>
              </a:rPr>
              <a:t>—</a:t>
            </a:r>
            <a:r>
              <a:rPr lang="zh-CN" altLang="en-US" sz="4000" dirty="0">
                <a:latin typeface="华文行楷" panose="02010800040101010101" pitchFamily="2" charset="-122"/>
                <a:ea typeface="华文行楷" panose="02010800040101010101" pitchFamily="2" charset="-122"/>
              </a:rPr>
              <a:t>面广</a:t>
            </a:r>
            <a:r>
              <a:rPr lang="en-US" altLang="zh-CN" sz="4000">
                <a:latin typeface="楷体" panose="02010609060101010101" pitchFamily="49" charset="-122"/>
                <a:ea typeface="华文行楷" panose="02010800040101010101" pitchFamily="2" charset="-122"/>
              </a:rPr>
              <a:t>—</a:t>
            </a:r>
            <a:r>
              <a:rPr lang="zh-CN" altLang="en-US" sz="4000" dirty="0">
                <a:latin typeface="华文行楷" panose="02010800040101010101" pitchFamily="2" charset="-122"/>
                <a:ea typeface="华文行楷" panose="02010800040101010101" pitchFamily="2" charset="-122"/>
              </a:rPr>
              <a:t>网密</a:t>
            </a:r>
            <a:endParaRPr lang="zh-CN" altLang="en-US" sz="40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9699" name="任意多边形 8196">
            <a:hlinkClick r:id="rId1" action="ppaction://hlinksldjump"/>
          </p:cNvPr>
          <p:cNvSpPr/>
          <p:nvPr/>
        </p:nvSpPr>
        <p:spPr>
          <a:xfrm>
            <a:off x="3505200" y="2133600"/>
            <a:ext cx="1447800" cy="762000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9700" name="动作按钮: 上一张 10243">
            <a:hlinkClick r:id="rId2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9701" name="矩形 33797">
            <a:hlinkClick r:id="rId3" action="ppaction://hlinkfile"/>
          </p:cNvPr>
          <p:cNvSpPr/>
          <p:nvPr/>
        </p:nvSpPr>
        <p:spPr>
          <a:xfrm>
            <a:off x="7620000" y="3733800"/>
            <a:ext cx="838200" cy="914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21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charRg st="21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36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charRg st="36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4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charRg st="49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69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charRg st="69" end="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charRg st="90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33795">
                                            <p:txEl>
                                              <p:charRg st="90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日期占位符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0741" name="表格 30740"/>
          <p:cNvGraphicFramePr/>
          <p:nvPr/>
        </p:nvGraphicFramePr>
        <p:xfrm>
          <a:off x="304800" y="1905000"/>
          <a:ext cx="8458200" cy="1974850"/>
        </p:xfrm>
        <a:graphic>
          <a:graphicData uri="http://schemas.openxmlformats.org/drawingml/2006/table">
            <a:tbl>
              <a:tblPr/>
              <a:tblGrid>
                <a:gridCol w="1031875"/>
                <a:gridCol w="7426325"/>
              </a:tblGrid>
              <a:tr h="6000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精选 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历年高考真题（全国卷；海南卷）；各地经典模拟题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高频考点题；热点题型题；名校题；教育强区题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精练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定时训练；试卷分析；考后满分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精讲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latin typeface="华文中宋" panose="02010600040101010101" pitchFamily="2" charset="-122"/>
                          <a:ea typeface="华文中宋" panose="02010600040101010101" pitchFamily="2" charset="-122"/>
                          <a:sym typeface="微软雅黑" panose="020B0503020204020204" pitchFamily="34" charset="-122"/>
                        </a:rPr>
                        <a:t>点拨；启发；旁征博引；举一反三；触类旁通</a:t>
                      </a:r>
                      <a:endParaRPr lang="zh-CN" altLang="en-US" sz="2400" dirty="0">
                        <a:latin typeface="华文中宋" panose="02010600040101010101" pitchFamily="2" charset="-122"/>
                        <a:ea typeface="华文中宋" panose="02010600040101010101" pitchFamily="2" charset="-122"/>
                        <a:sym typeface="微软雅黑" panose="020B0503020204020204" pitchFamily="34" charset="-122"/>
                      </a:endParaRPr>
                    </a:p>
                  </a:txBody>
                  <a:tcPr>
                    <a:lnL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6" name="动作按钮: 上一张 13315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6180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历史三轮复习法简介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aphicFrame>
        <p:nvGraphicFramePr>
          <p:cNvPr id="5161" name="内容占位符 5160"/>
          <p:cNvGraphicFramePr/>
          <p:nvPr>
            <p:ph/>
          </p:nvPr>
        </p:nvGraphicFramePr>
        <p:xfrm>
          <a:off x="457200" y="1296988"/>
          <a:ext cx="8229600" cy="4911725"/>
        </p:xfrm>
        <a:graphic>
          <a:graphicData uri="http://schemas.openxmlformats.org/drawingml/2006/table">
            <a:tbl>
              <a:tblPr/>
              <a:tblGrid>
                <a:gridCol w="1214755"/>
                <a:gridCol w="1664970"/>
                <a:gridCol w="2078355"/>
                <a:gridCol w="1520825"/>
                <a:gridCol w="1750695"/>
              </a:tblGrid>
              <a:tr h="4556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/>
                        <a:t>轮次</a:t>
                      </a:r>
                      <a:endParaRPr lang="zh-CN" altLang="en-US" sz="2400" dirty="0"/>
                    </a:p>
                  </a:txBody>
                  <a:tcPr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/>
                        <a:t>名称</a:t>
                      </a:r>
                      <a:r>
                        <a:rPr lang="en-US" altLang="zh-CN" sz="2400"/>
                        <a:t>/</a:t>
                      </a:r>
                      <a:r>
                        <a:rPr lang="zh-CN" altLang="en-US" sz="2400" dirty="0"/>
                        <a:t>用时</a:t>
                      </a: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/>
                        <a:t>方法</a:t>
                      </a: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/>
                        <a:t>特点</a:t>
                      </a: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dirty="0"/>
                        <a:t>目标</a:t>
                      </a: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2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第一轮</a:t>
                      </a:r>
                      <a:endParaRPr lang="zh-CN" altLang="en-US" sz="2400" dirty="0"/>
                    </a:p>
                  </a:txBody>
                  <a:tcPr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模块复习</a:t>
                      </a:r>
                      <a:endParaRPr lang="zh-CN" altLang="en-US" sz="24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华文行楷" panose="02010800040101010101" pitchFamily="2" charset="-122"/>
                          <a:ea typeface="华文行楷" panose="02010800040101010101" pitchFamily="2" charset="-122"/>
                        </a:rPr>
                        <a:t>系统复习</a:t>
                      </a:r>
                      <a:endParaRPr lang="zh-CN" altLang="en-US" sz="2400" dirty="0">
                        <a:latin typeface="华文行楷" panose="02010800040101010101" pitchFamily="2" charset="-122"/>
                        <a:ea typeface="华文行楷" panose="02010800040101010101" pitchFamily="2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约六个月</a:t>
                      </a:r>
                      <a:endParaRPr lang="zh-CN" altLang="en-US"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按教材单元顺序全面梳理</a:t>
                      </a: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明确概念</a:t>
                      </a:r>
                      <a:endParaRPr lang="zh-CN" altLang="en-US" sz="24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理清线索</a:t>
                      </a:r>
                      <a:endParaRPr lang="zh-CN" altLang="en-US" sz="24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拓宽视野</a:t>
                      </a:r>
                      <a:endParaRPr lang="zh-CN" altLang="en-US" sz="24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构建网络</a:t>
                      </a: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夯实基础</a:t>
                      </a:r>
                      <a:endParaRPr lang="zh-CN" altLang="en-US" sz="24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sym typeface="+mn-ea"/>
                        </a:rPr>
                        <a:t>掌握方法</a:t>
                      </a:r>
                      <a:endParaRPr lang="zh-CN" altLang="en-US" sz="24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培养能力</a:t>
                      </a:r>
                      <a:endParaRPr lang="zh-CN" altLang="en-US" sz="24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培育素养</a:t>
                      </a: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9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solidFill>
                            <a:srgbClr val="0000FF"/>
                          </a:solidFill>
                        </a:rPr>
                        <a:t>第二轮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solidFill>
                            <a:srgbClr val="0000FF"/>
                          </a:solidFill>
                        </a:rPr>
                        <a:t>通史复习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约两个月</a:t>
                      </a:r>
                      <a:endParaRPr lang="zh-CN" altLang="en-US" sz="2400" dirty="0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solidFill>
                            <a:srgbClr val="0000FF"/>
                          </a:solidFill>
                        </a:rPr>
                        <a:t>按照通史体例重新整合教材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solidFill>
                            <a:srgbClr val="0000FF"/>
                          </a:solidFill>
                        </a:rPr>
                        <a:t>阶段特征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solidFill>
                            <a:srgbClr val="0000FF"/>
                          </a:solidFill>
                        </a:rPr>
                        <a:t>创新专题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solidFill>
                            <a:srgbClr val="0000FF"/>
                          </a:solidFill>
                        </a:rPr>
                        <a:t>巩固基础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solidFill>
                            <a:srgbClr val="0000FF"/>
                          </a:solidFill>
                        </a:rPr>
                        <a:t>熟悉方法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solidFill>
                            <a:srgbClr val="0000FF"/>
                          </a:solidFill>
                        </a:rPr>
                        <a:t>提高能力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solidFill>
                            <a:srgbClr val="0000FF"/>
                          </a:solidFill>
                        </a:rPr>
                        <a:t>提升素养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第三轮</a:t>
                      </a:r>
                      <a:endParaRPr lang="zh-CN" altLang="en-US" sz="2400" dirty="0"/>
                    </a:p>
                  </a:txBody>
                  <a:tcPr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综合复习</a:t>
                      </a:r>
                      <a:endParaRPr lang="zh-CN" altLang="en-US" sz="24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约一个月</a:t>
                      </a:r>
                      <a:endParaRPr lang="zh-CN" altLang="en-US" sz="24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单科模拟训练</a:t>
                      </a:r>
                      <a:endParaRPr lang="zh-CN" altLang="en-US" sz="24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文综模拟考试</a:t>
                      </a: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模拟实战</a:t>
                      </a:r>
                      <a:endParaRPr lang="zh-CN" altLang="en-US" sz="24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查漏补缺</a:t>
                      </a: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从容应试</a:t>
                      </a:r>
                      <a:endParaRPr lang="zh-CN" altLang="en-US" sz="24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400" dirty="0"/>
                        <a:t>融会贯通</a:t>
                      </a:r>
                      <a:endParaRPr lang="zh-CN" altLang="en-US" sz="2400" dirty="0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0" name="动作按钮: 上一张 6201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31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日期占位符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/>
            <a:r>
              <a:rPr lang="zh-CN" altLang="en-US" sz="2000" b="1" dirty="0">
                <a:latin typeface="微软雅黑" panose="020B0503020204020204" pitchFamily="34" charset="-122"/>
                <a:ea typeface="宋体" panose="02010600030101010101" pitchFamily="2" charset="-122"/>
              </a:rPr>
              <a:t>梁兄作品</a:t>
            </a:r>
            <a:endParaRPr lang="zh-CN" altLang="en-US" sz="2000" b="1" dirty="0">
              <a:latin typeface="微软雅黑" panose="020B0503020204020204" pitchFamily="34" charset="-122"/>
              <a:ea typeface="宋体" panose="02010600030101010101" pitchFamily="2" charset="-122"/>
            </a:endParaRPr>
          </a:p>
        </p:txBody>
      </p:sp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endParaRPr lang="zh-CN" altLang="en-US" dirty="0"/>
          </a:p>
        </p:txBody>
      </p:sp>
      <p:sp>
        <p:nvSpPr>
          <p:cNvPr id="3174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wrap="square" lIns="91440" tIns="45720" rIns="91440" bIns="45720" anchor="t"/>
          <a:p>
            <a:r>
              <a:rPr lang="en-US" altLang="zh-CN" sz="2800">
                <a:solidFill>
                  <a:srgbClr val="0000FF"/>
                </a:solidFill>
              </a:rPr>
              <a:t>(2016</a:t>
            </a:r>
            <a:r>
              <a:rPr lang="zh-CN" altLang="en-US" sz="2800">
                <a:solidFill>
                  <a:srgbClr val="0000FF"/>
                </a:solidFill>
              </a:rPr>
              <a:t>全国卷</a:t>
            </a:r>
            <a:r>
              <a:rPr lang="en-US" altLang="zh-CN" sz="2800">
                <a:solidFill>
                  <a:srgbClr val="0000FF"/>
                </a:solidFill>
              </a:rPr>
              <a:t>1</a:t>
            </a:r>
            <a:r>
              <a:rPr lang="zh-CN" altLang="en-US" sz="2800">
                <a:solidFill>
                  <a:srgbClr val="0000FF"/>
                </a:solidFill>
              </a:rPr>
              <a:t>）</a:t>
            </a:r>
            <a:r>
              <a:rPr lang="zh-CN" altLang="zh-CN" sz="2800"/>
              <a:t>1943年8月，国民党颁布《抗战期间宣传名词正误表》，把“亲日派”“长征时代”“争取民主”“国共合作”“抗日民族统一战线”等归为“谬误名词”，禁止刊载，这反映了国民党</a:t>
            </a:r>
            <a:endParaRPr lang="zh-CN" altLang="zh-CN" sz="2800"/>
          </a:p>
          <a:p>
            <a:r>
              <a:rPr lang="zh-CN" altLang="zh-CN" sz="2800"/>
              <a:t>A.努力缓和与其他党派的关系     </a:t>
            </a:r>
            <a:endParaRPr lang="zh-CN" altLang="zh-CN" sz="2800"/>
          </a:p>
          <a:p>
            <a:r>
              <a:rPr lang="zh-CN" altLang="zh-CN" sz="2800"/>
              <a:t>B.竭力塑造战时政府的形象</a:t>
            </a:r>
            <a:endParaRPr lang="zh-CN" altLang="zh-CN" sz="2800"/>
          </a:p>
          <a:p>
            <a:r>
              <a:rPr lang="zh-CN" altLang="zh-CN" sz="2800"/>
              <a:t>C.与中共争夺抗战的领导权      </a:t>
            </a:r>
            <a:endParaRPr lang="zh-CN" altLang="zh-CN" sz="2800"/>
          </a:p>
          <a:p>
            <a:r>
              <a:rPr lang="zh-CN" altLang="zh-CN" sz="2800"/>
              <a:t>D. 力图维护一党专政的局面</a:t>
            </a:r>
            <a:r>
              <a:rPr lang="zh-CN" altLang="en-US" sz="2800" dirty="0"/>
              <a:t>  </a:t>
            </a:r>
            <a:endParaRPr lang="zh-CN" altLang="en-US" sz="2800" dirty="0"/>
          </a:p>
        </p:txBody>
      </p:sp>
      <p:sp>
        <p:nvSpPr>
          <p:cNvPr id="1251332" name="Text Box 4"/>
          <p:cNvSpPr txBox="1"/>
          <p:nvPr/>
        </p:nvSpPr>
        <p:spPr>
          <a:xfrm>
            <a:off x="6607175" y="4048125"/>
            <a:ext cx="1147763" cy="15684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9600" b="1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D</a:t>
            </a:r>
            <a:endParaRPr lang="en-US" altLang="zh-CN" sz="9600" b="1">
              <a:solidFill>
                <a:srgbClr val="0000FF"/>
              </a:solidFill>
              <a:latin typeface="微软雅黑" panose="020B0503020204020204" pitchFamily="34" charset="-122"/>
              <a:ea typeface="宋体" panose="02010600030101010101" pitchFamily="2" charset="-122"/>
            </a:endParaRPr>
          </a:p>
        </p:txBody>
      </p:sp>
      <p:sp>
        <p:nvSpPr>
          <p:cNvPr id="31749" name="动作按钮: 上一张 27689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12513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12513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sp>
        <p:nvSpPr>
          <p:cNvPr id="32770" name="内容占位符 2"/>
          <p:cNvSpPr>
            <a:spLocks noGrp="1"/>
          </p:cNvSpPr>
          <p:nvPr>
            <p:ph idx="1"/>
          </p:nvPr>
        </p:nvSpPr>
        <p:spPr>
          <a:xfrm>
            <a:off x="377825" y="1447800"/>
            <a:ext cx="8229600" cy="4775200"/>
          </a:xfrm>
          <a:ln/>
        </p:spPr>
        <p:txBody>
          <a:bodyPr anchor="t"/>
          <a:p>
            <a:r>
              <a:rPr lang="en-US" altLang="zh-CN" sz="2800">
                <a:solidFill>
                  <a:srgbClr val="0000FF"/>
                </a:solidFill>
              </a:rPr>
              <a:t>(2016</a:t>
            </a:r>
            <a:r>
              <a:rPr lang="zh-CN" altLang="en-US" sz="2800">
                <a:solidFill>
                  <a:srgbClr val="0000FF"/>
                </a:solidFill>
              </a:rPr>
              <a:t>全国卷</a:t>
            </a:r>
            <a:r>
              <a:rPr lang="en-US" altLang="zh-CN" sz="2800">
                <a:solidFill>
                  <a:srgbClr val="0000FF"/>
                </a:solidFill>
              </a:rPr>
              <a:t>2</a:t>
            </a:r>
            <a:r>
              <a:rPr lang="zh-CN" altLang="en-US" sz="2800">
                <a:solidFill>
                  <a:srgbClr val="0000FF"/>
                </a:solidFill>
              </a:rPr>
              <a:t>）</a:t>
            </a:r>
            <a:r>
              <a:rPr lang="zh-CN" altLang="en-US" sz="2800"/>
              <a:t>抗战胜利后，国民政治将日伪纺织企业合并，成立了国有的中纺公司。政治高层解释称，商民在抗战之后，对于所接收之敌伪纱厂，“即便有人承购，事实上仍需由政府予以维持，等于仍由政府自行拨款接办，国库并不因出售纱厂而有大量之收入”。这反映了此时期</a:t>
            </a:r>
            <a:endParaRPr lang="zh-CN" altLang="en-US" sz="2800"/>
          </a:p>
          <a:p>
            <a:r>
              <a:rPr lang="zh-CN" altLang="en-US" sz="2800"/>
              <a:t>A.政府视图缓解名族工业困境  </a:t>
            </a:r>
            <a:endParaRPr lang="zh-CN" altLang="en-US" sz="2800"/>
          </a:p>
          <a:p>
            <a:r>
              <a:rPr lang="zh-CN" altLang="en-US" sz="2800"/>
              <a:t>B.国家实行对轻纺工业的统治</a:t>
            </a:r>
            <a:endParaRPr lang="zh-CN" altLang="en-US" sz="2800"/>
          </a:p>
          <a:p>
            <a:r>
              <a:rPr lang="zh-CN" altLang="en-US" sz="2800"/>
              <a:t>C.民族资本主义工业开始衰落  </a:t>
            </a:r>
            <a:endParaRPr lang="zh-CN" altLang="en-US" sz="2800"/>
          </a:p>
          <a:p>
            <a:r>
              <a:rPr lang="zh-CN" altLang="en-US" sz="2800"/>
              <a:t>D.政府在经济中主导地位加强</a:t>
            </a:r>
            <a:endParaRPr lang="zh-CN" altLang="en-US" sz="2800"/>
          </a:p>
        </p:txBody>
      </p:sp>
      <p:sp>
        <p:nvSpPr>
          <p:cNvPr id="32771" name="日期占位符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51332" name="Text Box 4"/>
          <p:cNvSpPr txBox="1"/>
          <p:nvPr/>
        </p:nvSpPr>
        <p:spPr>
          <a:xfrm>
            <a:off x="6580188" y="4244975"/>
            <a:ext cx="1147762" cy="15684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9600" b="1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D</a:t>
            </a:r>
            <a:endParaRPr lang="en-US" altLang="zh-CN" sz="9600" b="1">
              <a:solidFill>
                <a:srgbClr val="0000FF"/>
              </a:solidFill>
              <a:latin typeface="微软雅黑" panose="020B0503020204020204" pitchFamily="34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12513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12513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sp>
        <p:nvSpPr>
          <p:cNvPr id="33794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en-US" altLang="zh-CN" sz="2800">
                <a:solidFill>
                  <a:srgbClr val="0000FF"/>
                </a:solidFill>
                <a:sym typeface="微软雅黑" panose="020B0503020204020204" pitchFamily="34" charset="-122"/>
              </a:rPr>
              <a:t>(2015</a:t>
            </a:r>
            <a:r>
              <a:rPr lang="zh-CN" altLang="en-US" sz="2800">
                <a:solidFill>
                  <a:srgbClr val="0000FF"/>
                </a:solidFill>
                <a:sym typeface="微软雅黑" panose="020B0503020204020204" pitchFamily="34" charset="-122"/>
              </a:rPr>
              <a:t>新课标卷</a:t>
            </a:r>
            <a:r>
              <a:rPr lang="en-US" altLang="zh-CN" sz="2800">
                <a:solidFill>
                  <a:srgbClr val="0000FF"/>
                </a:solidFill>
                <a:sym typeface="微软雅黑" panose="020B0503020204020204" pitchFamily="34" charset="-122"/>
              </a:rPr>
              <a:t>1</a:t>
            </a:r>
            <a:r>
              <a:rPr lang="zh-CN" altLang="en-US" sz="2800">
                <a:solidFill>
                  <a:srgbClr val="0000FF"/>
                </a:solidFill>
                <a:sym typeface="微软雅黑" panose="020B0503020204020204" pitchFamily="34" charset="-122"/>
              </a:rPr>
              <a:t>）</a:t>
            </a:r>
            <a:r>
              <a:rPr lang="zh-CN" altLang="en-US" sz="2800"/>
              <a:t>1933年到1937年上半年，国民政府军事委员会先后统筹完成了江宁、镇江、虎门、马尾、连云港等要塞区的建设，又大规模构筑了京沪、沪杭、豫北、晋北、绥东等侧重于城市和交通线防御的工事。它反映了国民政府</a:t>
            </a:r>
            <a:endParaRPr lang="zh-CN" altLang="en-US" sz="2800"/>
          </a:p>
          <a:p>
            <a:r>
              <a:rPr lang="zh-CN" altLang="en-US" sz="2800"/>
              <a:t>A．力图防范各地兴起的反蒋运动       </a:t>
            </a:r>
            <a:endParaRPr lang="zh-CN" altLang="en-US" sz="2800"/>
          </a:p>
          <a:p>
            <a:r>
              <a:rPr lang="zh-CN" altLang="en-US" sz="2800"/>
              <a:t>B．对日持久防御作战的战略意图</a:t>
            </a:r>
            <a:endParaRPr lang="zh-CN" altLang="en-US" sz="2800"/>
          </a:p>
          <a:p>
            <a:r>
              <a:rPr lang="zh-CN" altLang="en-US" sz="2800"/>
              <a:t>C．全力“围剿”红军的企图           </a:t>
            </a:r>
            <a:endParaRPr lang="zh-CN" altLang="en-US" sz="2800"/>
          </a:p>
          <a:p>
            <a:r>
              <a:rPr lang="zh-CN" altLang="en-US" sz="2800"/>
              <a:t>D．试图削弱各地军阀的实力</a:t>
            </a:r>
            <a:endParaRPr lang="zh-CN" altLang="en-US" sz="2800"/>
          </a:p>
        </p:txBody>
      </p:sp>
      <p:sp>
        <p:nvSpPr>
          <p:cNvPr id="33795" name="日期占位符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51332" name="Text Box 4"/>
          <p:cNvSpPr txBox="1"/>
          <p:nvPr/>
        </p:nvSpPr>
        <p:spPr>
          <a:xfrm>
            <a:off x="6856413" y="4244975"/>
            <a:ext cx="1017587" cy="15684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9600" b="1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B</a:t>
            </a:r>
            <a:endParaRPr lang="en-US" altLang="zh-CN" sz="9600" b="1">
              <a:solidFill>
                <a:srgbClr val="0000FF"/>
              </a:solidFill>
              <a:latin typeface="微软雅黑" panose="020B0503020204020204" pitchFamily="34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12513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12513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endParaRPr lang="zh-CN" altLang="en-US"/>
          </a:p>
        </p:txBody>
      </p:sp>
      <p:sp>
        <p:nvSpPr>
          <p:cNvPr id="34818" name="内容占位符 2"/>
          <p:cNvSpPr>
            <a:spLocks noGrp="1"/>
          </p:cNvSpPr>
          <p:nvPr>
            <p:ph idx="1"/>
          </p:nvPr>
        </p:nvSpPr>
        <p:spPr>
          <a:ln/>
        </p:spPr>
        <p:txBody>
          <a:bodyPr anchor="t"/>
          <a:p>
            <a:r>
              <a:rPr lang="en-US" altLang="zh-CN" sz="2400">
                <a:solidFill>
                  <a:srgbClr val="0000FF"/>
                </a:solidFill>
                <a:sym typeface="微软雅黑" panose="020B0503020204020204" pitchFamily="34" charset="-122"/>
              </a:rPr>
              <a:t>(2014</a:t>
            </a:r>
            <a:r>
              <a:rPr lang="zh-CN" altLang="en-US" sz="2400">
                <a:solidFill>
                  <a:srgbClr val="0000FF"/>
                </a:solidFill>
                <a:sym typeface="微软雅黑" panose="020B0503020204020204" pitchFamily="34" charset="-122"/>
              </a:rPr>
              <a:t>新课标卷</a:t>
            </a:r>
            <a:r>
              <a:rPr lang="en-US" altLang="zh-CN" sz="2400">
                <a:solidFill>
                  <a:srgbClr val="0000FF"/>
                </a:solidFill>
                <a:sym typeface="微软雅黑" panose="020B0503020204020204" pitchFamily="34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sym typeface="微软雅黑" panose="020B0503020204020204" pitchFamily="34" charset="-122"/>
              </a:rPr>
              <a:t>）</a:t>
            </a:r>
            <a:r>
              <a:rPr lang="zh-CN" altLang="en-US" sz="2400"/>
              <a:t>1932年11月，中国代表顾维钧在一次国际会议上说：“目前远东和平的恢复与维护，要求其他与会各国采取道义上的、物资上的、财政和经济上的具体行动。”否则，远东的暴力和动乱“就会达到不经受另一次世界大战的考验和磨难，就不可能制止和控制的程度”。他的主要目的在于</a:t>
            </a:r>
            <a:endParaRPr lang="zh-CN" altLang="en-US" sz="2400"/>
          </a:p>
          <a:p>
            <a:r>
              <a:rPr lang="zh-CN" altLang="en-US" sz="2400"/>
              <a:t>A．争取各国对华同情和帮助		</a:t>
            </a:r>
            <a:endParaRPr lang="zh-CN" altLang="en-US" sz="2400"/>
          </a:p>
          <a:p>
            <a:r>
              <a:rPr lang="zh-CN" altLang="en-US" sz="2400"/>
              <a:t>B．警示世界大战爆发的可能性</a:t>
            </a:r>
            <a:endParaRPr lang="zh-CN" altLang="en-US" sz="2400"/>
          </a:p>
          <a:p>
            <a:r>
              <a:rPr lang="zh-CN" altLang="en-US" sz="2400"/>
              <a:t>C．批评列强对日的绥靖政策		</a:t>
            </a:r>
            <a:endParaRPr lang="zh-CN" altLang="en-US" sz="2400"/>
          </a:p>
          <a:p>
            <a:r>
              <a:rPr lang="zh-CN" altLang="en-US" sz="2400"/>
              <a:t>D．敦促列强维护原有世界格局</a:t>
            </a:r>
            <a:endParaRPr lang="zh-CN" altLang="en-US" sz="2400"/>
          </a:p>
        </p:txBody>
      </p:sp>
      <p:sp>
        <p:nvSpPr>
          <p:cNvPr id="34819" name="日期占位符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51332" name="Text Box 4"/>
          <p:cNvSpPr txBox="1"/>
          <p:nvPr/>
        </p:nvSpPr>
        <p:spPr>
          <a:xfrm>
            <a:off x="6856413" y="4244975"/>
            <a:ext cx="1100137" cy="15684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9600" b="1">
                <a:solidFill>
                  <a:srgbClr val="0000FF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A</a:t>
            </a:r>
            <a:endParaRPr lang="en-US" altLang="zh-CN" sz="9600" b="1">
              <a:solidFill>
                <a:srgbClr val="0000FF"/>
              </a:solidFill>
              <a:latin typeface="微软雅黑" panose="020B0503020204020204" pitchFamily="34" charset="-122"/>
              <a:ea typeface="宋体" panose="02010600030101010101" pitchFamily="2" charset="-122"/>
            </a:endParaRPr>
          </a:p>
        </p:txBody>
      </p:sp>
      <p:sp>
        <p:nvSpPr>
          <p:cNvPr id="34821" name="动作按钮: 上一张 27689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12513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12513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125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日期占位符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6626" name="内容占位符 26625"/>
          <p:cNvGraphicFramePr/>
          <p:nvPr>
            <p:ph/>
          </p:nvPr>
        </p:nvGraphicFramePr>
        <p:xfrm>
          <a:off x="381000" y="1371600"/>
          <a:ext cx="8153400" cy="4376738"/>
        </p:xfrm>
        <a:graphic>
          <a:graphicData uri="http://schemas.openxmlformats.org/drawingml/2006/table">
            <a:tbl>
              <a:tblPr/>
              <a:tblGrid>
                <a:gridCol w="762000"/>
                <a:gridCol w="1524000"/>
                <a:gridCol w="2057400"/>
                <a:gridCol w="1905000"/>
                <a:gridCol w="1905000"/>
              </a:tblGrid>
              <a:tr h="762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4400" dirty="0">
                          <a:solidFill>
                            <a:schemeClr val="tx2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古代史</a:t>
                      </a:r>
                      <a:endParaRPr lang="zh-CN" altLang="en-US" sz="4400" dirty="0">
                        <a:solidFill>
                          <a:schemeClr val="tx2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4400" dirty="0">
                          <a:solidFill>
                            <a:schemeClr val="tx2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近代史</a:t>
                      </a:r>
                      <a:endParaRPr lang="zh-CN" altLang="en-US" sz="4400" dirty="0">
                        <a:solidFill>
                          <a:schemeClr val="tx2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4400" dirty="0">
                          <a:solidFill>
                            <a:schemeClr val="tx2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现代史</a:t>
                      </a:r>
                      <a:endParaRPr lang="zh-CN" altLang="en-US" sz="4400" dirty="0">
                        <a:solidFill>
                          <a:schemeClr val="tx2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6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中国</a:t>
                      </a:r>
                      <a:endParaRPr lang="zh-CN" altLang="en-US" sz="36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政治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经济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文化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6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世界</a:t>
                      </a:r>
                      <a:endParaRPr lang="zh-CN" altLang="en-US" sz="36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政治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经济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620"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文化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7" name="日期占位符 3"/>
          <p:cNvSpPr txBox="1">
            <a:spLocks noGrp="1"/>
          </p:cNvSpPr>
          <p:nvPr/>
        </p:nvSpPr>
        <p:spPr>
          <a:xfrm>
            <a:off x="152400" y="6397625"/>
            <a:ext cx="2133600" cy="307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673" name="矩形 26672"/>
          <p:cNvSpPr/>
          <p:nvPr/>
        </p:nvSpPr>
        <p:spPr>
          <a:xfrm>
            <a:off x="4724400" y="2133600"/>
            <a:ext cx="1905000" cy="609600"/>
          </a:xfrm>
          <a:prstGeom prst="rect">
            <a:avLst/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74" name="矩形 26673"/>
          <p:cNvSpPr/>
          <p:nvPr/>
        </p:nvSpPr>
        <p:spPr>
          <a:xfrm>
            <a:off x="4724400" y="2743200"/>
            <a:ext cx="1905000" cy="533400"/>
          </a:xfrm>
          <a:prstGeom prst="rect">
            <a:avLst/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75" name="矩形 26674"/>
          <p:cNvSpPr/>
          <p:nvPr/>
        </p:nvSpPr>
        <p:spPr>
          <a:xfrm>
            <a:off x="4724400" y="3276600"/>
            <a:ext cx="1905000" cy="609600"/>
          </a:xfrm>
          <a:prstGeom prst="rect">
            <a:avLst/>
          </a:prstGeom>
          <a:solidFill>
            <a:schemeClr val="hlink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76" name="矩形 26675"/>
          <p:cNvSpPr/>
          <p:nvPr/>
        </p:nvSpPr>
        <p:spPr>
          <a:xfrm>
            <a:off x="6629400" y="2133600"/>
            <a:ext cx="1905000" cy="609600"/>
          </a:xfrm>
          <a:prstGeom prst="rect">
            <a:avLst/>
          </a:prstGeom>
          <a:solidFill>
            <a:srgbClr val="3399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77" name="矩形 26676"/>
          <p:cNvSpPr/>
          <p:nvPr/>
        </p:nvSpPr>
        <p:spPr>
          <a:xfrm>
            <a:off x="6629400" y="2743200"/>
            <a:ext cx="1905000" cy="533400"/>
          </a:xfrm>
          <a:prstGeom prst="rect">
            <a:avLst/>
          </a:prstGeom>
          <a:solidFill>
            <a:srgbClr val="3399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6678" name="矩形 26677"/>
          <p:cNvSpPr/>
          <p:nvPr/>
        </p:nvSpPr>
        <p:spPr>
          <a:xfrm>
            <a:off x="6629400" y="3276600"/>
            <a:ext cx="1905000" cy="609600"/>
          </a:xfrm>
          <a:prstGeom prst="rect">
            <a:avLst/>
          </a:prstGeom>
          <a:solidFill>
            <a:srgbClr val="3399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7169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/>
        </p:spPr>
        <p:txBody>
          <a:bodyPr anchor="ctr"/>
          <a:p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二轮复习目标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146" name="动作按钮: 上一张 7171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6160" name="内容占位符 6159"/>
          <p:cNvGraphicFramePr/>
          <p:nvPr>
            <p:ph/>
          </p:nvPr>
        </p:nvGraphicFramePr>
        <p:xfrm>
          <a:off x="312738" y="1527175"/>
          <a:ext cx="8521700" cy="4381500"/>
        </p:xfrm>
        <a:graphic>
          <a:graphicData uri="http://schemas.openxmlformats.org/drawingml/2006/table">
            <a:tbl>
              <a:tblPr/>
              <a:tblGrid>
                <a:gridCol w="2230120"/>
                <a:gridCol w="3145155"/>
                <a:gridCol w="3145790"/>
              </a:tblGrid>
              <a:tr h="23368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600" dirty="0"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巩固基础</a:t>
                      </a:r>
                      <a:endParaRPr lang="zh-CN" altLang="en-US" sz="3600" dirty="0"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3600" dirty="0"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熟悉方法</a:t>
                      </a:r>
                      <a:endParaRPr lang="zh-CN" altLang="en-US" sz="3600" dirty="0"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32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点透</a:t>
                      </a:r>
                      <a:r>
                        <a:rPr lang="en-US" altLang="zh-CN" sz="32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——</a:t>
                      </a:r>
                      <a:r>
                        <a:rPr lang="zh-CN" altLang="en-US" sz="32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深入理解吃透概念</a:t>
                      </a:r>
                      <a:endParaRPr lang="zh-CN" altLang="en-US" sz="32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32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线清</a:t>
                      </a:r>
                      <a:r>
                        <a:rPr lang="en-US" altLang="zh-CN" sz="32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——</a:t>
                      </a:r>
                      <a:r>
                        <a:rPr lang="zh-CN" altLang="en-US" sz="32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多种角度梳理专题</a:t>
                      </a:r>
                      <a:endParaRPr lang="zh-CN" altLang="en-US" sz="32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32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面广</a:t>
                      </a:r>
                      <a:r>
                        <a:rPr lang="en-US" altLang="zh-CN" sz="32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——</a:t>
                      </a:r>
                      <a:r>
                        <a:rPr lang="zh-CN" altLang="en-US" sz="32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归纳概括阶段特征</a:t>
                      </a:r>
                      <a:endParaRPr lang="zh-CN" altLang="en-US" sz="32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32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网密</a:t>
                      </a:r>
                      <a:r>
                        <a:rPr lang="en-US" altLang="zh-CN" sz="320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——</a:t>
                      </a:r>
                      <a:r>
                        <a:rPr lang="zh-CN" altLang="en-US" sz="32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古今贯通中外关联</a:t>
                      </a:r>
                      <a:endParaRPr lang="zh-CN" altLang="en-US" sz="32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0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l">
                        <a:buNone/>
                      </a:pPr>
                      <a:r>
                        <a:rPr lang="zh-CN" altLang="en-US" sz="3600" dirty="0"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提高能力</a:t>
                      </a:r>
                      <a:endParaRPr lang="zh-CN" altLang="en-US" sz="3600" dirty="0"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zh-CN" altLang="en-US" sz="3600" dirty="0"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提升素养</a:t>
                      </a:r>
                      <a:endParaRPr lang="zh-CN" altLang="en-US" sz="3600" dirty="0"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algn="l">
                        <a:buNone/>
                      </a:pPr>
                      <a:r>
                        <a:rPr lang="zh-CN" altLang="en-US" sz="32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选择题解题技巧</a:t>
                      </a:r>
                      <a:endParaRPr lang="zh-CN" altLang="en-US" sz="32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zh-CN" altLang="en-US" sz="32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材料题答题方法</a:t>
                      </a:r>
                      <a:endParaRPr lang="zh-CN" altLang="en-US" sz="32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lvl="0" indent="0" algn="l">
                        <a:buNone/>
                      </a:pPr>
                      <a:r>
                        <a:rPr lang="zh-CN" altLang="en-US" sz="3200" dirty="0">
                          <a:latin typeface="新宋体" panose="02010609030101010101" charset="-122"/>
                          <a:ea typeface="新宋体" panose="02010609030101010101" charset="-122"/>
                        </a:rPr>
                        <a:t>获取和解读信息</a:t>
                      </a:r>
                      <a:endParaRPr lang="zh-CN" altLang="en-US" sz="3200" dirty="0">
                        <a:latin typeface="新宋体" panose="02010609030101010101" charset="-122"/>
                        <a:ea typeface="新宋体" panose="02010609030101010101" charset="-122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zh-CN" altLang="en-US" sz="3200" dirty="0">
                          <a:latin typeface="新宋体" panose="02010609030101010101" charset="-122"/>
                          <a:ea typeface="新宋体" panose="02010609030101010101" charset="-122"/>
                        </a:rPr>
                        <a:t>调动和运用知识</a:t>
                      </a:r>
                      <a:endParaRPr lang="zh-CN" altLang="en-US" sz="3200" dirty="0">
                        <a:latin typeface="新宋体" panose="02010609030101010101" charset="-122"/>
                        <a:ea typeface="新宋体" panose="02010609030101010101" charset="-122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zh-CN" altLang="en-US" sz="3200" dirty="0">
                          <a:latin typeface="新宋体" panose="02010609030101010101" charset="-122"/>
                          <a:ea typeface="新宋体" panose="02010609030101010101" charset="-122"/>
                        </a:rPr>
                        <a:t>描述和阐释事物</a:t>
                      </a:r>
                      <a:endParaRPr lang="zh-CN" altLang="en-US" sz="3200" dirty="0">
                        <a:latin typeface="新宋体" panose="02010609030101010101" charset="-122"/>
                        <a:ea typeface="新宋体" panose="02010609030101010101" charset="-122"/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zh-CN" altLang="en-US" sz="3200" dirty="0">
                          <a:latin typeface="新宋体" panose="02010609030101010101" charset="-122"/>
                          <a:ea typeface="新宋体" panose="02010609030101010101" charset="-122"/>
                        </a:rPr>
                        <a:t>论证和探讨问题</a:t>
                      </a:r>
                      <a:endParaRPr lang="zh-CN" altLang="en-US" sz="3200" dirty="0">
                        <a:latin typeface="新宋体" panose="02010609030101010101" charset="-122"/>
                        <a:ea typeface="新宋体" panose="02010609030101010101" charset="-122"/>
                      </a:endParaRP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819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ln/>
        </p:spPr>
        <p:txBody>
          <a:bodyPr anchor="ctr"/>
          <a:p>
            <a:r>
              <a:rPr lang="zh-CN" altLang="en-US" dirty="0">
                <a:latin typeface="华文新魏" panose="02010800040101010101" pitchFamily="2" charset="-122"/>
                <a:ea typeface="华文新魏" panose="02010800040101010101" pitchFamily="2" charset="-122"/>
              </a:rPr>
              <a:t>二轮复习策略</a:t>
            </a:r>
            <a:endParaRPr lang="zh-CN" altLang="en-US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7170" name="文本占位符 8194"/>
          <p:cNvSpPr>
            <a:spLocks noGrp="1"/>
          </p:cNvSpPr>
          <p:nvPr>
            <p:ph idx="1"/>
          </p:nvPr>
        </p:nvSpPr>
        <p:spPr>
          <a:xfrm>
            <a:off x="914400" y="1828800"/>
            <a:ext cx="6858000" cy="3657600"/>
          </a:xfrm>
          <a:ln w="25400">
            <a:solidFill>
              <a:srgbClr val="FF0000"/>
            </a:solidFill>
            <a:miter/>
          </a:ln>
        </p:spPr>
        <p:txBody>
          <a:bodyPr anchor="t"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一、重新整合教材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二、深入理解概念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三、创新专题设计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四、概括阶段特征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五、解题方法技巧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</a:rPr>
              <a:t>六、若干注意事项</a:t>
            </a:r>
            <a:endParaRPr lang="en-US" altLang="zh-CN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171" name="动作按钮: 上一张 8195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2" name="任意多边形 8196">
            <a:hlinkClick r:id="rId2" action="ppaction://hlinksldjump"/>
          </p:cNvPr>
          <p:cNvSpPr/>
          <p:nvPr/>
        </p:nvSpPr>
        <p:spPr>
          <a:xfrm>
            <a:off x="5002213" y="1828800"/>
            <a:ext cx="2160587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73" name="任意多边形 8197">
            <a:hlinkClick r:id="rId3" action="ppaction://hlinksldjump"/>
          </p:cNvPr>
          <p:cNvSpPr/>
          <p:nvPr/>
        </p:nvSpPr>
        <p:spPr>
          <a:xfrm>
            <a:off x="5002213" y="2438400"/>
            <a:ext cx="2160587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74" name="任意多边形 8198">
            <a:hlinkClick r:id="rId4" action="ppaction://hlinksldjump"/>
          </p:cNvPr>
          <p:cNvSpPr/>
          <p:nvPr/>
        </p:nvSpPr>
        <p:spPr>
          <a:xfrm>
            <a:off x="5002213" y="3048000"/>
            <a:ext cx="2174875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75" name="任意多边形 8199">
            <a:hlinkClick r:id="rId5" action="ppaction://hlinksldjump"/>
          </p:cNvPr>
          <p:cNvSpPr/>
          <p:nvPr/>
        </p:nvSpPr>
        <p:spPr>
          <a:xfrm>
            <a:off x="5002213" y="3657600"/>
            <a:ext cx="2189162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76" name="任意多边形 8202">
            <a:hlinkClick r:id="rId6" action="ppaction://hlinksldjump"/>
          </p:cNvPr>
          <p:cNvSpPr/>
          <p:nvPr/>
        </p:nvSpPr>
        <p:spPr>
          <a:xfrm>
            <a:off x="5000625" y="4876800"/>
            <a:ext cx="2147888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7177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8" name="任意多边形 8199">
            <a:hlinkClick r:id="rId7" action="ppaction://hlinksldjump"/>
          </p:cNvPr>
          <p:cNvSpPr/>
          <p:nvPr/>
        </p:nvSpPr>
        <p:spPr>
          <a:xfrm>
            <a:off x="5000625" y="4267200"/>
            <a:ext cx="2147888" cy="485775"/>
          </a:xfrm>
          <a:custGeom>
            <a:avLst/>
            <a:gdLst/>
            <a:ahLst/>
            <a:cxnLst>
              <a:cxn ang="270">
                <a:pos x="16200" y="0"/>
              </a:cxn>
              <a:cxn ang="180">
                <a:pos x="0" y="10800"/>
              </a:cxn>
              <a:cxn ang="90">
                <a:pos x="16200" y="21600"/>
              </a:cxn>
              <a:cxn ang="0">
                <a:pos x="21600" y="10800"/>
              </a:cxn>
            </a:cxnLst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9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charRg st="9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18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charRg st="18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27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charRg st="27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36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charRg st="36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45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charRg st="45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AutoShape 2"/>
          <p:cNvSpPr/>
          <p:nvPr/>
        </p:nvSpPr>
        <p:spPr>
          <a:xfrm>
            <a:off x="1295400" y="1720850"/>
            <a:ext cx="381000" cy="990600"/>
          </a:xfrm>
          <a:prstGeom prst="leftBrace">
            <a:avLst>
              <a:gd name="adj1" fmla="val 21522"/>
              <a:gd name="adj2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194" name="Text Box 3"/>
          <p:cNvSpPr txBox="1"/>
          <p:nvPr/>
        </p:nvSpPr>
        <p:spPr>
          <a:xfrm>
            <a:off x="304800" y="1873250"/>
            <a:ext cx="1101725" cy="641350"/>
          </a:xfrm>
          <a:prstGeom prst="rect">
            <a:avLst/>
          </a:prstGeom>
          <a:noFill/>
          <a:ln w="76200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政治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195" name="Text Box 4"/>
          <p:cNvSpPr txBox="1"/>
          <p:nvPr/>
        </p:nvSpPr>
        <p:spPr>
          <a:xfrm>
            <a:off x="1600200" y="1416050"/>
            <a:ext cx="3124200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古代（中外）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196" name="Text Box 5"/>
          <p:cNvSpPr txBox="1"/>
          <p:nvPr/>
        </p:nvSpPr>
        <p:spPr>
          <a:xfrm>
            <a:off x="1600200" y="1873250"/>
            <a:ext cx="3352800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近代（中外）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197" name="Text Box 6"/>
          <p:cNvSpPr txBox="1"/>
          <p:nvPr/>
        </p:nvSpPr>
        <p:spPr>
          <a:xfrm>
            <a:off x="1600200" y="2362200"/>
            <a:ext cx="3276600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现代（中外）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198" name="Rectangle 7"/>
          <p:cNvSpPr>
            <a:spLocks noGrp="1"/>
          </p:cNvSpPr>
          <p:nvPr>
            <p:ph type="title"/>
          </p:nvPr>
        </p:nvSpPr>
        <p:spPr>
          <a:xfrm>
            <a:off x="381000" y="228600"/>
            <a:ext cx="4038600" cy="1143000"/>
          </a:xfrm>
          <a:ln>
            <a:solidFill>
              <a:srgbClr val="FF0000"/>
            </a:solidFill>
            <a:miter/>
          </a:ln>
        </p:spPr>
        <p:txBody>
          <a:bodyPr wrap="square" lIns="91440" tIns="45720" rIns="91440" bIns="45720" anchor="ctr"/>
          <a:p>
            <a:r>
              <a:rPr lang="zh-CN" altLang="en-US" sz="3600" dirty="0">
                <a:latin typeface="华文新魏" panose="02010800040101010101" pitchFamily="2" charset="-122"/>
                <a:ea typeface="楷体" panose="02010609060101010101" pitchFamily="49" charset="-122"/>
              </a:rPr>
              <a:t>一轮复习顺序</a:t>
            </a:r>
            <a:br>
              <a:rPr lang="zh-CN" altLang="en-US" sz="3600" dirty="0">
                <a:latin typeface="华文新魏" panose="02010800040101010101" pitchFamily="2" charset="-122"/>
                <a:ea typeface="楷体" panose="02010609060101010101" pitchFamily="49" charset="-122"/>
              </a:rPr>
            </a:br>
            <a:r>
              <a:rPr lang="zh-CN" altLang="en-US" sz="3600" dirty="0">
                <a:latin typeface="华文新魏" panose="02010800040101010101" pitchFamily="2" charset="-122"/>
                <a:ea typeface="楷体" panose="02010609060101010101" pitchFamily="49" charset="-122"/>
              </a:rPr>
              <a:t>（教材编排顺序）</a:t>
            </a:r>
            <a:endParaRPr lang="en-US" altLang="zh-CN" sz="3600">
              <a:latin typeface="华文新魏" panose="02010800040101010101" pitchFamily="2" charset="-122"/>
              <a:ea typeface="楷体" panose="02010609060101010101" pitchFamily="49" charset="-122"/>
            </a:endParaRPr>
          </a:p>
        </p:txBody>
      </p:sp>
      <p:sp>
        <p:nvSpPr>
          <p:cNvPr id="8199" name="Text Box 9"/>
          <p:cNvSpPr txBox="1"/>
          <p:nvPr/>
        </p:nvSpPr>
        <p:spPr>
          <a:xfrm>
            <a:off x="320675" y="3397250"/>
            <a:ext cx="1101725" cy="641350"/>
          </a:xfrm>
          <a:prstGeom prst="rect">
            <a:avLst/>
          </a:prstGeom>
          <a:noFill/>
          <a:ln w="76200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经济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200" name="Text Box 10"/>
          <p:cNvSpPr txBox="1"/>
          <p:nvPr/>
        </p:nvSpPr>
        <p:spPr>
          <a:xfrm>
            <a:off x="1600200" y="2940050"/>
            <a:ext cx="3200400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古代（中外）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201" name="Text Box 11"/>
          <p:cNvSpPr txBox="1"/>
          <p:nvPr/>
        </p:nvSpPr>
        <p:spPr>
          <a:xfrm>
            <a:off x="1600200" y="3473450"/>
            <a:ext cx="3352800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近代（中外）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202" name="Text Box 12"/>
          <p:cNvSpPr txBox="1"/>
          <p:nvPr/>
        </p:nvSpPr>
        <p:spPr>
          <a:xfrm>
            <a:off x="1600200" y="4006850"/>
            <a:ext cx="3276600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现代（中外）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203" name="Text Box 14"/>
          <p:cNvSpPr txBox="1"/>
          <p:nvPr/>
        </p:nvSpPr>
        <p:spPr>
          <a:xfrm>
            <a:off x="304800" y="5181600"/>
            <a:ext cx="1101725" cy="641350"/>
          </a:xfrm>
          <a:prstGeom prst="rect">
            <a:avLst/>
          </a:prstGeom>
          <a:noFill/>
          <a:ln w="76200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文化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204" name="Text Box 15"/>
          <p:cNvSpPr txBox="1"/>
          <p:nvPr/>
        </p:nvSpPr>
        <p:spPr>
          <a:xfrm>
            <a:off x="1558925" y="4648200"/>
            <a:ext cx="3394075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古代（中外）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205" name="Text Box 16"/>
          <p:cNvSpPr txBox="1"/>
          <p:nvPr/>
        </p:nvSpPr>
        <p:spPr>
          <a:xfrm>
            <a:off x="1558925" y="5181600"/>
            <a:ext cx="3317875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近代（中外）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206" name="Text Box 17"/>
          <p:cNvSpPr txBox="1"/>
          <p:nvPr/>
        </p:nvSpPr>
        <p:spPr>
          <a:xfrm>
            <a:off x="1558925" y="5715000"/>
            <a:ext cx="3470275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现代（中外）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207" name="AutoShape 2"/>
          <p:cNvSpPr/>
          <p:nvPr/>
        </p:nvSpPr>
        <p:spPr>
          <a:xfrm>
            <a:off x="1295400" y="3244850"/>
            <a:ext cx="381000" cy="990600"/>
          </a:xfrm>
          <a:prstGeom prst="leftBrace">
            <a:avLst>
              <a:gd name="adj1" fmla="val 21522"/>
              <a:gd name="adj2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208" name="AutoShape 2"/>
          <p:cNvSpPr/>
          <p:nvPr/>
        </p:nvSpPr>
        <p:spPr>
          <a:xfrm>
            <a:off x="1219200" y="5029200"/>
            <a:ext cx="381000" cy="990600"/>
          </a:xfrm>
          <a:prstGeom prst="leftBrace">
            <a:avLst>
              <a:gd name="adj1" fmla="val 21522"/>
              <a:gd name="adj2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4610" name="AutoShape 2"/>
          <p:cNvSpPr/>
          <p:nvPr/>
        </p:nvSpPr>
        <p:spPr>
          <a:xfrm>
            <a:off x="5410200" y="2178050"/>
            <a:ext cx="304800" cy="1295400"/>
          </a:xfrm>
          <a:prstGeom prst="leftBrace">
            <a:avLst>
              <a:gd name="adj1" fmla="val 35180"/>
              <a:gd name="adj2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4611" name="Text Box 3"/>
          <p:cNvSpPr txBox="1"/>
          <p:nvPr/>
        </p:nvSpPr>
        <p:spPr>
          <a:xfrm>
            <a:off x="4419600" y="2482850"/>
            <a:ext cx="1295400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中国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4612" name="Text Box 4"/>
          <p:cNvSpPr txBox="1"/>
          <p:nvPr/>
        </p:nvSpPr>
        <p:spPr>
          <a:xfrm>
            <a:off x="5672138" y="1873250"/>
            <a:ext cx="3624262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古代（政经文）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4613" name="Text Box 5"/>
          <p:cNvSpPr txBox="1"/>
          <p:nvPr/>
        </p:nvSpPr>
        <p:spPr>
          <a:xfrm>
            <a:off x="5638800" y="2470150"/>
            <a:ext cx="3657600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近代（政经文）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4614" name="Text Box 6"/>
          <p:cNvSpPr txBox="1"/>
          <p:nvPr/>
        </p:nvSpPr>
        <p:spPr>
          <a:xfrm>
            <a:off x="5672138" y="3098800"/>
            <a:ext cx="3700462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现代（政经文）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4615" name="Rectangle 7"/>
          <p:cNvSpPr/>
          <p:nvPr/>
        </p:nvSpPr>
        <p:spPr>
          <a:xfrm>
            <a:off x="4953000" y="228600"/>
            <a:ext cx="3886200" cy="12192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sz="3600" b="1" dirty="0">
                <a:solidFill>
                  <a:schemeClr val="tx2"/>
                </a:solidFill>
                <a:latin typeface="华文新魏" panose="02010800040101010101" pitchFamily="2" charset="-122"/>
              </a:rPr>
              <a:t>二轮复习顺序</a:t>
            </a:r>
            <a:br>
              <a:rPr lang="zh-CN" altLang="en-US" sz="3600" b="1" dirty="0">
                <a:solidFill>
                  <a:schemeClr val="tx2"/>
                </a:solidFill>
                <a:latin typeface="华文新魏" panose="02010800040101010101" pitchFamily="2" charset="-122"/>
              </a:rPr>
            </a:br>
            <a:r>
              <a:rPr lang="zh-CN" altLang="en-US" sz="3600" b="1" dirty="0">
                <a:solidFill>
                  <a:schemeClr val="tx2"/>
                </a:solidFill>
                <a:latin typeface="华文新魏" panose="02010800040101010101" pitchFamily="2" charset="-122"/>
              </a:rPr>
              <a:t>（通史整合顺序）</a:t>
            </a:r>
            <a:endParaRPr lang="zh-CN" altLang="en-US" sz="3600" b="1" dirty="0">
              <a:solidFill>
                <a:schemeClr val="tx2"/>
              </a:solidFill>
              <a:latin typeface="华文新魏" panose="02010800040101010101" pitchFamily="2" charset="-122"/>
            </a:endParaRPr>
          </a:p>
        </p:txBody>
      </p:sp>
      <p:sp>
        <p:nvSpPr>
          <p:cNvPr id="24616" name="Text Box 9"/>
          <p:cNvSpPr txBox="1"/>
          <p:nvPr/>
        </p:nvSpPr>
        <p:spPr>
          <a:xfrm>
            <a:off x="4419600" y="4597400"/>
            <a:ext cx="1600200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世界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4617" name="Text Box 10"/>
          <p:cNvSpPr txBox="1"/>
          <p:nvPr/>
        </p:nvSpPr>
        <p:spPr>
          <a:xfrm>
            <a:off x="5672138" y="3841750"/>
            <a:ext cx="3776662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古代（政经文）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4618" name="Text Box 11"/>
          <p:cNvSpPr txBox="1"/>
          <p:nvPr/>
        </p:nvSpPr>
        <p:spPr>
          <a:xfrm>
            <a:off x="5672138" y="4527550"/>
            <a:ext cx="3776662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近代（政经文）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4619" name="Text Box 12"/>
          <p:cNvSpPr txBox="1"/>
          <p:nvPr/>
        </p:nvSpPr>
        <p:spPr>
          <a:xfrm>
            <a:off x="5672138" y="5149850"/>
            <a:ext cx="3852862" cy="641350"/>
          </a:xfrm>
          <a:prstGeom prst="rect">
            <a:avLst/>
          </a:prstGeom>
          <a:noFill/>
          <a:ln w="76200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现代（政经文）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24624" name="AutoShape 2"/>
          <p:cNvSpPr/>
          <p:nvPr/>
        </p:nvSpPr>
        <p:spPr>
          <a:xfrm>
            <a:off x="5410200" y="4267200"/>
            <a:ext cx="304800" cy="1295400"/>
          </a:xfrm>
          <a:prstGeom prst="leftBrace">
            <a:avLst>
              <a:gd name="adj1" fmla="val 35180"/>
              <a:gd name="adj2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8220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0" grpId="0" animBg="1"/>
      <p:bldP spid="24611" grpId="0"/>
      <p:bldP spid="24612" grpId="0"/>
      <p:bldP spid="24613" grpId="0"/>
      <p:bldP spid="24614" grpId="0"/>
      <p:bldP spid="24615" grpId="0" animBg="1"/>
      <p:bldP spid="24616" grpId="0"/>
      <p:bldP spid="24617" grpId="0"/>
      <p:bldP spid="24618" grpId="0"/>
      <p:bldP spid="24619" grpId="0"/>
      <p:bldP spid="246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8848" name="内容占位符 28847"/>
          <p:cNvGraphicFramePr/>
          <p:nvPr>
            <p:ph/>
          </p:nvPr>
        </p:nvGraphicFramePr>
        <p:xfrm>
          <a:off x="457200" y="1733550"/>
          <a:ext cx="8153400" cy="4376738"/>
        </p:xfrm>
        <a:graphic>
          <a:graphicData uri="http://schemas.openxmlformats.org/drawingml/2006/table">
            <a:tbl>
              <a:tblPr/>
              <a:tblGrid>
                <a:gridCol w="762000"/>
                <a:gridCol w="1524000"/>
                <a:gridCol w="2057400"/>
                <a:gridCol w="1905000"/>
                <a:gridCol w="1905000"/>
              </a:tblGrid>
              <a:tr h="762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4400" dirty="0">
                          <a:solidFill>
                            <a:schemeClr val="tx2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古代史</a:t>
                      </a:r>
                      <a:endParaRPr lang="zh-CN" altLang="en-US" sz="4400" dirty="0">
                        <a:solidFill>
                          <a:schemeClr val="tx2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4400" dirty="0">
                          <a:solidFill>
                            <a:schemeClr val="tx2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近代史</a:t>
                      </a:r>
                      <a:endParaRPr lang="zh-CN" altLang="en-US" sz="4400" dirty="0">
                        <a:solidFill>
                          <a:schemeClr val="tx2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4400" dirty="0">
                          <a:solidFill>
                            <a:schemeClr val="tx2"/>
                          </a:solidFill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现代史</a:t>
                      </a:r>
                      <a:endParaRPr lang="zh-CN" altLang="en-US" sz="4400" dirty="0">
                        <a:solidFill>
                          <a:schemeClr val="tx2"/>
                        </a:solidFill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6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中国</a:t>
                      </a:r>
                      <a:endParaRPr lang="zh-CN" altLang="en-US" sz="36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政治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 vMerge="1">
                  <a:tcPr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经济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 vMerge="1">
                  <a:tcPr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文化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6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世界</a:t>
                      </a:r>
                      <a:endParaRPr lang="zh-CN" altLang="en-US" sz="36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政治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2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vMerge="1">
                  <a:tcPr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经济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 vMerge="1">
                  <a:tcPr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3200" b="0" dirty="0">
                          <a:latin typeface="华文中宋" panose="02010600040101010101" pitchFamily="2" charset="-122"/>
                          <a:ea typeface="华文中宋" panose="02010600040101010101" pitchFamily="2" charset="-122"/>
                        </a:rPr>
                        <a:t>文化</a:t>
                      </a:r>
                      <a:endParaRPr lang="zh-CN" altLang="en-US" sz="3200" b="0" dirty="0">
                        <a:latin typeface="华文中宋" panose="02010600040101010101" pitchFamily="2" charset="-122"/>
                        <a:ea typeface="华文中宋" panose="02010600040101010101" pitchFamily="2" charset="-122"/>
                      </a:endParaRPr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endParaRPr lang="zh-CN" altLang="en-US" sz="3600" b="0" dirty="0"/>
                    </a:p>
                  </a:txBody>
                  <a:tcPr marL="90000" marR="90000" marT="46800" marB="46800" anchor="ctr" anchorCtr="1">
                    <a:lnL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3" name="日期占位符 3"/>
          <p:cNvSpPr txBox="1">
            <a:spLocks noGrp="1"/>
          </p:cNvSpPr>
          <p:nvPr/>
        </p:nvSpPr>
        <p:spPr>
          <a:xfrm>
            <a:off x="152400" y="6397625"/>
            <a:ext cx="2133600" cy="307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64" name="标题 11265"/>
          <p:cNvSpPr/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altLang="en-US" sz="5400" b="1" dirty="0">
                <a:solidFill>
                  <a:schemeClr val="tx2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二轮复习通史整合表格</a:t>
            </a:r>
            <a:endParaRPr lang="zh-CN" altLang="en-US" sz="5400" b="1" dirty="0">
              <a:solidFill>
                <a:schemeClr val="tx2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9265" name="动作按钮: 上一张 24625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5657" name="表格 25656"/>
          <p:cNvGraphicFramePr/>
          <p:nvPr/>
        </p:nvGraphicFramePr>
        <p:xfrm>
          <a:off x="533400" y="685800"/>
          <a:ext cx="8153400" cy="5608638"/>
        </p:xfrm>
        <a:graphic>
          <a:graphicData uri="http://schemas.openxmlformats.org/drawingml/2006/table">
            <a:tbl>
              <a:tblPr/>
              <a:tblGrid>
                <a:gridCol w="627063"/>
                <a:gridCol w="5487987"/>
                <a:gridCol w="2038350"/>
              </a:tblGrid>
              <a:tr h="3952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400" dirty="0"/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中               国</a:t>
                      </a:r>
                      <a:endParaRPr lang="zh-CN" altLang="en-US" sz="2000" dirty="0"/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世    界</a:t>
                      </a:r>
                      <a:endParaRPr lang="zh-CN" altLang="en-US" sz="2000" dirty="0"/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55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古</a:t>
                      </a:r>
                      <a:endParaRPr lang="zh-CN" altLang="en-US" sz="20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代</a:t>
                      </a:r>
                      <a:endParaRPr lang="zh-CN" altLang="en-US" sz="20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史</a:t>
                      </a:r>
                      <a:endParaRPr lang="zh-CN" altLang="en-US" sz="2000" dirty="0"/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400" dirty="0"/>
                        <a:t>古代中国的政治制度</a:t>
                      </a:r>
                      <a:r>
                        <a:rPr lang="zh-CN" altLang="en-US" sz="1400" dirty="0">
                          <a:sym typeface="黑体" panose="02010609060101010101" pitchFamily="49" charset="-122"/>
                        </a:rPr>
                        <a:t>①</a:t>
                      </a:r>
                      <a:endParaRPr lang="zh-CN" altLang="en-US" sz="14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400" dirty="0"/>
                        <a:t>古代中国经济的基本结构与特点</a:t>
                      </a:r>
                      <a:r>
                        <a:rPr lang="zh-CN" altLang="en-US" sz="1400" dirty="0">
                          <a:sym typeface="黑体" panose="02010609060101010101" pitchFamily="49" charset="-122"/>
                        </a:rPr>
                        <a:t>②</a:t>
                      </a:r>
                      <a:endParaRPr lang="zh-CN" altLang="en-US" sz="14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400" dirty="0"/>
                        <a:t>中国传统文化主流思想的演变</a:t>
                      </a:r>
                      <a:r>
                        <a:rPr lang="zh-CN" altLang="en-US" sz="1400" dirty="0">
                          <a:sym typeface="黑体" panose="02010609060101010101" pitchFamily="49" charset="-122"/>
                        </a:rPr>
                        <a:t>③</a:t>
                      </a:r>
                      <a:endParaRPr lang="zh-CN" altLang="en-US" sz="14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400" dirty="0"/>
                        <a:t>古代中国的科技与文艺</a:t>
                      </a:r>
                      <a:r>
                        <a:rPr lang="zh-CN" altLang="en-US" sz="1400" dirty="0">
                          <a:sym typeface="黑体" panose="02010609060101010101" pitchFamily="49" charset="-122"/>
                        </a:rPr>
                        <a:t>③</a:t>
                      </a:r>
                      <a:endParaRPr lang="zh-CN" altLang="en-US" sz="1400" dirty="0">
                        <a:sym typeface="黑体" panose="02010609060101010101" pitchFamily="49" charset="-122"/>
                      </a:endParaRPr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古代希腊罗马的政治制度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①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资本主义世界市场的形成和发展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②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西方人文精神的起源及其发展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③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57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近</a:t>
                      </a:r>
                      <a:endParaRPr lang="zh-CN" altLang="en-US" sz="20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代</a:t>
                      </a:r>
                      <a:endParaRPr lang="zh-CN" altLang="en-US" sz="20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史</a:t>
                      </a:r>
                      <a:endParaRPr lang="zh-CN" altLang="en-US" sz="2000" dirty="0"/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近代中国反侵略求民主的潮流</a:t>
                      </a:r>
                      <a:r>
                        <a:rPr lang="en-US" altLang="zh-CN" sz="200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(</a:t>
                      </a:r>
                      <a:r>
                        <a:rPr lang="zh-CN" altLang="en-US" sz="2000" dirty="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政治）</a:t>
                      </a:r>
                      <a:endParaRPr lang="zh-CN" altLang="en-US" sz="2000" dirty="0">
                        <a:solidFill>
                          <a:srgbClr val="0000FF"/>
                        </a:solidFill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近代中国经济结构变动与资曲折发展</a:t>
                      </a:r>
                      <a:r>
                        <a:rPr lang="zh-CN" altLang="en-US" sz="2000" dirty="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（经济）</a:t>
                      </a:r>
                      <a:endParaRPr lang="zh-CN" altLang="en-US" sz="2000" dirty="0">
                        <a:solidFill>
                          <a:srgbClr val="0000FF"/>
                        </a:solidFill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中国近现代社会生活的变迁</a:t>
                      </a:r>
                      <a:r>
                        <a:rPr lang="zh-CN" altLang="en-US" sz="2000" dirty="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（社会）</a:t>
                      </a:r>
                      <a:endParaRPr lang="zh-CN" altLang="en-US" sz="2000" dirty="0">
                        <a:solidFill>
                          <a:srgbClr val="0000FF"/>
                        </a:solidFill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近代中国的思想解放潮流</a:t>
                      </a:r>
                      <a:r>
                        <a:rPr lang="zh-CN" altLang="en-US" sz="2000" dirty="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（文化）</a:t>
                      </a:r>
                      <a:endParaRPr lang="zh-CN" altLang="en-US" sz="2000" dirty="0">
                        <a:solidFill>
                          <a:srgbClr val="0000FF"/>
                        </a:solidFill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20世纪以来中国重大思想理论成果</a:t>
                      </a:r>
                      <a:r>
                        <a:rPr lang="zh-CN" altLang="en-US" sz="2000" dirty="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（文化）</a:t>
                      </a:r>
                      <a:endParaRPr lang="zh-CN" altLang="en-US" sz="2000" dirty="0">
                        <a:solidFill>
                          <a:srgbClr val="0000FF"/>
                        </a:solidFill>
                        <a:sym typeface="黑体" panose="02010609060101010101" pitchFamily="49" charset="-122"/>
                      </a:endParaRPr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近代西方资本主义政治制度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</a:rPr>
                        <a:t>…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①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从科社理论到社制度的建立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①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资本主义世界市场的形成和发展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②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西方人文精神的起源及其发展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③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近代以来世界的科技发展历程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③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19世纪以来的世界文学艺术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③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09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现</a:t>
                      </a:r>
                      <a:endParaRPr lang="zh-CN" altLang="en-US" sz="20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代</a:t>
                      </a:r>
                      <a:endParaRPr lang="zh-CN" altLang="en-US" sz="2000" dirty="0"/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史</a:t>
                      </a:r>
                      <a:endParaRPr lang="zh-CN" altLang="en-US" sz="2000" dirty="0"/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现代中国的政治建设与祖国统一</a:t>
                      </a:r>
                      <a:r>
                        <a:rPr lang="en-US" altLang="zh-CN" sz="200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(</a:t>
                      </a:r>
                      <a:r>
                        <a:rPr lang="zh-CN" altLang="en-US" sz="2000" dirty="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政治）</a:t>
                      </a:r>
                      <a:endParaRPr lang="zh-CN" altLang="en-US" sz="2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>
                          <a:sym typeface="黑体" panose="02010609060101010101" pitchFamily="49" charset="-122"/>
                        </a:rPr>
                        <a:t>现代中国的对外关系</a:t>
                      </a:r>
                      <a:r>
                        <a:rPr lang="en-US" altLang="zh-CN" sz="200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(</a:t>
                      </a:r>
                      <a:r>
                        <a:rPr lang="zh-CN" altLang="en-US" sz="2000" dirty="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政治）</a:t>
                      </a:r>
                      <a:endParaRPr lang="zh-CN" altLang="en-US" sz="2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中国特色社会主义建设的道路</a:t>
                      </a:r>
                      <a:r>
                        <a:rPr lang="zh-CN" altLang="en-US" sz="2000" dirty="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（经济）</a:t>
                      </a:r>
                      <a:endParaRPr lang="zh-CN" altLang="en-US" sz="2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中国近现代社会生活的变迁</a:t>
                      </a:r>
                      <a:r>
                        <a:rPr lang="zh-CN" altLang="en-US" sz="2000" dirty="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（社会）</a:t>
                      </a:r>
                      <a:endParaRPr lang="zh-CN" altLang="en-US" sz="2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20世纪以来中国重大思想理论成果</a:t>
                      </a:r>
                      <a:r>
                        <a:rPr lang="zh-CN" altLang="en-US" sz="2000" dirty="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（文化）</a:t>
                      </a:r>
                      <a:endParaRPr lang="zh-CN" altLang="en-US" sz="2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2000" dirty="0"/>
                        <a:t>现代中国的科技、教育与文艺</a:t>
                      </a:r>
                      <a:r>
                        <a:rPr lang="zh-CN" altLang="en-US" sz="2000" dirty="0">
                          <a:solidFill>
                            <a:srgbClr val="0000FF"/>
                          </a:solidFill>
                          <a:sym typeface="黑体" panose="02010609060101010101" pitchFamily="49" charset="-122"/>
                        </a:rPr>
                        <a:t>（文化）</a:t>
                      </a:r>
                      <a:endParaRPr lang="zh-CN" altLang="en-US" sz="2000" dirty="0">
                        <a:sym typeface="黑体" panose="02010609060101010101" pitchFamily="49" charset="-122"/>
                      </a:endParaRPr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1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1" i="0" u="none" kern="1200" baseline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从科社理论到社制度的建立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①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当今世界政治格局的多极化趋势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①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资本主义世界市场的形成和发展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②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世界资本主义经济政策的调整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②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苏联的社会主义建设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②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世界经济的全球化趋势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②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近代以来世界的科技发展历程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③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  <a:p>
                      <a:pPr marL="0" lvl="0" indent="0">
                        <a:buNone/>
                      </a:pPr>
                      <a:r>
                        <a:rPr lang="zh-CN" altLang="en-US" sz="1000" dirty="0"/>
                        <a:t>19世纪以来的世界文学艺术</a:t>
                      </a:r>
                      <a:r>
                        <a:rPr lang="zh-CN" altLang="en-US" sz="1000" dirty="0">
                          <a:sym typeface="黑体" panose="02010609060101010101" pitchFamily="49" charset="-122"/>
                        </a:rPr>
                        <a:t>③</a:t>
                      </a:r>
                      <a:endParaRPr lang="zh-CN" altLang="en-US" sz="1000" dirty="0">
                        <a:sym typeface="黑体" panose="02010609060101010101" pitchFamily="49" charset="-122"/>
                      </a:endParaRPr>
                    </a:p>
                  </a:txBody>
                  <a:tcPr anchor="ctr" anchorCtr="1">
                    <a:lnL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3" name="动作按钮: 上一张 25657">
            <a:hlinkClick r:id="rId1" action="ppaction://hlinksldjump"/>
          </p:cNvPr>
          <p:cNvSpPr/>
          <p:nvPr/>
        </p:nvSpPr>
        <p:spPr>
          <a:xfrm>
            <a:off x="8382000" y="6096000"/>
            <a:ext cx="762000" cy="762000"/>
          </a:xfrm>
          <a:prstGeom prst="actionButtonReturn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5659" name="Rectangle 7"/>
          <p:cNvSpPr/>
          <p:nvPr/>
        </p:nvSpPr>
        <p:spPr>
          <a:xfrm>
            <a:off x="2286000" y="152400"/>
            <a:ext cx="4724400" cy="4572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pPr algn="ctr"/>
            <a:r>
              <a:rPr lang="zh-CN" altLang="en-US" sz="3600" b="1" dirty="0">
                <a:solidFill>
                  <a:schemeClr val="tx2"/>
                </a:solidFill>
                <a:latin typeface="华文新魏" panose="02010800040101010101" pitchFamily="2" charset="-122"/>
              </a:rPr>
              <a:t>二轮复习通史整合）</a:t>
            </a:r>
            <a:endParaRPr lang="zh-CN" altLang="en-US" sz="3600" b="1" dirty="0">
              <a:solidFill>
                <a:schemeClr val="tx2"/>
              </a:solidFill>
              <a:latin typeface="华文新魏" panose="02010800040101010101" pitchFamily="2" charset="-122"/>
            </a:endParaRPr>
          </a:p>
        </p:txBody>
      </p:sp>
      <p:sp>
        <p:nvSpPr>
          <p:cNvPr id="10265" name="日期占位符 1"/>
          <p:cNvSpPr/>
          <p:nvPr>
            <p:ph type="dt" sz="half" idx="10"/>
          </p:nvPr>
        </p:nvSpPr>
        <p:spPr>
          <a:ln/>
        </p:spPr>
        <p:txBody>
          <a:bodyPr anchor="t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楷体" panose="02010609060101010101" pitchFamily="49" charset="-122"/>
                <a:cs typeface="+mn-cs"/>
              </a:defRPr>
            </a:lvl5pPr>
          </a:lstStyle>
          <a:p>
            <a:pPr lvl="0" indent="0" eaLnBrk="0" hangingPunct="0"/>
            <a:r>
              <a:rPr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盂县一中 梁兄作品</a:t>
            </a:r>
            <a:endParaRPr lang="zh-CN" altLang="en-US" sz="1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59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4304</Words>
  <Application>WPS 演示</Application>
  <PresentationFormat>在屏幕上显示</PresentationFormat>
  <Paragraphs>692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9" baseType="lpstr">
      <vt:lpstr>Arial</vt:lpstr>
      <vt:lpstr>宋体</vt:lpstr>
      <vt:lpstr>Wingdings</vt:lpstr>
      <vt:lpstr>楷体</vt:lpstr>
      <vt:lpstr>微软雅黑</vt:lpstr>
      <vt:lpstr>华文行楷</vt:lpstr>
      <vt:lpstr>华文新魏</vt:lpstr>
      <vt:lpstr>华文中宋</vt:lpstr>
      <vt:lpstr>隶书</vt:lpstr>
      <vt:lpstr>黑体</vt:lpstr>
      <vt:lpstr>Arial Unicode MS</vt:lpstr>
      <vt:lpstr>Calibri</vt:lpstr>
      <vt:lpstr>方正舒体</vt:lpstr>
      <vt:lpstr>新宋体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竹叶青青楹</cp:lastModifiedBy>
  <cp:revision>247</cp:revision>
  <dcterms:created xsi:type="dcterms:W3CDTF">2018-02-05T02:27:00Z</dcterms:created>
  <dcterms:modified xsi:type="dcterms:W3CDTF">2018-03-10T05:39:28Z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2052-10.1.0.7224</vt:lpwstr>
  </property>
</Properties>
</file>