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4" r:id="rId3"/>
    <p:sldMasterId id="2147483695" r:id="rId4"/>
    <p:sldMasterId id="2147483706" r:id="rId5"/>
    <p:sldMasterId id="2147483717" r:id="rId6"/>
    <p:sldMasterId id="2147483728" r:id="rId7"/>
    <p:sldMasterId id="2147483740" r:id="rId8"/>
  </p:sldMasterIdLst>
  <p:notesMasterIdLst>
    <p:notesMasterId r:id="rId88"/>
  </p:notesMasterIdLst>
  <p:sldIdLst>
    <p:sldId id="257" r:id="rId9"/>
    <p:sldId id="452" r:id="rId10"/>
    <p:sldId id="1168" r:id="rId11"/>
    <p:sldId id="1169" r:id="rId12"/>
    <p:sldId id="1170" r:id="rId13"/>
    <p:sldId id="1171" r:id="rId14"/>
    <p:sldId id="823" r:id="rId15"/>
    <p:sldId id="303" r:id="rId16"/>
    <p:sldId id="1786" r:id="rId17"/>
    <p:sldId id="1569" r:id="rId18"/>
    <p:sldId id="1570" r:id="rId19"/>
    <p:sldId id="1571" r:id="rId20"/>
    <p:sldId id="1581" r:id="rId21"/>
    <p:sldId id="1582" r:id="rId22"/>
    <p:sldId id="1437" r:id="rId23"/>
    <p:sldId id="1438" r:id="rId24"/>
    <p:sldId id="1175" r:id="rId25"/>
    <p:sldId id="1177" r:id="rId26"/>
    <p:sldId id="1178" r:id="rId27"/>
    <p:sldId id="1785" r:id="rId28"/>
    <p:sldId id="793" r:id="rId29"/>
    <p:sldId id="1932" r:id="rId30"/>
    <p:sldId id="1933" r:id="rId31"/>
    <p:sldId id="1934" r:id="rId32"/>
    <p:sldId id="1935" r:id="rId33"/>
    <p:sldId id="1936" r:id="rId34"/>
    <p:sldId id="1937" r:id="rId35"/>
    <p:sldId id="1862" r:id="rId36"/>
    <p:sldId id="1863" r:id="rId37"/>
    <p:sldId id="1864" r:id="rId38"/>
    <p:sldId id="1865" r:id="rId39"/>
    <p:sldId id="1866" r:id="rId40"/>
    <p:sldId id="1867" r:id="rId41"/>
    <p:sldId id="1868" r:id="rId42"/>
    <p:sldId id="1869" r:id="rId43"/>
    <p:sldId id="1870" r:id="rId44"/>
    <p:sldId id="1871" r:id="rId45"/>
    <p:sldId id="1926" r:id="rId46"/>
    <p:sldId id="1927" r:id="rId47"/>
    <p:sldId id="1928" r:id="rId48"/>
    <p:sldId id="1929" r:id="rId49"/>
    <p:sldId id="1930" r:id="rId50"/>
    <p:sldId id="1931" r:id="rId51"/>
    <p:sldId id="1994" r:id="rId52"/>
    <p:sldId id="1995" r:id="rId53"/>
    <p:sldId id="1938" r:id="rId54"/>
    <p:sldId id="2029" r:id="rId55"/>
    <p:sldId id="1939" r:id="rId56"/>
    <p:sldId id="1940" r:id="rId57"/>
    <p:sldId id="908" r:id="rId58"/>
    <p:sldId id="911" r:id="rId59"/>
    <p:sldId id="814" r:id="rId60"/>
    <p:sldId id="924" r:id="rId61"/>
    <p:sldId id="925" r:id="rId62"/>
    <p:sldId id="926" r:id="rId63"/>
    <p:sldId id="927" r:id="rId64"/>
    <p:sldId id="928" r:id="rId65"/>
    <p:sldId id="929" r:id="rId66"/>
    <p:sldId id="930" r:id="rId67"/>
    <p:sldId id="931" r:id="rId68"/>
    <p:sldId id="932" r:id="rId69"/>
    <p:sldId id="933" r:id="rId70"/>
    <p:sldId id="934" r:id="rId71"/>
    <p:sldId id="935" r:id="rId72"/>
    <p:sldId id="936" r:id="rId73"/>
    <p:sldId id="937" r:id="rId74"/>
    <p:sldId id="938" r:id="rId75"/>
    <p:sldId id="939" r:id="rId76"/>
    <p:sldId id="941" r:id="rId77"/>
    <p:sldId id="944" r:id="rId78"/>
    <p:sldId id="945" r:id="rId79"/>
    <p:sldId id="946" r:id="rId80"/>
    <p:sldId id="947" r:id="rId81"/>
    <p:sldId id="763" r:id="rId82"/>
    <p:sldId id="767" r:id="rId83"/>
    <p:sldId id="772" r:id="rId84"/>
    <p:sldId id="764" r:id="rId85"/>
    <p:sldId id="768" r:id="rId86"/>
    <p:sldId id="773" r:id="rId87"/>
  </p:sldIdLst>
  <p:sldSz cx="12195175" cy="6859588"/>
  <p:notesSz cx="9144000" cy="6858000"/>
  <p:defaultTextStyle>
    <a:defPPr>
      <a:defRPr lang="zh-CN"/>
    </a:defPPr>
    <a:lvl1pPr algn="l" defTabSz="1219200" rtl="0" fontAlgn="base">
      <a:spcBef>
        <a:spcPct val="0"/>
      </a:spcBef>
      <a:spcAft>
        <a:spcPct val="0"/>
      </a:spcAft>
      <a:defRPr sz="2400" kern="1200">
        <a:solidFill>
          <a:schemeClr val="tx1"/>
        </a:solidFill>
        <a:latin typeface="Arial" charset="0"/>
        <a:ea typeface="宋体" charset="-122"/>
        <a:cs typeface="+mn-cs"/>
      </a:defRPr>
    </a:lvl1pPr>
    <a:lvl2pPr marL="609600" indent="-152400" algn="l" defTabSz="1219200" rtl="0" fontAlgn="base">
      <a:spcBef>
        <a:spcPct val="0"/>
      </a:spcBef>
      <a:spcAft>
        <a:spcPct val="0"/>
      </a:spcAft>
      <a:defRPr sz="2400" kern="1200">
        <a:solidFill>
          <a:schemeClr val="tx1"/>
        </a:solidFill>
        <a:latin typeface="Arial" charset="0"/>
        <a:ea typeface="宋体" charset="-122"/>
        <a:cs typeface="+mn-cs"/>
      </a:defRPr>
    </a:lvl2pPr>
    <a:lvl3pPr marL="1219200" indent="-304800" algn="l" defTabSz="1219200" rtl="0" fontAlgn="base">
      <a:spcBef>
        <a:spcPct val="0"/>
      </a:spcBef>
      <a:spcAft>
        <a:spcPct val="0"/>
      </a:spcAft>
      <a:defRPr sz="2400" kern="1200">
        <a:solidFill>
          <a:schemeClr val="tx1"/>
        </a:solidFill>
        <a:latin typeface="Arial" charset="0"/>
        <a:ea typeface="宋体" charset="-122"/>
        <a:cs typeface="+mn-cs"/>
      </a:defRPr>
    </a:lvl3pPr>
    <a:lvl4pPr marL="1828800" indent="-457200" algn="l" defTabSz="1219200" rtl="0" fontAlgn="base">
      <a:spcBef>
        <a:spcPct val="0"/>
      </a:spcBef>
      <a:spcAft>
        <a:spcPct val="0"/>
      </a:spcAft>
      <a:defRPr sz="2400" kern="1200">
        <a:solidFill>
          <a:schemeClr val="tx1"/>
        </a:solidFill>
        <a:latin typeface="Arial" charset="0"/>
        <a:ea typeface="宋体" charset="-122"/>
        <a:cs typeface="+mn-cs"/>
      </a:defRPr>
    </a:lvl4pPr>
    <a:lvl5pPr marL="2438400" indent="-609600" algn="l" defTabSz="1219200" rtl="0" fontAlgn="base">
      <a:spcBef>
        <a:spcPct val="0"/>
      </a:spcBef>
      <a:spcAft>
        <a:spcPct val="0"/>
      </a:spcAft>
      <a:defRPr sz="2400" kern="1200">
        <a:solidFill>
          <a:schemeClr val="tx1"/>
        </a:solidFill>
        <a:latin typeface="Arial" charset="0"/>
        <a:ea typeface="宋体" charset="-122"/>
        <a:cs typeface="+mn-cs"/>
      </a:defRPr>
    </a:lvl5pPr>
    <a:lvl6pPr marL="2286000" algn="l" defTabSz="914400" rtl="0" eaLnBrk="1" latinLnBrk="0" hangingPunct="1">
      <a:defRPr sz="2400" kern="1200">
        <a:solidFill>
          <a:schemeClr val="tx1"/>
        </a:solidFill>
        <a:latin typeface="Arial" charset="0"/>
        <a:ea typeface="宋体" charset="-122"/>
        <a:cs typeface="+mn-cs"/>
      </a:defRPr>
    </a:lvl6pPr>
    <a:lvl7pPr marL="2743200" algn="l" defTabSz="914400" rtl="0" eaLnBrk="1" latinLnBrk="0" hangingPunct="1">
      <a:defRPr sz="2400" kern="1200">
        <a:solidFill>
          <a:schemeClr val="tx1"/>
        </a:solidFill>
        <a:latin typeface="Arial" charset="0"/>
        <a:ea typeface="宋体" charset="-122"/>
        <a:cs typeface="+mn-cs"/>
      </a:defRPr>
    </a:lvl7pPr>
    <a:lvl8pPr marL="3200400" algn="l" defTabSz="914400" rtl="0" eaLnBrk="1" latinLnBrk="0" hangingPunct="1">
      <a:defRPr sz="2400" kern="1200">
        <a:solidFill>
          <a:schemeClr val="tx1"/>
        </a:solidFill>
        <a:latin typeface="Arial" charset="0"/>
        <a:ea typeface="宋体" charset="-122"/>
        <a:cs typeface="+mn-cs"/>
      </a:defRPr>
    </a:lvl8pPr>
    <a:lvl9pPr marL="3657600" algn="l" defTabSz="914400" rtl="0" eaLnBrk="1" latinLnBrk="0" hangingPunct="1">
      <a:defRPr sz="24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BE020F"/>
    <a:srgbClr val="00CC66"/>
    <a:srgbClr val="660033"/>
    <a:srgbClr val="FF66CC"/>
    <a:srgbClr val="000066"/>
    <a:srgbClr val="3399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96" autoAdjust="0"/>
    <p:restoredTop sz="94660"/>
  </p:normalViewPr>
  <p:slideViewPr>
    <p:cSldViewPr>
      <p:cViewPr>
        <p:scale>
          <a:sx n="60" d="100"/>
          <a:sy n="60" d="100"/>
        </p:scale>
        <p:origin x="-126" y="-318"/>
      </p:cViewPr>
      <p:guideLst>
        <p:guide orient="horz" pos="2160"/>
        <p:guide pos="382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1219200">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1219200">
              <a:spcBef>
                <a:spcPts val="0"/>
              </a:spcBef>
              <a:spcAft>
                <a:spcPts val="0"/>
              </a:spcAft>
              <a:defRPr sz="1200">
                <a:latin typeface="+mn-lt"/>
                <a:ea typeface="+mn-ea"/>
              </a:defRPr>
            </a:lvl1pPr>
          </a:lstStyle>
          <a:p>
            <a:pPr>
              <a:defRPr/>
            </a:pPr>
            <a:fld id="{F259C50C-748A-479C-BBAB-C1E0B2FCD775}" type="datetimeFigureOut">
              <a:rPr lang="zh-CN" altLang="en-US"/>
              <a:pPr>
                <a:defRPr/>
              </a:pPr>
              <a:t>2017-7-23</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1219200">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defTabSz="1219200">
              <a:spcBef>
                <a:spcPts val="0"/>
              </a:spcBef>
              <a:spcAft>
                <a:spcPts val="0"/>
              </a:spcAft>
              <a:defRPr sz="1200">
                <a:latin typeface="+mn-lt"/>
                <a:ea typeface="+mn-ea"/>
              </a:defRPr>
            </a:lvl1pPr>
          </a:lstStyle>
          <a:p>
            <a:pPr>
              <a:defRPr/>
            </a:pPr>
            <a:fld id="{B14FF719-0305-491D-947F-ACCB5CD391D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1219200" rtl="0" eaLnBrk="0" fontAlgn="base" hangingPunct="0">
      <a:spcBef>
        <a:spcPct val="30000"/>
      </a:spcBef>
      <a:spcAft>
        <a:spcPct val="0"/>
      </a:spcAft>
      <a:defRPr sz="1600" kern="1200">
        <a:solidFill>
          <a:schemeClr val="tx1"/>
        </a:solidFill>
        <a:latin typeface="+mn-lt"/>
        <a:ea typeface="+mn-ea"/>
        <a:cs typeface="+mn-cs"/>
      </a:defRPr>
    </a:lvl1pPr>
    <a:lvl2pPr marL="609600" algn="l" defTabSz="1219200" rtl="0" eaLnBrk="0" fontAlgn="base" hangingPunct="0">
      <a:spcBef>
        <a:spcPct val="30000"/>
      </a:spcBef>
      <a:spcAft>
        <a:spcPct val="0"/>
      </a:spcAft>
      <a:defRPr sz="1600" kern="1200">
        <a:solidFill>
          <a:schemeClr val="tx1"/>
        </a:solidFill>
        <a:latin typeface="+mn-lt"/>
        <a:ea typeface="+mn-ea"/>
        <a:cs typeface="+mn-cs"/>
      </a:defRPr>
    </a:lvl2pPr>
    <a:lvl3pPr marL="1219200" algn="l" defTabSz="1219200" rtl="0" eaLnBrk="0" fontAlgn="base" hangingPunct="0">
      <a:spcBef>
        <a:spcPct val="30000"/>
      </a:spcBef>
      <a:spcAft>
        <a:spcPct val="0"/>
      </a:spcAft>
      <a:defRPr sz="1600" kern="1200">
        <a:solidFill>
          <a:schemeClr val="tx1"/>
        </a:solidFill>
        <a:latin typeface="+mn-lt"/>
        <a:ea typeface="+mn-ea"/>
        <a:cs typeface="+mn-cs"/>
      </a:defRPr>
    </a:lvl3pPr>
    <a:lvl4pPr marL="1828800" algn="l" defTabSz="1219200" rtl="0" eaLnBrk="0" fontAlgn="base" hangingPunct="0">
      <a:spcBef>
        <a:spcPct val="30000"/>
      </a:spcBef>
      <a:spcAft>
        <a:spcPct val="0"/>
      </a:spcAft>
      <a:defRPr sz="1600" kern="1200">
        <a:solidFill>
          <a:schemeClr val="tx1"/>
        </a:solidFill>
        <a:latin typeface="+mn-lt"/>
        <a:ea typeface="+mn-ea"/>
        <a:cs typeface="+mn-cs"/>
      </a:defRPr>
    </a:lvl4pPr>
    <a:lvl5pPr marL="2438400" algn="l" defTabSz="1219200" rtl="0" eaLnBrk="0" fontAlgn="base" hangingPunct="0">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p:cNvSpPr>
            <a:spLocks noGrp="1" noRot="1" noChangeAspect="1"/>
          </p:cNvSpPr>
          <p:nvPr>
            <p:ph type="sldImg"/>
          </p:nvPr>
        </p:nvSpPr>
        <p:spPr bwMode="auto">
          <a:noFill/>
          <a:ln>
            <a:solidFill>
              <a:srgbClr val="000000"/>
            </a:solidFill>
            <a:miter lim="800000"/>
            <a:headEnd/>
            <a:tailEnd/>
          </a:ln>
        </p:spPr>
      </p:sp>
      <p:sp>
        <p:nvSpPr>
          <p:cNvPr id="113666"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46083DFD-B5E2-4078-A896-0BDF9E0F3F52}" type="slidenum">
              <a:rPr lang="zh-CN" altLang="en-US" smtClean="0"/>
              <a:pPr>
                <a:defRPr/>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Picture 3" descr="C:\Documents and Settings\hp1\桌面\未标题-2 拷贝.jpg"/>
          <p:cNvPicPr>
            <a:picLocks noChangeAspect="1" noChangeArrowheads="1"/>
          </p:cNvPicPr>
          <p:nvPr userDrawn="1"/>
        </p:nvPicPr>
        <p:blipFill>
          <a:blip r:embed="rId2"/>
          <a:srcRect/>
          <a:stretch>
            <a:fillRect/>
          </a:stretch>
        </p:blipFill>
        <p:spPr bwMode="auto">
          <a:xfrm>
            <a:off x="0" y="0"/>
            <a:ext cx="12195175" cy="6859588"/>
          </a:xfrm>
          <a:prstGeom prst="rect">
            <a:avLst/>
          </a:prstGeom>
          <a:noFill/>
          <a:ln w="9525">
            <a:noFill/>
            <a:miter lim="800000"/>
            <a:headEnd/>
            <a:tailEnd/>
          </a:ln>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过渡页三">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a:stretch>
            <a:fillRect/>
          </a:stretch>
        </p:blipFill>
        <p:spPr bwMode="auto">
          <a:xfrm>
            <a:off x="0" y="0"/>
            <a:ext cx="12195175" cy="6859588"/>
          </a:xfrm>
          <a:prstGeom prst="rect">
            <a:avLst/>
          </a:prstGeom>
          <a:noFill/>
          <a:ln w="9525">
            <a:noFill/>
            <a:miter lim="800000"/>
            <a:headEnd/>
            <a:tailEnd/>
          </a:ln>
        </p:spPr>
      </p:pic>
      <p:sp>
        <p:nvSpPr>
          <p:cNvPr id="3" name="TextBox 2"/>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76B531"/>
                </a:solidFill>
                <a:latin typeface="微软雅黑" panose="020B0503020204020204" pitchFamily="34" charset="-122"/>
                <a:ea typeface="微软雅黑" panose="020B0503020204020204" pitchFamily="34" charset="-122"/>
              </a:rPr>
              <a:t>过渡页</a:t>
            </a:r>
          </a:p>
        </p:txBody>
      </p:sp>
      <p:cxnSp>
        <p:nvCxnSpPr>
          <p:cNvPr id="4" name="直接连接符 3"/>
          <p:cNvCxnSpPr/>
          <p:nvPr userDrawn="1"/>
        </p:nvCxnSpPr>
        <p:spPr>
          <a:xfrm>
            <a:off x="9553575" y="6472238"/>
            <a:ext cx="6477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直接连接符 4"/>
          <p:cNvCxnSpPr/>
          <p:nvPr userDrawn="1"/>
        </p:nvCxnSpPr>
        <p:spPr>
          <a:xfrm>
            <a:off x="11218863" y="6472238"/>
            <a:ext cx="647700"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 name="Picture 11" descr="D:\360Downloads\new\黑色条子.png"/>
          <p:cNvPicPr>
            <a:picLocks noChangeAspect="1" noChangeArrowheads="1"/>
          </p:cNvPicPr>
          <p:nvPr userDrawn="1"/>
        </p:nvPicPr>
        <p:blipFill>
          <a:blip r:embed="rId2"/>
          <a:srcRect/>
          <a:stretch>
            <a:fillRect/>
          </a:stretch>
        </p:blipFill>
        <p:spPr bwMode="auto">
          <a:xfrm>
            <a:off x="665163" y="260350"/>
            <a:ext cx="11530012" cy="874713"/>
          </a:xfrm>
          <a:prstGeom prst="rect">
            <a:avLst/>
          </a:prstGeom>
          <a:noFill/>
          <a:ln w="9525">
            <a:noFill/>
            <a:miter lim="800000"/>
            <a:headEnd/>
            <a:tailEnd/>
          </a:ln>
        </p:spPr>
      </p:pic>
      <p:cxnSp>
        <p:nvCxnSpPr>
          <p:cNvPr id="3" name="直接连接符 3"/>
          <p:cNvCxnSpPr/>
          <p:nvPr userDrawn="1"/>
        </p:nvCxnSpPr>
        <p:spPr>
          <a:xfrm>
            <a:off x="58816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直接连接符 4"/>
          <p:cNvCxnSpPr/>
          <p:nvPr userDrawn="1"/>
        </p:nvCxnSpPr>
        <p:spPr>
          <a:xfrm>
            <a:off x="84343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5" name="TextBox 5"/>
          <p:cNvSpPr txBox="1"/>
          <p:nvPr userDrawn="1"/>
        </p:nvSpPr>
        <p:spPr>
          <a:xfrm>
            <a:off x="3808413" y="503238"/>
            <a:ext cx="2092325"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文化知识概述</a:t>
            </a:r>
          </a:p>
        </p:txBody>
      </p:sp>
      <p:sp>
        <p:nvSpPr>
          <p:cNvPr id="6" name="TextBox 6"/>
          <p:cNvSpPr txBox="1"/>
          <p:nvPr userDrawn="1"/>
        </p:nvSpPr>
        <p:spPr>
          <a:xfrm>
            <a:off x="10839078" y="6095503"/>
            <a:ext cx="1235174" cy="492451"/>
          </a:xfrm>
          <a:prstGeom prst="rect">
            <a:avLst/>
          </a:prstGeom>
          <a:noFill/>
          <a:effectLst>
            <a:reflection blurRad="6350" stA="50000" endA="300" endPos="38500" dist="50800" dir="5400000" sy="-100000" algn="bl" rotWithShape="0"/>
          </a:effectLst>
        </p:spPr>
        <p:txBody>
          <a:bodyPr lIns="121928" tIns="60964" rIns="121928" bIns="60964">
            <a:spAutoFit/>
          </a:bodyPr>
          <a:lstStyle/>
          <a:p>
            <a:pPr algn="ctr">
              <a:spcBef>
                <a:spcPts val="0"/>
              </a:spcBef>
              <a:spcAft>
                <a:spcPts val="0"/>
              </a:spcAft>
              <a:defRPr/>
            </a:pPr>
            <a:r>
              <a:rPr lang="en-US" altLang="zh-CN" dirty="0">
                <a:solidFill>
                  <a:srgbClr val="76B53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dirty="0">
              <a:solidFill>
                <a:srgbClr val="76B53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7" name="直接连接符 7"/>
          <p:cNvCxnSpPr/>
          <p:nvPr userDrawn="1"/>
        </p:nvCxnSpPr>
        <p:spPr>
          <a:xfrm>
            <a:off x="0" y="6527800"/>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8"/>
          <p:cNvCxnSpPr/>
          <p:nvPr userDrawn="1"/>
        </p:nvCxnSpPr>
        <p:spPr>
          <a:xfrm flipV="1">
            <a:off x="10766425" y="609600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9"/>
          <p:cNvCxnSpPr/>
          <p:nvPr userDrawn="1"/>
        </p:nvCxnSpPr>
        <p:spPr>
          <a:xfrm flipV="1">
            <a:off x="10850563" y="623887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矩形 10"/>
          <p:cNvSpPr/>
          <p:nvPr userDrawn="1"/>
        </p:nvSpPr>
        <p:spPr>
          <a:xfrm>
            <a:off x="11033125" y="503238"/>
            <a:ext cx="1093788" cy="368300"/>
          </a:xfrm>
          <a:prstGeom prst="rect">
            <a:avLst/>
          </a:prstGeom>
        </p:spPr>
        <p:txBody>
          <a:bodyPr lIns="121928" tIns="60964" rIns="121928" bIns="60964"/>
          <a:lstStyle/>
          <a:p>
            <a:pPr algn="ctr">
              <a:spcBef>
                <a:spcPts val="0"/>
              </a:spcBef>
              <a:spcAft>
                <a:spcPts val="0"/>
              </a:spcAft>
              <a:defRPr/>
            </a:pPr>
            <a:r>
              <a:rPr lang="zh-CN" altLang="en-US" sz="2100" dirty="0">
                <a:solidFill>
                  <a:prstClr val="white">
                    <a:lumMod val="75000"/>
                  </a:prstClr>
                </a:solidFill>
                <a:latin typeface="微软雅黑" panose="020B0503020204020204" pitchFamily="34" charset="-122"/>
                <a:ea typeface="微软雅黑" panose="020B0503020204020204" pitchFamily="34" charset="-122"/>
              </a:rPr>
              <a:t>第 </a:t>
            </a:r>
            <a:fld id="{567463C7-6D86-4378-BBD9-84BE5BBF0C1F}" type="slidenum">
              <a:rPr lang="zh-CN" altLang="en-US" sz="2100" dirty="0">
                <a:solidFill>
                  <a:prstClr val="white">
                    <a:lumMod val="75000"/>
                  </a:prstClr>
                </a:solidFill>
                <a:latin typeface="+mn-lt"/>
                <a:ea typeface="+mn-ea"/>
              </a:rPr>
              <a:pPr algn="ctr">
                <a:spcBef>
                  <a:spcPts val="0"/>
                </a:spcBef>
                <a:spcAft>
                  <a:spcPts val="0"/>
                </a:spcAft>
                <a:defRPr/>
              </a:pPr>
              <a:t>‹#›</a:t>
            </a:fld>
            <a:r>
              <a:rPr lang="zh-CN" altLang="en-US" sz="2100" dirty="0">
                <a:solidFill>
                  <a:prstClr val="white">
                    <a:lumMod val="75000"/>
                  </a:prstClr>
                </a:solidFill>
                <a:latin typeface="+mn-lt"/>
                <a:ea typeface="+mn-ea"/>
              </a:rPr>
              <a:t>  </a:t>
            </a:r>
            <a:r>
              <a:rPr lang="zh-CN" altLang="en-US" sz="2100" dirty="0">
                <a:solidFill>
                  <a:prstClr val="white">
                    <a:lumMod val="75000"/>
                  </a:prstClr>
                </a:solidFill>
                <a:latin typeface="微软雅黑" panose="020B0503020204020204" pitchFamily="34" charset="-122"/>
                <a:ea typeface="微软雅黑" panose="020B0503020204020204" pitchFamily="34" charset="-122"/>
              </a:rPr>
              <a:t>页</a:t>
            </a:r>
          </a:p>
        </p:txBody>
      </p:sp>
      <p:cxnSp>
        <p:nvCxnSpPr>
          <p:cNvPr id="11" name="直接连接符 11"/>
          <p:cNvCxnSpPr/>
          <p:nvPr userDrawn="1"/>
        </p:nvCxnSpPr>
        <p:spPr>
          <a:xfrm>
            <a:off x="109870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TextBox 12"/>
          <p:cNvSpPr txBox="1"/>
          <p:nvPr userDrawn="1"/>
        </p:nvSpPr>
        <p:spPr>
          <a:xfrm>
            <a:off x="6270625" y="503238"/>
            <a:ext cx="2093913"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企业文化概述</a:t>
            </a:r>
          </a:p>
        </p:txBody>
      </p:sp>
      <p:sp>
        <p:nvSpPr>
          <p:cNvPr id="13" name="TextBox 13"/>
          <p:cNvSpPr txBox="1"/>
          <p:nvPr userDrawn="1"/>
        </p:nvSpPr>
        <p:spPr>
          <a:xfrm>
            <a:off x="8734425" y="457200"/>
            <a:ext cx="2708275" cy="614363"/>
          </a:xfrm>
          <a:prstGeom prst="rect">
            <a:avLst/>
          </a:prstGeom>
          <a:noFill/>
        </p:spPr>
        <p:txBody>
          <a:bodyPr wrap="none" lIns="121928" tIns="60964" rIns="121928" bIns="60964">
            <a:spAutoFit/>
          </a:bodyPr>
          <a:lstStyle/>
          <a:p>
            <a:pPr>
              <a:spcBef>
                <a:spcPts val="0"/>
              </a:spcBef>
              <a:spcAft>
                <a:spcPts val="0"/>
              </a:spcAft>
              <a:defRPr/>
            </a:pPr>
            <a:r>
              <a:rPr lang="zh-CN" altLang="en-US" sz="3200" b="1" dirty="0">
                <a:solidFill>
                  <a:prstClr val="white"/>
                </a:solidFill>
                <a:latin typeface="微软雅黑" panose="020B0503020204020204" pitchFamily="34" charset="-122"/>
                <a:ea typeface="微软雅黑" panose="020B0503020204020204" pitchFamily="34" charset="-122"/>
              </a:rPr>
              <a:t>企业文化体系</a:t>
            </a:r>
          </a:p>
        </p:txBody>
      </p:sp>
      <p:pic>
        <p:nvPicPr>
          <p:cNvPr id="14" name="Picture 2" descr="D:\360Downloads\new\绿条子.png"/>
          <p:cNvPicPr>
            <a:picLocks noChangeAspect="1" noChangeArrowheads="1"/>
          </p:cNvPicPr>
          <p:nvPr userDrawn="1"/>
        </p:nvPicPr>
        <p:blipFill>
          <a:blip r:embed="rId3"/>
          <a:srcRect/>
          <a:stretch>
            <a:fillRect/>
          </a:stretch>
        </p:blipFill>
        <p:spPr bwMode="auto">
          <a:xfrm>
            <a:off x="239713" y="333375"/>
            <a:ext cx="3148012" cy="792163"/>
          </a:xfrm>
          <a:prstGeom prst="rect">
            <a:avLst/>
          </a:prstGeom>
          <a:noFill/>
          <a:ln w="9525">
            <a:noFill/>
            <a:miter lim="800000"/>
            <a:headEnd/>
            <a:tailEnd/>
          </a:ln>
        </p:spPr>
      </p:pic>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备份页面">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l="1103"/>
          <a:stretch>
            <a:fillRect/>
          </a:stretch>
        </p:blipFill>
        <p:spPr bwMode="auto">
          <a:xfrm>
            <a:off x="0" y="0"/>
            <a:ext cx="12195175" cy="6859588"/>
          </a:xfrm>
          <a:prstGeom prst="rect">
            <a:avLst/>
          </a:prstGeom>
          <a:noFill/>
          <a:ln w="9525">
            <a:noFill/>
            <a:miter lim="800000"/>
            <a:headEnd/>
            <a:tailEnd/>
          </a:ln>
        </p:spPr>
      </p:pic>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备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D9BC60B-7669-42A5-82D1-C6E4887E7A2A}"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3FA3AA-0948-44B2-8583-52E242EFACEF}" type="slidenum">
              <a:rPr lang="zh-CN" altLang="en-US"/>
              <a:pPr>
                <a:defRPr/>
              </a:pPr>
              <a:t>‹#›</a:t>
            </a:fld>
            <a:endParaRPr lang="zh-CN" alt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820"/>
            <a:ext cx="10365899" cy="147029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920"/>
            <a:ext cx="8536623" cy="17529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wrap="square" numCol="1" anchorCtr="0" compatLnSpc="1">
            <a:prstTxWarp prst="textNoShape">
              <a:avLst/>
            </a:prstTxWarp>
          </a:bodyPr>
          <a:lstStyle>
            <a:lvl1pPr>
              <a:spcBef>
                <a:spcPct val="0"/>
              </a:spcBef>
              <a:spcAft>
                <a:spcPct val="0"/>
              </a:spcAft>
              <a:defRPr sz="1200" smtClean="0">
                <a:solidFill>
                  <a:srgbClr val="898989"/>
                </a:solidFill>
              </a:defRPr>
            </a:lvl1pPr>
          </a:lstStyle>
          <a:p>
            <a:endParaRPr lang="zh-CN" altLang="en-US"/>
          </a:p>
        </p:txBody>
      </p:sp>
      <p:sp>
        <p:nvSpPr>
          <p:cNvPr id="5" name="页脚占位符 4"/>
          <p:cNvSpPr>
            <a:spLocks noGrp="1"/>
          </p:cNvSpPr>
          <p:nvPr>
            <p:ph type="ftr" sz="quarter" idx="11"/>
          </p:nvPr>
        </p:nvSpPr>
        <p:spPr/>
        <p:txBody>
          <a:bodyPr wrap="square" numCol="1" anchorCtr="0" compatLnSpc="1">
            <a:prstTxWarp prst="textNoShape">
              <a:avLst/>
            </a:prstTxWarp>
          </a:bodyPr>
          <a:lstStyle>
            <a:lvl1pPr>
              <a:spcBef>
                <a:spcPct val="0"/>
              </a:spcBef>
              <a:spcAft>
                <a:spcPct val="0"/>
              </a:spcAft>
              <a:defRPr sz="1200" smtClean="0">
                <a:solidFill>
                  <a:srgbClr val="898989"/>
                </a:solidFill>
              </a:defRPr>
            </a:lvl1pPr>
          </a:lstStyle>
          <a:p>
            <a:endParaRPr lang="zh-CN" altLang="en-US"/>
          </a:p>
        </p:txBody>
      </p:sp>
      <p:sp>
        <p:nvSpPr>
          <p:cNvPr id="6" name="灯片编号占位符 5"/>
          <p:cNvSpPr>
            <a:spLocks noGrp="1"/>
          </p:cNvSpPr>
          <p:nvPr>
            <p:ph type="sldNum" sz="quarter" idx="12"/>
          </p:nvPr>
        </p:nvSpPr>
        <p:spPr/>
        <p:txBody>
          <a:bodyPr/>
          <a:lstStyle>
            <a:lvl1pPr>
              <a:defRPr dirty="0"/>
            </a:lvl1pPr>
          </a:lstStyle>
          <a:p>
            <a:pPr>
              <a:defRPr/>
            </a:pPr>
            <a:fld id="{966396AC-820D-4C53-97EC-9263C8C4A565}" type="slidenum">
              <a:rPr lang="zh-CN" altLang="en-US"/>
              <a:pPr>
                <a:defRPr/>
              </a:pPr>
              <a:t>‹#›</a:t>
            </a:fld>
            <a:endParaRPr lang="zh-CN" alt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Picture 3" descr="C:\Documents and Settings\hp1\桌面\未标题-2 拷贝.jpg"/>
          <p:cNvPicPr>
            <a:picLocks noChangeAspect="1" noChangeArrowheads="1"/>
          </p:cNvPicPr>
          <p:nvPr userDrawn="1"/>
        </p:nvPicPr>
        <p:blipFill>
          <a:blip r:embed="rId2"/>
          <a:srcRect/>
          <a:stretch>
            <a:fillRect/>
          </a:stretch>
        </p:blipFill>
        <p:spPr bwMode="auto">
          <a:xfrm>
            <a:off x="0" y="0"/>
            <a:ext cx="12195175" cy="6859588"/>
          </a:xfrm>
          <a:prstGeom prst="rect">
            <a:avLst/>
          </a:prstGeom>
          <a:noFill/>
          <a:ln w="9525">
            <a:noFill/>
            <a:miter lim="800000"/>
            <a:headEnd/>
            <a:tailEnd/>
          </a:ln>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Picture 3" descr="C:\Documents and Settings\hp1\桌面\未标题-1 拷贝.jpg"/>
          <p:cNvPicPr>
            <a:picLocks noChangeAspect="1" noChangeArrowheads="1"/>
          </p:cNvPicPr>
          <p:nvPr userDrawn="1"/>
        </p:nvPicPr>
        <p:blipFill>
          <a:blip r:embed="rId2"/>
          <a:srcRect l="1103"/>
          <a:stretch>
            <a:fillRect/>
          </a:stretch>
        </p:blipFill>
        <p:spPr bwMode="auto">
          <a:xfrm>
            <a:off x="0" y="0"/>
            <a:ext cx="12195175" cy="6859588"/>
          </a:xfrm>
          <a:prstGeom prst="rect">
            <a:avLst/>
          </a:prstGeom>
          <a:noFill/>
          <a:ln w="9525">
            <a:noFill/>
            <a:miter lim="800000"/>
            <a:headEnd/>
            <a:tailEnd/>
          </a:ln>
        </p:spPr>
      </p:pic>
      <p:pic>
        <p:nvPicPr>
          <p:cNvPr id="3" name="Picture 4" descr="C:\Documents and Settings\hp1\桌面\金色拉链.png"/>
          <p:cNvPicPr>
            <a:picLocks noChangeAspect="1" noChangeArrowheads="1"/>
          </p:cNvPicPr>
          <p:nvPr userDrawn="1"/>
        </p:nvPicPr>
        <p:blipFill>
          <a:blip r:embed="rId3"/>
          <a:srcRect t="394" b="902"/>
          <a:stretch>
            <a:fillRect/>
          </a:stretch>
        </p:blipFill>
        <p:spPr bwMode="auto">
          <a:xfrm>
            <a:off x="1273175" y="0"/>
            <a:ext cx="533400" cy="6859588"/>
          </a:xfrm>
          <a:prstGeom prst="rect">
            <a:avLst/>
          </a:prstGeom>
          <a:noFill/>
          <a:ln w="9525">
            <a:noFill/>
            <a:miter lim="800000"/>
            <a:headEnd/>
            <a:tailEnd/>
          </a:ln>
        </p:spPr>
      </p:pic>
      <p:sp>
        <p:nvSpPr>
          <p:cNvPr id="4" name="TextBox 3"/>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EFEFEF"/>
                </a:solidFill>
                <a:latin typeface="微软雅黑" panose="020B0503020204020204" pitchFamily="34" charset="-122"/>
                <a:ea typeface="微软雅黑" panose="020B0503020204020204" pitchFamily="34" charset="-122"/>
              </a:rPr>
              <a:t>目录页</a:t>
            </a:r>
          </a:p>
        </p:txBody>
      </p:sp>
      <p:cxnSp>
        <p:nvCxnSpPr>
          <p:cNvPr id="5" name="直接连接符 5"/>
          <p:cNvCxnSpPr/>
          <p:nvPr userDrawn="1"/>
        </p:nvCxnSpPr>
        <p:spPr>
          <a:xfrm>
            <a:off x="9553575" y="6472238"/>
            <a:ext cx="64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6"/>
          <p:cNvCxnSpPr/>
          <p:nvPr userDrawn="1"/>
        </p:nvCxnSpPr>
        <p:spPr>
          <a:xfrm>
            <a:off x="11218863" y="6472238"/>
            <a:ext cx="64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Picture 3" descr="C:\Documents and Settings\hp1\桌面\未标题-1 拷贝.jpg"/>
          <p:cNvPicPr>
            <a:picLocks noChangeAspect="1" noChangeArrowheads="1"/>
          </p:cNvPicPr>
          <p:nvPr userDrawn="1"/>
        </p:nvPicPr>
        <p:blipFill>
          <a:blip r:embed="rId2"/>
          <a:srcRect l="1103"/>
          <a:stretch>
            <a:fillRect/>
          </a:stretch>
        </p:blipFill>
        <p:spPr bwMode="auto">
          <a:xfrm>
            <a:off x="0" y="0"/>
            <a:ext cx="12195175" cy="6859588"/>
          </a:xfrm>
          <a:prstGeom prst="rect">
            <a:avLst/>
          </a:prstGeom>
          <a:noFill/>
          <a:ln w="9525">
            <a:noFill/>
            <a:miter lim="800000"/>
            <a:headEnd/>
            <a:tailEnd/>
          </a:ln>
        </p:spPr>
      </p:pic>
      <p:pic>
        <p:nvPicPr>
          <p:cNvPr id="3" name="Picture 4" descr="C:\Documents and Settings\hp1\桌面\金色拉链.png"/>
          <p:cNvPicPr>
            <a:picLocks noChangeAspect="1" noChangeArrowheads="1"/>
          </p:cNvPicPr>
          <p:nvPr userDrawn="1"/>
        </p:nvPicPr>
        <p:blipFill>
          <a:blip r:embed="rId3"/>
          <a:srcRect t="394" b="902"/>
          <a:stretch>
            <a:fillRect/>
          </a:stretch>
        </p:blipFill>
        <p:spPr bwMode="auto">
          <a:xfrm>
            <a:off x="1273175" y="0"/>
            <a:ext cx="533400" cy="6859588"/>
          </a:xfrm>
          <a:prstGeom prst="rect">
            <a:avLst/>
          </a:prstGeom>
          <a:noFill/>
          <a:ln w="9525">
            <a:noFill/>
            <a:miter lim="800000"/>
            <a:headEnd/>
            <a:tailEnd/>
          </a:ln>
        </p:spPr>
      </p:pic>
      <p:sp>
        <p:nvSpPr>
          <p:cNvPr id="4" name="TextBox 3"/>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EFEFEF"/>
                </a:solidFill>
                <a:latin typeface="微软雅黑" panose="020B0503020204020204" pitchFamily="34" charset="-122"/>
                <a:ea typeface="微软雅黑" panose="020B0503020204020204" pitchFamily="34" charset="-122"/>
              </a:rPr>
              <a:t>目录页</a:t>
            </a:r>
          </a:p>
        </p:txBody>
      </p:sp>
      <p:cxnSp>
        <p:nvCxnSpPr>
          <p:cNvPr id="5" name="直接连接符 5"/>
          <p:cNvCxnSpPr/>
          <p:nvPr userDrawn="1"/>
        </p:nvCxnSpPr>
        <p:spPr>
          <a:xfrm>
            <a:off x="9553575" y="6472238"/>
            <a:ext cx="64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6"/>
          <p:cNvCxnSpPr/>
          <p:nvPr userDrawn="1"/>
        </p:nvCxnSpPr>
        <p:spPr>
          <a:xfrm>
            <a:off x="11218863" y="6472238"/>
            <a:ext cx="64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pic>
        <p:nvPicPr>
          <p:cNvPr id="2" name="Picture 11" descr="D:\360Downloads\new\黑色条子.png"/>
          <p:cNvPicPr>
            <a:picLocks noChangeAspect="1" noChangeArrowheads="1"/>
          </p:cNvPicPr>
          <p:nvPr userDrawn="1"/>
        </p:nvPicPr>
        <p:blipFill>
          <a:blip r:embed="rId2"/>
          <a:srcRect/>
          <a:stretch>
            <a:fillRect/>
          </a:stretch>
        </p:blipFill>
        <p:spPr bwMode="auto">
          <a:xfrm>
            <a:off x="665163" y="260350"/>
            <a:ext cx="11530012" cy="874713"/>
          </a:xfrm>
          <a:prstGeom prst="rect">
            <a:avLst/>
          </a:prstGeom>
          <a:noFill/>
          <a:ln w="9525">
            <a:noFill/>
            <a:miter lim="800000"/>
            <a:headEnd/>
            <a:tailEnd/>
          </a:ln>
        </p:spPr>
      </p:pic>
      <p:pic>
        <p:nvPicPr>
          <p:cNvPr id="3" name="Picture 10" descr="D:\360Downloads\new\红条子.png"/>
          <p:cNvPicPr>
            <a:picLocks noChangeAspect="1" noChangeArrowheads="1"/>
          </p:cNvPicPr>
          <p:nvPr userDrawn="1"/>
        </p:nvPicPr>
        <p:blipFill>
          <a:blip r:embed="rId3"/>
          <a:srcRect/>
          <a:stretch>
            <a:fillRect/>
          </a:stretch>
        </p:blipFill>
        <p:spPr bwMode="auto">
          <a:xfrm>
            <a:off x="241300" y="333375"/>
            <a:ext cx="3148013" cy="792163"/>
          </a:xfrm>
          <a:prstGeom prst="rect">
            <a:avLst/>
          </a:prstGeom>
          <a:noFill/>
          <a:ln w="9525">
            <a:noFill/>
            <a:miter lim="800000"/>
            <a:headEnd/>
            <a:tailEnd/>
          </a:ln>
        </p:spPr>
      </p:pic>
      <p:cxnSp>
        <p:nvCxnSpPr>
          <p:cNvPr id="4" name="直接连接符 2"/>
          <p:cNvCxnSpPr/>
          <p:nvPr userDrawn="1"/>
        </p:nvCxnSpPr>
        <p:spPr>
          <a:xfrm>
            <a:off x="58816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21"/>
          <p:cNvCxnSpPr/>
          <p:nvPr userDrawn="1"/>
        </p:nvCxnSpPr>
        <p:spPr>
          <a:xfrm>
            <a:off x="84343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3"/>
          <p:cNvSpPr txBox="1"/>
          <p:nvPr userDrawn="1"/>
        </p:nvSpPr>
        <p:spPr>
          <a:xfrm>
            <a:off x="3649663" y="447675"/>
            <a:ext cx="2708275" cy="614363"/>
          </a:xfrm>
          <a:prstGeom prst="rect">
            <a:avLst/>
          </a:prstGeom>
          <a:noFill/>
        </p:spPr>
        <p:txBody>
          <a:bodyPr wrap="none" lIns="121928" tIns="60964" rIns="121928" bIns="60964">
            <a:spAutoFit/>
          </a:bodyPr>
          <a:lstStyle/>
          <a:p>
            <a:pPr>
              <a:spcBef>
                <a:spcPts val="0"/>
              </a:spcBef>
              <a:spcAft>
                <a:spcPts val="0"/>
              </a:spcAft>
              <a:defRPr/>
            </a:pPr>
            <a:r>
              <a:rPr lang="zh-CN" altLang="en-US" sz="3200" b="1" dirty="0">
                <a:solidFill>
                  <a:prstClr val="white"/>
                </a:solidFill>
                <a:latin typeface="微软雅黑" panose="020B0503020204020204" pitchFamily="34" charset="-122"/>
                <a:ea typeface="微软雅黑" panose="020B0503020204020204" pitchFamily="34" charset="-122"/>
              </a:rPr>
              <a:t>文化知识概述</a:t>
            </a:r>
          </a:p>
        </p:txBody>
      </p:sp>
      <p:sp>
        <p:nvSpPr>
          <p:cNvPr id="7" name="TextBox 23"/>
          <p:cNvSpPr txBox="1"/>
          <p:nvPr userDrawn="1"/>
        </p:nvSpPr>
        <p:spPr>
          <a:xfrm>
            <a:off x="10839078" y="6095503"/>
            <a:ext cx="1235174" cy="492451"/>
          </a:xfrm>
          <a:prstGeom prst="rect">
            <a:avLst/>
          </a:prstGeom>
          <a:noFill/>
          <a:effectLst>
            <a:reflection blurRad="6350" stA="50000" endA="300" endPos="38500" dist="50800" dir="5400000" sy="-100000" algn="bl" rotWithShape="0"/>
          </a:effectLst>
        </p:spPr>
        <p:txBody>
          <a:bodyPr lIns="121928" tIns="60964" rIns="121928" bIns="60964">
            <a:spAutoFit/>
          </a:bodyPr>
          <a:lstStyle/>
          <a:p>
            <a:pPr algn="ctr">
              <a:spcBef>
                <a:spcPts val="0"/>
              </a:spcBef>
              <a:spcAft>
                <a:spcPts val="0"/>
              </a:spcAft>
              <a:defRPr/>
            </a:pPr>
            <a:r>
              <a:rPr lang="en-US" altLang="zh-CN" dirty="0">
                <a:solidFill>
                  <a:srgbClr val="E6000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dirty="0">
              <a:solidFill>
                <a:srgbClr val="E6000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8" name="直接连接符 24"/>
          <p:cNvCxnSpPr/>
          <p:nvPr userDrawn="1"/>
        </p:nvCxnSpPr>
        <p:spPr>
          <a:xfrm>
            <a:off x="0" y="6527800"/>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25"/>
          <p:cNvCxnSpPr/>
          <p:nvPr userDrawn="1"/>
        </p:nvCxnSpPr>
        <p:spPr>
          <a:xfrm flipV="1">
            <a:off x="10766425" y="609600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26"/>
          <p:cNvCxnSpPr/>
          <p:nvPr userDrawn="1"/>
        </p:nvCxnSpPr>
        <p:spPr>
          <a:xfrm flipV="1">
            <a:off x="10850563" y="623887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矩形 27"/>
          <p:cNvSpPr/>
          <p:nvPr userDrawn="1"/>
        </p:nvSpPr>
        <p:spPr>
          <a:xfrm>
            <a:off x="11033125" y="493713"/>
            <a:ext cx="1093788" cy="368300"/>
          </a:xfrm>
          <a:prstGeom prst="rect">
            <a:avLst/>
          </a:prstGeom>
        </p:spPr>
        <p:txBody>
          <a:bodyPr lIns="121928" tIns="60964" rIns="121928" bIns="60964"/>
          <a:lstStyle/>
          <a:p>
            <a:pPr algn="ctr">
              <a:spcBef>
                <a:spcPts val="0"/>
              </a:spcBef>
              <a:spcAft>
                <a:spcPts val="0"/>
              </a:spcAft>
              <a:defRPr/>
            </a:pPr>
            <a:r>
              <a:rPr lang="zh-CN" altLang="en-US" sz="2100" dirty="0">
                <a:solidFill>
                  <a:prstClr val="white">
                    <a:lumMod val="75000"/>
                  </a:prstClr>
                </a:solidFill>
                <a:latin typeface="微软雅黑" panose="020B0503020204020204" pitchFamily="34" charset="-122"/>
                <a:ea typeface="微软雅黑" panose="020B0503020204020204" pitchFamily="34" charset="-122"/>
              </a:rPr>
              <a:t>第 </a:t>
            </a:r>
            <a:fld id="{30C007FD-8086-48B7-97E5-0E1E63969A9E}" type="slidenum">
              <a:rPr lang="zh-CN" altLang="en-US" sz="2100" dirty="0">
                <a:solidFill>
                  <a:prstClr val="white">
                    <a:lumMod val="75000"/>
                  </a:prstClr>
                </a:solidFill>
                <a:latin typeface="+mn-lt"/>
                <a:ea typeface="+mn-ea"/>
              </a:rPr>
              <a:pPr algn="ctr">
                <a:spcBef>
                  <a:spcPts val="0"/>
                </a:spcBef>
                <a:spcAft>
                  <a:spcPts val="0"/>
                </a:spcAft>
                <a:defRPr/>
              </a:pPr>
              <a:t>‹#›</a:t>
            </a:fld>
            <a:r>
              <a:rPr lang="zh-CN" altLang="en-US" sz="2100" dirty="0">
                <a:solidFill>
                  <a:prstClr val="white">
                    <a:lumMod val="75000"/>
                  </a:prstClr>
                </a:solidFill>
                <a:latin typeface="+mn-lt"/>
                <a:ea typeface="+mn-ea"/>
              </a:rPr>
              <a:t>  </a:t>
            </a:r>
            <a:r>
              <a:rPr lang="zh-CN" altLang="en-US" sz="2100" dirty="0">
                <a:solidFill>
                  <a:prstClr val="white">
                    <a:lumMod val="75000"/>
                  </a:prstClr>
                </a:solidFill>
                <a:latin typeface="微软雅黑" panose="020B0503020204020204" pitchFamily="34" charset="-122"/>
                <a:ea typeface="微软雅黑" panose="020B0503020204020204" pitchFamily="34" charset="-122"/>
              </a:rPr>
              <a:t>页</a:t>
            </a:r>
          </a:p>
        </p:txBody>
      </p:sp>
      <p:cxnSp>
        <p:nvCxnSpPr>
          <p:cNvPr id="12" name="直接连接符 28"/>
          <p:cNvCxnSpPr/>
          <p:nvPr userDrawn="1"/>
        </p:nvCxnSpPr>
        <p:spPr>
          <a:xfrm>
            <a:off x="109870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3" name="TextBox 29"/>
          <p:cNvSpPr txBox="1"/>
          <p:nvPr userDrawn="1"/>
        </p:nvSpPr>
        <p:spPr>
          <a:xfrm>
            <a:off x="6384925" y="493713"/>
            <a:ext cx="2093913"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企业文化概述</a:t>
            </a:r>
          </a:p>
        </p:txBody>
      </p:sp>
      <p:sp>
        <p:nvSpPr>
          <p:cNvPr id="14" name="TextBox 30"/>
          <p:cNvSpPr txBox="1"/>
          <p:nvPr userDrawn="1"/>
        </p:nvSpPr>
        <p:spPr>
          <a:xfrm>
            <a:off x="8920163" y="493713"/>
            <a:ext cx="2093912"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企业文化体系</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l="1103"/>
          <a:stretch>
            <a:fillRect/>
          </a:stretch>
        </p:blipFill>
        <p:spPr bwMode="auto">
          <a:xfrm>
            <a:off x="0" y="0"/>
            <a:ext cx="12195175" cy="6859588"/>
          </a:xfrm>
          <a:prstGeom prst="rect">
            <a:avLst/>
          </a:prstGeom>
          <a:noFill/>
          <a:ln w="9525">
            <a:noFill/>
            <a:miter lim="800000"/>
            <a:headEnd/>
            <a:tailEnd/>
          </a:ln>
        </p:spPr>
      </p:pic>
      <p:sp>
        <p:nvSpPr>
          <p:cNvPr id="3" name="TextBox 3"/>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0070C0"/>
                </a:solidFill>
                <a:latin typeface="微软雅黑" panose="020B0503020204020204" pitchFamily="34" charset="-122"/>
                <a:ea typeface="微软雅黑" panose="020B0503020204020204" pitchFamily="34" charset="-122"/>
              </a:rPr>
              <a:t>过渡页</a:t>
            </a:r>
          </a:p>
        </p:txBody>
      </p:sp>
      <p:cxnSp>
        <p:nvCxnSpPr>
          <p:cNvPr id="4" name="直接连接符 4"/>
          <p:cNvCxnSpPr/>
          <p:nvPr userDrawn="1"/>
        </p:nvCxnSpPr>
        <p:spPr>
          <a:xfrm>
            <a:off x="9553575" y="6472238"/>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5"/>
          <p:cNvCxnSpPr/>
          <p:nvPr userDrawn="1"/>
        </p:nvCxnSpPr>
        <p:spPr>
          <a:xfrm>
            <a:off x="11218863" y="6472238"/>
            <a:ext cx="6477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 name="Picture 11" descr="D:\360Downloads\new\黑色条子.png"/>
          <p:cNvPicPr>
            <a:picLocks noChangeAspect="1" noChangeArrowheads="1"/>
          </p:cNvPicPr>
          <p:nvPr userDrawn="1"/>
        </p:nvPicPr>
        <p:blipFill>
          <a:blip r:embed="rId2"/>
          <a:srcRect/>
          <a:stretch>
            <a:fillRect/>
          </a:stretch>
        </p:blipFill>
        <p:spPr bwMode="auto">
          <a:xfrm>
            <a:off x="665163" y="260350"/>
            <a:ext cx="11530012" cy="874713"/>
          </a:xfrm>
          <a:prstGeom prst="rect">
            <a:avLst/>
          </a:prstGeom>
          <a:noFill/>
          <a:ln w="9525">
            <a:noFill/>
            <a:miter lim="800000"/>
            <a:headEnd/>
            <a:tailEnd/>
          </a:ln>
        </p:spPr>
      </p:pic>
      <p:cxnSp>
        <p:nvCxnSpPr>
          <p:cNvPr id="3" name="直接连接符 3"/>
          <p:cNvCxnSpPr/>
          <p:nvPr userDrawn="1"/>
        </p:nvCxnSpPr>
        <p:spPr>
          <a:xfrm>
            <a:off x="58816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直接连接符 4"/>
          <p:cNvCxnSpPr/>
          <p:nvPr userDrawn="1"/>
        </p:nvCxnSpPr>
        <p:spPr>
          <a:xfrm>
            <a:off x="84343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5" name="TextBox 5"/>
          <p:cNvSpPr txBox="1"/>
          <p:nvPr userDrawn="1"/>
        </p:nvSpPr>
        <p:spPr>
          <a:xfrm>
            <a:off x="3808413" y="492125"/>
            <a:ext cx="2092325"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文化知识概述</a:t>
            </a:r>
          </a:p>
        </p:txBody>
      </p:sp>
      <p:sp>
        <p:nvSpPr>
          <p:cNvPr id="6" name="TextBox 6"/>
          <p:cNvSpPr txBox="1"/>
          <p:nvPr userDrawn="1"/>
        </p:nvSpPr>
        <p:spPr>
          <a:xfrm>
            <a:off x="10839078" y="6095503"/>
            <a:ext cx="1235174" cy="492451"/>
          </a:xfrm>
          <a:prstGeom prst="rect">
            <a:avLst/>
          </a:prstGeom>
          <a:noFill/>
          <a:effectLst>
            <a:reflection blurRad="6350" stA="50000" endA="300" endPos="38500" dist="50800" dir="5400000" sy="-100000" algn="bl" rotWithShape="0"/>
          </a:effectLst>
        </p:spPr>
        <p:txBody>
          <a:bodyPr lIns="121928" tIns="60964" rIns="121928" bIns="60964">
            <a:spAutoFit/>
          </a:bodyPr>
          <a:lstStyle/>
          <a:p>
            <a:pPr algn="ctr">
              <a:spcBef>
                <a:spcPts val="0"/>
              </a:spcBef>
              <a:spcAft>
                <a:spcPts val="0"/>
              </a:spcAft>
              <a:defRPr/>
            </a:pPr>
            <a:r>
              <a:rPr lang="en-US" altLang="zh-CN" dirty="0">
                <a:solidFill>
                  <a:srgbClr val="0070C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dirty="0">
              <a:solidFill>
                <a:srgbClr val="0070C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7" name="直接连接符 7"/>
          <p:cNvCxnSpPr/>
          <p:nvPr userDrawn="1"/>
        </p:nvCxnSpPr>
        <p:spPr>
          <a:xfrm>
            <a:off x="0" y="6527800"/>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8"/>
          <p:cNvCxnSpPr/>
          <p:nvPr userDrawn="1"/>
        </p:nvCxnSpPr>
        <p:spPr>
          <a:xfrm flipV="1">
            <a:off x="10766425" y="609600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9"/>
          <p:cNvCxnSpPr/>
          <p:nvPr userDrawn="1"/>
        </p:nvCxnSpPr>
        <p:spPr>
          <a:xfrm flipV="1">
            <a:off x="10850563" y="623887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矩形 10"/>
          <p:cNvSpPr/>
          <p:nvPr userDrawn="1"/>
        </p:nvSpPr>
        <p:spPr>
          <a:xfrm>
            <a:off x="11033125" y="492125"/>
            <a:ext cx="1093788" cy="369888"/>
          </a:xfrm>
          <a:prstGeom prst="rect">
            <a:avLst/>
          </a:prstGeom>
        </p:spPr>
        <p:txBody>
          <a:bodyPr lIns="121928" tIns="60964" rIns="121928" bIns="60964"/>
          <a:lstStyle/>
          <a:p>
            <a:pPr algn="ctr">
              <a:spcBef>
                <a:spcPts val="0"/>
              </a:spcBef>
              <a:spcAft>
                <a:spcPts val="0"/>
              </a:spcAft>
              <a:defRPr/>
            </a:pPr>
            <a:r>
              <a:rPr lang="zh-CN" altLang="en-US" sz="2100" dirty="0">
                <a:solidFill>
                  <a:prstClr val="white">
                    <a:lumMod val="75000"/>
                  </a:prstClr>
                </a:solidFill>
                <a:latin typeface="微软雅黑" panose="020B0503020204020204" pitchFamily="34" charset="-122"/>
                <a:ea typeface="微软雅黑" panose="020B0503020204020204" pitchFamily="34" charset="-122"/>
              </a:rPr>
              <a:t>第 </a:t>
            </a:r>
            <a:fld id="{D05C70C6-1752-45E1-99B5-934292547D49}" type="slidenum">
              <a:rPr lang="zh-CN" altLang="en-US" sz="2100" dirty="0">
                <a:solidFill>
                  <a:prstClr val="white">
                    <a:lumMod val="75000"/>
                  </a:prstClr>
                </a:solidFill>
                <a:latin typeface="+mn-lt"/>
                <a:ea typeface="+mn-ea"/>
              </a:rPr>
              <a:pPr algn="ctr">
                <a:spcBef>
                  <a:spcPts val="0"/>
                </a:spcBef>
                <a:spcAft>
                  <a:spcPts val="0"/>
                </a:spcAft>
                <a:defRPr/>
              </a:pPr>
              <a:t>‹#›</a:t>
            </a:fld>
            <a:r>
              <a:rPr lang="zh-CN" altLang="en-US" sz="2100" dirty="0">
                <a:solidFill>
                  <a:prstClr val="white">
                    <a:lumMod val="75000"/>
                  </a:prstClr>
                </a:solidFill>
                <a:latin typeface="+mn-lt"/>
                <a:ea typeface="+mn-ea"/>
              </a:rPr>
              <a:t>  </a:t>
            </a:r>
            <a:r>
              <a:rPr lang="zh-CN" altLang="en-US" sz="2100" dirty="0">
                <a:solidFill>
                  <a:prstClr val="white">
                    <a:lumMod val="75000"/>
                  </a:prstClr>
                </a:solidFill>
                <a:latin typeface="微软雅黑" panose="020B0503020204020204" pitchFamily="34" charset="-122"/>
                <a:ea typeface="微软雅黑" panose="020B0503020204020204" pitchFamily="34" charset="-122"/>
              </a:rPr>
              <a:t>页</a:t>
            </a:r>
          </a:p>
        </p:txBody>
      </p:sp>
      <p:cxnSp>
        <p:nvCxnSpPr>
          <p:cNvPr id="11" name="直接连接符 11"/>
          <p:cNvCxnSpPr/>
          <p:nvPr userDrawn="1"/>
        </p:nvCxnSpPr>
        <p:spPr>
          <a:xfrm>
            <a:off x="109870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TextBox 12"/>
          <p:cNvSpPr txBox="1"/>
          <p:nvPr userDrawn="1"/>
        </p:nvSpPr>
        <p:spPr>
          <a:xfrm>
            <a:off x="6148388" y="446088"/>
            <a:ext cx="2708275" cy="615950"/>
          </a:xfrm>
          <a:prstGeom prst="rect">
            <a:avLst/>
          </a:prstGeom>
          <a:noFill/>
        </p:spPr>
        <p:txBody>
          <a:bodyPr wrap="none" lIns="121928" tIns="60964" rIns="121928" bIns="60964">
            <a:spAutoFit/>
          </a:bodyPr>
          <a:lstStyle/>
          <a:p>
            <a:pPr>
              <a:spcBef>
                <a:spcPts val="0"/>
              </a:spcBef>
              <a:spcAft>
                <a:spcPts val="0"/>
              </a:spcAft>
              <a:defRPr/>
            </a:pPr>
            <a:r>
              <a:rPr lang="zh-CN" altLang="en-US" sz="3200" b="1" dirty="0">
                <a:solidFill>
                  <a:prstClr val="white"/>
                </a:solidFill>
                <a:latin typeface="微软雅黑" panose="020B0503020204020204" pitchFamily="34" charset="-122"/>
                <a:ea typeface="微软雅黑" panose="020B0503020204020204" pitchFamily="34" charset="-122"/>
              </a:rPr>
              <a:t>企业文化概述</a:t>
            </a:r>
          </a:p>
        </p:txBody>
      </p:sp>
      <p:sp>
        <p:nvSpPr>
          <p:cNvPr id="13" name="TextBox 13"/>
          <p:cNvSpPr txBox="1"/>
          <p:nvPr userDrawn="1"/>
        </p:nvSpPr>
        <p:spPr>
          <a:xfrm>
            <a:off x="8951913" y="492125"/>
            <a:ext cx="2092325"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企业文化体系</a:t>
            </a:r>
          </a:p>
        </p:txBody>
      </p:sp>
      <p:pic>
        <p:nvPicPr>
          <p:cNvPr id="14" name="Picture 2" descr="D:\360Downloads\new\蓝条子.png"/>
          <p:cNvPicPr>
            <a:picLocks noChangeAspect="1" noChangeArrowheads="1"/>
          </p:cNvPicPr>
          <p:nvPr userDrawn="1"/>
        </p:nvPicPr>
        <p:blipFill>
          <a:blip r:embed="rId3"/>
          <a:srcRect/>
          <a:stretch>
            <a:fillRect/>
          </a:stretch>
        </p:blipFill>
        <p:spPr bwMode="auto">
          <a:xfrm>
            <a:off x="239713" y="333375"/>
            <a:ext cx="3148012" cy="788988"/>
          </a:xfrm>
          <a:prstGeom prst="rect">
            <a:avLst/>
          </a:prstGeom>
          <a:noFill/>
          <a:ln w="9525">
            <a:noFill/>
            <a:miter lim="800000"/>
            <a:headEnd/>
            <a:tailEnd/>
          </a:ln>
        </p:spPr>
      </p:pic>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749901C-5451-46CD-B0AA-0FC506430EE0}"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1877FB0-79C6-4B73-A983-64345F47E9ED}" type="slidenum">
              <a:rPr lang="zh-CN" altLang="en-US"/>
              <a:pPr>
                <a:defRPr/>
              </a:pPr>
              <a:t>‹#›</a:t>
            </a:fld>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过渡页三">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a:stretch>
            <a:fillRect/>
          </a:stretch>
        </p:blipFill>
        <p:spPr bwMode="auto">
          <a:xfrm>
            <a:off x="0" y="0"/>
            <a:ext cx="12195175" cy="6859588"/>
          </a:xfrm>
          <a:prstGeom prst="rect">
            <a:avLst/>
          </a:prstGeom>
          <a:noFill/>
          <a:ln w="9525">
            <a:noFill/>
            <a:miter lim="800000"/>
            <a:headEnd/>
            <a:tailEnd/>
          </a:ln>
        </p:spPr>
      </p:pic>
      <p:sp>
        <p:nvSpPr>
          <p:cNvPr id="3" name="TextBox 2"/>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76B531"/>
                </a:solidFill>
                <a:latin typeface="微软雅黑" panose="020B0503020204020204" pitchFamily="34" charset="-122"/>
                <a:ea typeface="微软雅黑" panose="020B0503020204020204" pitchFamily="34" charset="-122"/>
              </a:rPr>
              <a:t>过渡页</a:t>
            </a:r>
          </a:p>
        </p:txBody>
      </p:sp>
      <p:cxnSp>
        <p:nvCxnSpPr>
          <p:cNvPr id="4" name="直接连接符 3"/>
          <p:cNvCxnSpPr/>
          <p:nvPr userDrawn="1"/>
        </p:nvCxnSpPr>
        <p:spPr>
          <a:xfrm>
            <a:off x="9553575" y="6472238"/>
            <a:ext cx="6477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直接连接符 4"/>
          <p:cNvCxnSpPr/>
          <p:nvPr userDrawn="1"/>
        </p:nvCxnSpPr>
        <p:spPr>
          <a:xfrm>
            <a:off x="11218863" y="6472238"/>
            <a:ext cx="647700"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 name="Picture 11" descr="D:\360Downloads\new\黑色条子.png"/>
          <p:cNvPicPr>
            <a:picLocks noChangeAspect="1" noChangeArrowheads="1"/>
          </p:cNvPicPr>
          <p:nvPr userDrawn="1"/>
        </p:nvPicPr>
        <p:blipFill>
          <a:blip r:embed="rId2"/>
          <a:srcRect/>
          <a:stretch>
            <a:fillRect/>
          </a:stretch>
        </p:blipFill>
        <p:spPr bwMode="auto">
          <a:xfrm>
            <a:off x="665163" y="260350"/>
            <a:ext cx="11530012" cy="874713"/>
          </a:xfrm>
          <a:prstGeom prst="rect">
            <a:avLst/>
          </a:prstGeom>
          <a:noFill/>
          <a:ln w="9525">
            <a:noFill/>
            <a:miter lim="800000"/>
            <a:headEnd/>
            <a:tailEnd/>
          </a:ln>
        </p:spPr>
      </p:pic>
      <p:cxnSp>
        <p:nvCxnSpPr>
          <p:cNvPr id="3" name="直接连接符 3"/>
          <p:cNvCxnSpPr/>
          <p:nvPr userDrawn="1"/>
        </p:nvCxnSpPr>
        <p:spPr>
          <a:xfrm>
            <a:off x="58816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直接连接符 4"/>
          <p:cNvCxnSpPr/>
          <p:nvPr userDrawn="1"/>
        </p:nvCxnSpPr>
        <p:spPr>
          <a:xfrm>
            <a:off x="84343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5" name="TextBox 5"/>
          <p:cNvSpPr txBox="1"/>
          <p:nvPr userDrawn="1"/>
        </p:nvSpPr>
        <p:spPr>
          <a:xfrm>
            <a:off x="3808413" y="503238"/>
            <a:ext cx="2092325"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文化知识概述</a:t>
            </a:r>
          </a:p>
        </p:txBody>
      </p:sp>
      <p:sp>
        <p:nvSpPr>
          <p:cNvPr id="6" name="TextBox 6"/>
          <p:cNvSpPr txBox="1"/>
          <p:nvPr userDrawn="1"/>
        </p:nvSpPr>
        <p:spPr>
          <a:xfrm>
            <a:off x="10839078" y="6095503"/>
            <a:ext cx="1235174" cy="492451"/>
          </a:xfrm>
          <a:prstGeom prst="rect">
            <a:avLst/>
          </a:prstGeom>
          <a:noFill/>
          <a:effectLst>
            <a:reflection blurRad="6350" stA="50000" endA="300" endPos="38500" dist="50800" dir="5400000" sy="-100000" algn="bl" rotWithShape="0"/>
          </a:effectLst>
        </p:spPr>
        <p:txBody>
          <a:bodyPr lIns="121928" tIns="60964" rIns="121928" bIns="60964">
            <a:spAutoFit/>
          </a:bodyPr>
          <a:lstStyle/>
          <a:p>
            <a:pPr algn="ctr">
              <a:spcBef>
                <a:spcPts val="0"/>
              </a:spcBef>
              <a:spcAft>
                <a:spcPts val="0"/>
              </a:spcAft>
              <a:defRPr/>
            </a:pPr>
            <a:r>
              <a:rPr lang="en-US" altLang="zh-CN" dirty="0">
                <a:solidFill>
                  <a:srgbClr val="76B53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dirty="0">
              <a:solidFill>
                <a:srgbClr val="76B53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7" name="直接连接符 7"/>
          <p:cNvCxnSpPr/>
          <p:nvPr userDrawn="1"/>
        </p:nvCxnSpPr>
        <p:spPr>
          <a:xfrm>
            <a:off x="0" y="6527800"/>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8"/>
          <p:cNvCxnSpPr/>
          <p:nvPr userDrawn="1"/>
        </p:nvCxnSpPr>
        <p:spPr>
          <a:xfrm flipV="1">
            <a:off x="10766425" y="609600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9"/>
          <p:cNvCxnSpPr/>
          <p:nvPr userDrawn="1"/>
        </p:nvCxnSpPr>
        <p:spPr>
          <a:xfrm flipV="1">
            <a:off x="10850563" y="623887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矩形 10"/>
          <p:cNvSpPr/>
          <p:nvPr userDrawn="1"/>
        </p:nvSpPr>
        <p:spPr>
          <a:xfrm>
            <a:off x="11033125" y="503238"/>
            <a:ext cx="1093788" cy="368300"/>
          </a:xfrm>
          <a:prstGeom prst="rect">
            <a:avLst/>
          </a:prstGeom>
        </p:spPr>
        <p:txBody>
          <a:bodyPr lIns="121928" tIns="60964" rIns="121928" bIns="60964"/>
          <a:lstStyle/>
          <a:p>
            <a:pPr algn="ctr">
              <a:spcBef>
                <a:spcPts val="0"/>
              </a:spcBef>
              <a:spcAft>
                <a:spcPts val="0"/>
              </a:spcAft>
              <a:defRPr/>
            </a:pPr>
            <a:r>
              <a:rPr lang="zh-CN" altLang="en-US" sz="2100" dirty="0">
                <a:solidFill>
                  <a:prstClr val="white">
                    <a:lumMod val="75000"/>
                  </a:prstClr>
                </a:solidFill>
                <a:latin typeface="微软雅黑" panose="020B0503020204020204" pitchFamily="34" charset="-122"/>
                <a:ea typeface="微软雅黑" panose="020B0503020204020204" pitchFamily="34" charset="-122"/>
              </a:rPr>
              <a:t>第 </a:t>
            </a:r>
            <a:fld id="{38AD0783-7A6D-4304-8A14-4023E5493209}" type="slidenum">
              <a:rPr lang="zh-CN" altLang="en-US" sz="2100" dirty="0">
                <a:solidFill>
                  <a:prstClr val="white">
                    <a:lumMod val="75000"/>
                  </a:prstClr>
                </a:solidFill>
                <a:latin typeface="+mn-lt"/>
                <a:ea typeface="+mn-ea"/>
              </a:rPr>
              <a:pPr algn="ctr">
                <a:spcBef>
                  <a:spcPts val="0"/>
                </a:spcBef>
                <a:spcAft>
                  <a:spcPts val="0"/>
                </a:spcAft>
                <a:defRPr/>
              </a:pPr>
              <a:t>‹#›</a:t>
            </a:fld>
            <a:r>
              <a:rPr lang="zh-CN" altLang="en-US" sz="2100" dirty="0">
                <a:solidFill>
                  <a:prstClr val="white">
                    <a:lumMod val="75000"/>
                  </a:prstClr>
                </a:solidFill>
                <a:latin typeface="+mn-lt"/>
                <a:ea typeface="+mn-ea"/>
              </a:rPr>
              <a:t>  </a:t>
            </a:r>
            <a:r>
              <a:rPr lang="zh-CN" altLang="en-US" sz="2100" dirty="0">
                <a:solidFill>
                  <a:prstClr val="white">
                    <a:lumMod val="75000"/>
                  </a:prstClr>
                </a:solidFill>
                <a:latin typeface="微软雅黑" panose="020B0503020204020204" pitchFamily="34" charset="-122"/>
                <a:ea typeface="微软雅黑" panose="020B0503020204020204" pitchFamily="34" charset="-122"/>
              </a:rPr>
              <a:t>页</a:t>
            </a:r>
          </a:p>
        </p:txBody>
      </p:sp>
      <p:cxnSp>
        <p:nvCxnSpPr>
          <p:cNvPr id="11" name="直接连接符 11"/>
          <p:cNvCxnSpPr/>
          <p:nvPr userDrawn="1"/>
        </p:nvCxnSpPr>
        <p:spPr>
          <a:xfrm>
            <a:off x="109870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TextBox 12"/>
          <p:cNvSpPr txBox="1"/>
          <p:nvPr userDrawn="1"/>
        </p:nvSpPr>
        <p:spPr>
          <a:xfrm>
            <a:off x="6270625" y="503238"/>
            <a:ext cx="2093913"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企业文化概述</a:t>
            </a:r>
          </a:p>
        </p:txBody>
      </p:sp>
      <p:sp>
        <p:nvSpPr>
          <p:cNvPr id="13" name="TextBox 13"/>
          <p:cNvSpPr txBox="1"/>
          <p:nvPr userDrawn="1"/>
        </p:nvSpPr>
        <p:spPr>
          <a:xfrm>
            <a:off x="8734425" y="457200"/>
            <a:ext cx="2708275" cy="614363"/>
          </a:xfrm>
          <a:prstGeom prst="rect">
            <a:avLst/>
          </a:prstGeom>
          <a:noFill/>
        </p:spPr>
        <p:txBody>
          <a:bodyPr wrap="none" lIns="121928" tIns="60964" rIns="121928" bIns="60964">
            <a:spAutoFit/>
          </a:bodyPr>
          <a:lstStyle/>
          <a:p>
            <a:pPr>
              <a:spcBef>
                <a:spcPts val="0"/>
              </a:spcBef>
              <a:spcAft>
                <a:spcPts val="0"/>
              </a:spcAft>
              <a:defRPr/>
            </a:pPr>
            <a:r>
              <a:rPr lang="zh-CN" altLang="en-US" sz="3200" b="1" dirty="0">
                <a:solidFill>
                  <a:prstClr val="white"/>
                </a:solidFill>
                <a:latin typeface="微软雅黑" panose="020B0503020204020204" pitchFamily="34" charset="-122"/>
                <a:ea typeface="微软雅黑" panose="020B0503020204020204" pitchFamily="34" charset="-122"/>
              </a:rPr>
              <a:t>企业文化体系</a:t>
            </a:r>
          </a:p>
        </p:txBody>
      </p:sp>
      <p:pic>
        <p:nvPicPr>
          <p:cNvPr id="14" name="Picture 2" descr="D:\360Downloads\new\绿条子.png"/>
          <p:cNvPicPr>
            <a:picLocks noChangeAspect="1" noChangeArrowheads="1"/>
          </p:cNvPicPr>
          <p:nvPr userDrawn="1"/>
        </p:nvPicPr>
        <p:blipFill>
          <a:blip r:embed="rId3"/>
          <a:srcRect/>
          <a:stretch>
            <a:fillRect/>
          </a:stretch>
        </p:blipFill>
        <p:spPr bwMode="auto">
          <a:xfrm>
            <a:off x="239713" y="333375"/>
            <a:ext cx="3148012" cy="792163"/>
          </a:xfrm>
          <a:prstGeom prst="rect">
            <a:avLst/>
          </a:prstGeom>
          <a:noFill/>
          <a:ln w="9525">
            <a:noFill/>
            <a:miter lim="800000"/>
            <a:headEnd/>
            <a:tailEnd/>
          </a:ln>
        </p:spPr>
      </p:pic>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a:stretch>
            <a:fillRect/>
          </a:stretch>
        </p:blipFill>
        <p:spPr bwMode="auto">
          <a:xfrm>
            <a:off x="0" y="0"/>
            <a:ext cx="12195175" cy="6859588"/>
          </a:xfrm>
          <a:prstGeom prst="rect">
            <a:avLst/>
          </a:prstGeom>
          <a:noFill/>
          <a:ln w="9525">
            <a:noFill/>
            <a:miter lim="800000"/>
            <a:headEnd/>
            <a:tailEnd/>
          </a:ln>
        </p:spPr>
      </p:pic>
      <p:sp>
        <p:nvSpPr>
          <p:cNvPr id="3" name="TextBox 2"/>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C00000"/>
                </a:solidFill>
                <a:latin typeface="微软雅黑" panose="020B0503020204020204" pitchFamily="34" charset="-122"/>
                <a:ea typeface="微软雅黑" panose="020B0503020204020204" pitchFamily="34" charset="-122"/>
              </a:rPr>
              <a:t>过渡页</a:t>
            </a:r>
          </a:p>
        </p:txBody>
      </p:sp>
      <p:cxnSp>
        <p:nvCxnSpPr>
          <p:cNvPr id="4" name="直接连接符 3"/>
          <p:cNvCxnSpPr/>
          <p:nvPr userDrawn="1"/>
        </p:nvCxnSpPr>
        <p:spPr>
          <a:xfrm>
            <a:off x="9553575" y="6472238"/>
            <a:ext cx="6477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直接连接符 4"/>
          <p:cNvCxnSpPr/>
          <p:nvPr userDrawn="1"/>
        </p:nvCxnSpPr>
        <p:spPr>
          <a:xfrm>
            <a:off x="11218863" y="6472238"/>
            <a:ext cx="6477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备份页面">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l="1103"/>
          <a:stretch>
            <a:fillRect/>
          </a:stretch>
        </p:blipFill>
        <p:spPr bwMode="auto">
          <a:xfrm>
            <a:off x="0" y="0"/>
            <a:ext cx="12195175" cy="6859588"/>
          </a:xfrm>
          <a:prstGeom prst="rect">
            <a:avLst/>
          </a:prstGeom>
          <a:noFill/>
          <a:ln w="9525">
            <a:noFill/>
            <a:miter lim="800000"/>
            <a:headEnd/>
            <a:tailEnd/>
          </a:ln>
        </p:spPr>
      </p:pic>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备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05868A3-836B-4C7C-B32B-20EDE2137539}"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4AD37B-3D1E-471D-9642-B4BD8443E349}" type="slidenum">
              <a:rPr lang="zh-CN" altLang="en-US"/>
              <a:pPr>
                <a:defRPr/>
              </a:pPr>
              <a:t>‹#›</a:t>
            </a:fld>
            <a:endParaRPr lang="zh-CN" alt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19"/>
            <a:ext cx="10365899"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94" y="3887100"/>
            <a:ext cx="8536623" cy="1753006"/>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A5A4274-059D-45C9-8FCE-9623B22E0624}"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983A0EB3-DEBF-454E-8B5F-D557C5077138}" type="slidenum">
              <a:rPr lang="zh-CN" altLang="en-US"/>
              <a:pPr>
                <a:defRPr/>
              </a:pPr>
              <a:t>‹#›</a:t>
            </a:fld>
            <a:endParaRPr lang="zh-CN" alt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7" y="4407936"/>
            <a:ext cx="10365899" cy="1362391"/>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7" y="2907386"/>
            <a:ext cx="10365899" cy="1500534"/>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2C729F83-9D2A-48EB-AF38-1CF7CE68B496}"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41DDF3BB-09DF-4A1B-A5D0-E018D661E73E}" type="slidenum">
              <a:rPr lang="zh-CN" altLang="en-US"/>
              <a:pPr>
                <a:defRPr/>
              </a:pPr>
              <a:t>‹#›</a:t>
            </a:fld>
            <a:endParaRPr lang="zh-CN" alt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87"/>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587"/>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551D97D-D1D9-4FA3-8A5A-F6C2EF57D6C2}"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E928862-77ED-4026-BCA1-F6274A70BD88}" type="slidenum">
              <a:rPr lang="zh-CN" altLang="en-US"/>
              <a:pPr>
                <a:defRPr/>
              </a:pPr>
              <a:t>‹#›</a:t>
            </a:fld>
            <a:endParaRPr lang="zh-CN" altLang="en-US"/>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81"/>
            <a:ext cx="5388320"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97" y="1535469"/>
            <a:ext cx="5390437"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94997" y="2175381"/>
            <a:ext cx="5390437"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49B18D5-0310-4800-9EF8-0E62B2B59D7B}" type="datetimeFigureOut">
              <a:rPr lang="zh-CN" altLang="en-US"/>
              <a:pPr>
                <a:defRPr/>
              </a:pPr>
              <a:t>2017-7-23</a:t>
            </a:fld>
            <a:endParaRPr lang="zh-CN" altLang="en-US"/>
          </a:p>
        </p:txBody>
      </p:sp>
      <p:sp>
        <p:nvSpPr>
          <p:cNvPr id="8"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9D03B07A-E87A-4FC3-B7EF-B60981BC1104}" type="slidenum">
              <a:rPr lang="zh-CN" altLang="en-US"/>
              <a:pPr>
                <a:defRPr/>
              </a:pPr>
              <a:t>‹#›</a:t>
            </a:fld>
            <a:endParaRPr lang="zh-CN" alt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001C4B42-26E1-4C0A-BEBA-3035956BAE3D}"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3BDB69E-0893-4FAE-9B64-1AE2ADBF2259}" type="slidenum">
              <a:rPr lang="zh-CN" altLang="en-US"/>
              <a:pPr>
                <a:defRPr/>
              </a:pPr>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pic>
        <p:nvPicPr>
          <p:cNvPr id="2" name="Picture 11" descr="D:\360Downloads\new\黑色条子.png"/>
          <p:cNvPicPr>
            <a:picLocks noChangeAspect="1" noChangeArrowheads="1"/>
          </p:cNvPicPr>
          <p:nvPr userDrawn="1"/>
        </p:nvPicPr>
        <p:blipFill>
          <a:blip r:embed="rId2"/>
          <a:srcRect/>
          <a:stretch>
            <a:fillRect/>
          </a:stretch>
        </p:blipFill>
        <p:spPr bwMode="auto">
          <a:xfrm>
            <a:off x="665163" y="260350"/>
            <a:ext cx="11530012" cy="874713"/>
          </a:xfrm>
          <a:prstGeom prst="rect">
            <a:avLst/>
          </a:prstGeom>
          <a:noFill/>
          <a:ln w="9525">
            <a:noFill/>
            <a:miter lim="800000"/>
            <a:headEnd/>
            <a:tailEnd/>
          </a:ln>
        </p:spPr>
      </p:pic>
      <p:pic>
        <p:nvPicPr>
          <p:cNvPr id="3" name="Picture 10" descr="D:\360Downloads\new\红条子.png"/>
          <p:cNvPicPr>
            <a:picLocks noChangeAspect="1" noChangeArrowheads="1"/>
          </p:cNvPicPr>
          <p:nvPr userDrawn="1"/>
        </p:nvPicPr>
        <p:blipFill>
          <a:blip r:embed="rId3"/>
          <a:srcRect/>
          <a:stretch>
            <a:fillRect/>
          </a:stretch>
        </p:blipFill>
        <p:spPr bwMode="auto">
          <a:xfrm>
            <a:off x="241300" y="333375"/>
            <a:ext cx="3148013" cy="792163"/>
          </a:xfrm>
          <a:prstGeom prst="rect">
            <a:avLst/>
          </a:prstGeom>
          <a:noFill/>
          <a:ln w="9525">
            <a:noFill/>
            <a:miter lim="800000"/>
            <a:headEnd/>
            <a:tailEnd/>
          </a:ln>
        </p:spPr>
      </p:pic>
      <p:cxnSp>
        <p:nvCxnSpPr>
          <p:cNvPr id="4" name="直接连接符 2"/>
          <p:cNvCxnSpPr/>
          <p:nvPr userDrawn="1"/>
        </p:nvCxnSpPr>
        <p:spPr>
          <a:xfrm>
            <a:off x="58816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21"/>
          <p:cNvCxnSpPr/>
          <p:nvPr userDrawn="1"/>
        </p:nvCxnSpPr>
        <p:spPr>
          <a:xfrm>
            <a:off x="84343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3"/>
          <p:cNvSpPr txBox="1"/>
          <p:nvPr userDrawn="1"/>
        </p:nvSpPr>
        <p:spPr>
          <a:xfrm>
            <a:off x="3649663" y="447675"/>
            <a:ext cx="2708275" cy="614363"/>
          </a:xfrm>
          <a:prstGeom prst="rect">
            <a:avLst/>
          </a:prstGeom>
          <a:noFill/>
        </p:spPr>
        <p:txBody>
          <a:bodyPr wrap="none" lIns="121928" tIns="60964" rIns="121928" bIns="60964">
            <a:spAutoFit/>
          </a:bodyPr>
          <a:lstStyle/>
          <a:p>
            <a:pPr>
              <a:spcBef>
                <a:spcPts val="0"/>
              </a:spcBef>
              <a:spcAft>
                <a:spcPts val="0"/>
              </a:spcAft>
              <a:defRPr/>
            </a:pPr>
            <a:r>
              <a:rPr lang="zh-CN" altLang="en-US" sz="3200" b="1" dirty="0">
                <a:solidFill>
                  <a:prstClr val="white"/>
                </a:solidFill>
                <a:latin typeface="微软雅黑" panose="020B0503020204020204" pitchFamily="34" charset="-122"/>
                <a:ea typeface="微软雅黑" panose="020B0503020204020204" pitchFamily="34" charset="-122"/>
              </a:rPr>
              <a:t>文化知识概述</a:t>
            </a:r>
          </a:p>
        </p:txBody>
      </p:sp>
      <p:sp>
        <p:nvSpPr>
          <p:cNvPr id="7" name="TextBox 23"/>
          <p:cNvSpPr txBox="1"/>
          <p:nvPr userDrawn="1"/>
        </p:nvSpPr>
        <p:spPr>
          <a:xfrm>
            <a:off x="10839078" y="6095503"/>
            <a:ext cx="1235174" cy="492451"/>
          </a:xfrm>
          <a:prstGeom prst="rect">
            <a:avLst/>
          </a:prstGeom>
          <a:noFill/>
          <a:effectLst>
            <a:reflection blurRad="6350" stA="50000" endA="300" endPos="38500" dist="50800" dir="5400000" sy="-100000" algn="bl" rotWithShape="0"/>
          </a:effectLst>
        </p:spPr>
        <p:txBody>
          <a:bodyPr lIns="121928" tIns="60964" rIns="121928" bIns="60964">
            <a:spAutoFit/>
          </a:bodyPr>
          <a:lstStyle/>
          <a:p>
            <a:pPr algn="ctr">
              <a:spcBef>
                <a:spcPts val="0"/>
              </a:spcBef>
              <a:spcAft>
                <a:spcPts val="0"/>
              </a:spcAft>
              <a:defRPr/>
            </a:pPr>
            <a:r>
              <a:rPr lang="en-US" altLang="zh-CN" dirty="0">
                <a:solidFill>
                  <a:srgbClr val="E6000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dirty="0">
              <a:solidFill>
                <a:srgbClr val="E6000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8" name="直接连接符 24"/>
          <p:cNvCxnSpPr/>
          <p:nvPr userDrawn="1"/>
        </p:nvCxnSpPr>
        <p:spPr>
          <a:xfrm>
            <a:off x="0" y="6527800"/>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25"/>
          <p:cNvCxnSpPr/>
          <p:nvPr userDrawn="1"/>
        </p:nvCxnSpPr>
        <p:spPr>
          <a:xfrm flipV="1">
            <a:off x="10766425" y="609600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26"/>
          <p:cNvCxnSpPr/>
          <p:nvPr userDrawn="1"/>
        </p:nvCxnSpPr>
        <p:spPr>
          <a:xfrm flipV="1">
            <a:off x="10850563" y="623887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矩形 27"/>
          <p:cNvSpPr/>
          <p:nvPr userDrawn="1"/>
        </p:nvSpPr>
        <p:spPr>
          <a:xfrm>
            <a:off x="11033125" y="493713"/>
            <a:ext cx="1093788" cy="368300"/>
          </a:xfrm>
          <a:prstGeom prst="rect">
            <a:avLst/>
          </a:prstGeom>
        </p:spPr>
        <p:txBody>
          <a:bodyPr lIns="121928" tIns="60964" rIns="121928" bIns="60964"/>
          <a:lstStyle/>
          <a:p>
            <a:pPr algn="ctr">
              <a:spcBef>
                <a:spcPts val="0"/>
              </a:spcBef>
              <a:spcAft>
                <a:spcPts val="0"/>
              </a:spcAft>
              <a:defRPr/>
            </a:pPr>
            <a:r>
              <a:rPr lang="zh-CN" altLang="en-US" sz="2100" dirty="0">
                <a:solidFill>
                  <a:prstClr val="white">
                    <a:lumMod val="75000"/>
                  </a:prstClr>
                </a:solidFill>
                <a:latin typeface="微软雅黑" panose="020B0503020204020204" pitchFamily="34" charset="-122"/>
                <a:ea typeface="微软雅黑" panose="020B0503020204020204" pitchFamily="34" charset="-122"/>
              </a:rPr>
              <a:t>第 </a:t>
            </a:r>
            <a:fld id="{55783D67-73E3-4B24-9C3B-00130D249B55}" type="slidenum">
              <a:rPr lang="zh-CN" altLang="en-US" sz="2100" dirty="0">
                <a:solidFill>
                  <a:prstClr val="white">
                    <a:lumMod val="75000"/>
                  </a:prstClr>
                </a:solidFill>
                <a:latin typeface="+mn-lt"/>
                <a:ea typeface="+mn-ea"/>
              </a:rPr>
              <a:pPr algn="ctr">
                <a:spcBef>
                  <a:spcPts val="0"/>
                </a:spcBef>
                <a:spcAft>
                  <a:spcPts val="0"/>
                </a:spcAft>
                <a:defRPr/>
              </a:pPr>
              <a:t>‹#›</a:t>
            </a:fld>
            <a:r>
              <a:rPr lang="zh-CN" altLang="en-US" sz="2100" dirty="0">
                <a:solidFill>
                  <a:prstClr val="white">
                    <a:lumMod val="75000"/>
                  </a:prstClr>
                </a:solidFill>
                <a:latin typeface="+mn-lt"/>
                <a:ea typeface="+mn-ea"/>
              </a:rPr>
              <a:t>  </a:t>
            </a:r>
            <a:r>
              <a:rPr lang="zh-CN" altLang="en-US" sz="2100" dirty="0">
                <a:solidFill>
                  <a:prstClr val="white">
                    <a:lumMod val="75000"/>
                  </a:prstClr>
                </a:solidFill>
                <a:latin typeface="微软雅黑" panose="020B0503020204020204" pitchFamily="34" charset="-122"/>
                <a:ea typeface="微软雅黑" panose="020B0503020204020204" pitchFamily="34" charset="-122"/>
              </a:rPr>
              <a:t>页</a:t>
            </a:r>
          </a:p>
        </p:txBody>
      </p:sp>
      <p:cxnSp>
        <p:nvCxnSpPr>
          <p:cNvPr id="12" name="直接连接符 28"/>
          <p:cNvCxnSpPr/>
          <p:nvPr userDrawn="1"/>
        </p:nvCxnSpPr>
        <p:spPr>
          <a:xfrm>
            <a:off x="109870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3" name="TextBox 29"/>
          <p:cNvSpPr txBox="1"/>
          <p:nvPr userDrawn="1"/>
        </p:nvSpPr>
        <p:spPr>
          <a:xfrm>
            <a:off x="6384925" y="493713"/>
            <a:ext cx="2093913"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企业文化概述</a:t>
            </a:r>
          </a:p>
        </p:txBody>
      </p:sp>
      <p:sp>
        <p:nvSpPr>
          <p:cNvPr id="14" name="TextBox 30"/>
          <p:cNvSpPr txBox="1"/>
          <p:nvPr userDrawn="1"/>
        </p:nvSpPr>
        <p:spPr>
          <a:xfrm>
            <a:off x="8920163" y="493713"/>
            <a:ext cx="2093912"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企业文化体系</a:t>
            </a:r>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B68CFF23-99F2-4744-B4B1-4C152053C451}" type="datetimeFigureOut">
              <a:rPr lang="zh-CN" altLang="en-US"/>
              <a:pPr>
                <a:defRPr/>
              </a:pPr>
              <a:t>2017-7-23</a:t>
            </a:fld>
            <a:endParaRPr lang="zh-CN" altLang="en-US"/>
          </a:p>
        </p:txBody>
      </p:sp>
      <p:sp>
        <p:nvSpPr>
          <p:cNvPr id="3"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3BA79E24-A77D-40B3-A810-10ABF7868EB3}" type="slidenum">
              <a:rPr lang="zh-CN" altLang="en-US"/>
              <a:pPr>
                <a:defRPr/>
              </a:pPr>
              <a:t>‹#›</a:t>
            </a:fld>
            <a:endParaRPr lang="zh-CN" alt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3"/>
            <a:ext cx="4012129" cy="116232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29"/>
            <a:ext cx="6817442" cy="58544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433"/>
            <a:ext cx="4012129" cy="4692149"/>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6DA6496-5181-49FE-96E3-58B497D8524D}"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AA38DAC-18D6-4C6F-8D19-B0A8B0578D72}" type="slidenum">
              <a:rPr lang="zh-CN" altLang="en-US"/>
              <a:pPr>
                <a:defRPr/>
              </a:pPr>
              <a:t>‹#›</a:t>
            </a:fld>
            <a:endParaRPr lang="zh-CN" alt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27"/>
            <a:ext cx="7317105" cy="56686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39" y="612917"/>
            <a:ext cx="7317105" cy="411575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390339" y="5368582"/>
            <a:ext cx="7317105" cy="80504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23B49E68-A23C-4398-A0CD-D28FE1E6900F}"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F94E3D23-935B-434C-AFCB-E3F0AF3B5B19}" type="slidenum">
              <a:rPr lang="zh-CN" altLang="en-US"/>
              <a:pPr>
                <a:defRPr/>
              </a:pPr>
              <a:t>‹#›</a:t>
            </a:fld>
            <a:endParaRPr lang="zh-CN" altLang="en-US"/>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EA4A0D7-79DB-4CEA-9CF7-E65AC88509B3}"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F1F64B5-8B51-4878-90EC-AA34B8D4411D}" type="slidenum">
              <a:rPr lang="zh-CN" altLang="en-US"/>
              <a:pPr>
                <a:defRPr/>
              </a:pPr>
              <a:t>‹#›</a:t>
            </a:fld>
            <a:endParaRPr lang="zh-CN" altLang="en-US"/>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12"/>
            <a:ext cx="2743915"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60" y="274712"/>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187BE54-1489-4CAF-B9C4-2968DA4DC460}"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14F04C72-D377-4416-88FE-0D399B1FAA94}" type="slidenum">
              <a:rPr lang="zh-CN" altLang="en-US"/>
              <a:pPr>
                <a:defRPr/>
              </a:pPr>
              <a:t>‹#›</a:t>
            </a:fld>
            <a:endParaRPr lang="zh-CN" altLang="en-US"/>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19"/>
            <a:ext cx="10365899"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93" y="3887100"/>
            <a:ext cx="8536623" cy="1753006"/>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0B9793B5-A21E-44DD-97E0-8F411056B17D}"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3D1AFB1-3835-4E41-B039-4286FDEBA02C}" type="slidenum">
              <a:rPr lang="zh-CN" altLang="en-US"/>
              <a:pPr>
                <a:defRPr/>
              </a:pPr>
              <a:t>‹#›</a:t>
            </a:fld>
            <a:endParaRPr lang="zh-CN" altLang="en-US"/>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7" y="4407935"/>
            <a:ext cx="10365899" cy="1362391"/>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7" y="2907386"/>
            <a:ext cx="10365899" cy="1500534"/>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9B1ABE6-3A11-4A5D-A2CD-EBAFD4AE8C39}"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FF82CA1-4C75-4DBF-B606-B65B47DF5F61}" type="slidenum">
              <a:rPr lang="zh-CN" altLang="en-US"/>
              <a:pPr>
                <a:defRPr/>
              </a:pPr>
              <a:t>‹#›</a:t>
            </a:fld>
            <a:endParaRPr lang="zh-CN" altLang="en-US"/>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86"/>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586"/>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388EC84-5606-4736-A633-995B381AFF13}"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2E5C4D76-AE14-484A-A283-900205002023}" type="slidenum">
              <a:rPr lang="zh-CN" altLang="en-US"/>
              <a:pPr>
                <a:defRPr/>
              </a:pPr>
              <a:t>‹#›</a:t>
            </a:fld>
            <a:endParaRPr lang="zh-CN" altLang="en-US"/>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81"/>
            <a:ext cx="5388320"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96" y="1535469"/>
            <a:ext cx="5390437"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94996" y="2175381"/>
            <a:ext cx="5390437"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0A97C30A-5571-4AAC-BE6F-6AD5C6E290EB}" type="datetimeFigureOut">
              <a:rPr lang="zh-CN" altLang="en-US"/>
              <a:pPr>
                <a:defRPr/>
              </a:pPr>
              <a:t>2017-7-23</a:t>
            </a:fld>
            <a:endParaRPr lang="zh-CN" altLang="en-US"/>
          </a:p>
        </p:txBody>
      </p:sp>
      <p:sp>
        <p:nvSpPr>
          <p:cNvPr id="8"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1F65FB0F-BA4E-407A-A0EE-29EBD3AEC2C7}" type="slidenum">
              <a:rPr lang="zh-CN" altLang="en-US"/>
              <a:pPr>
                <a:defRPr/>
              </a:pPr>
              <a:t>‹#›</a:t>
            </a:fld>
            <a:endParaRPr lang="zh-CN" altLang="en-US"/>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412D10AF-A121-45DC-BAE8-769DCAF0FC8E}"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BFE6332-5775-465B-A1BF-800EED2D2BA4}" type="slidenum">
              <a:rPr lang="zh-CN" altLang="en-US"/>
              <a:pPr>
                <a:defRPr/>
              </a:pPr>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D6CC3D57-DFD6-4860-AAB7-586A1A980B70}" type="datetimeFigureOut">
              <a:rPr lang="zh-CN" altLang="en-US"/>
              <a:pPr>
                <a:defRPr/>
              </a:pPr>
              <a:t>2017-7-23</a:t>
            </a:fld>
            <a:endParaRPr lang="zh-CN" altLang="en-US"/>
          </a:p>
        </p:txBody>
      </p:sp>
      <p:sp>
        <p:nvSpPr>
          <p:cNvPr id="3"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C2E61F0-BB06-4E2A-8063-C27BA107A7D1}" type="slidenum">
              <a:rPr lang="zh-CN" altLang="en-US"/>
              <a:pPr>
                <a:defRPr/>
              </a:pPr>
              <a:t>‹#›</a:t>
            </a:fld>
            <a:endParaRPr lang="zh-CN" altLang="en-US"/>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3"/>
            <a:ext cx="4012129" cy="116232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28"/>
            <a:ext cx="6817442" cy="58544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433"/>
            <a:ext cx="4012129" cy="4692149"/>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27577B15-9827-431E-ABC1-C514457ACABE}"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34CA1CF-B4A9-4D28-BE24-EAB9784D6F69}" type="slidenum">
              <a:rPr lang="zh-CN" altLang="en-US"/>
              <a:pPr>
                <a:defRPr/>
              </a:pPr>
              <a:t>‹#›</a:t>
            </a:fld>
            <a:endParaRPr lang="zh-CN" altLang="en-US"/>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26"/>
            <a:ext cx="7317105" cy="56686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39" y="612917"/>
            <a:ext cx="7317105" cy="411575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390339" y="5368582"/>
            <a:ext cx="7317105" cy="80504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1AFED3E-5916-4083-8D69-95257F4B88CD}"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6D7C33A-6F1F-45D5-BE4B-5BF8CA323862}" type="slidenum">
              <a:rPr lang="zh-CN" altLang="en-US"/>
              <a:pPr>
                <a:defRPr/>
              </a:pPr>
              <a:t>‹#›</a:t>
            </a:fld>
            <a:endParaRPr lang="zh-CN" alt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D61A71A3-DA3C-4581-8EC4-56CE29BE4E30}"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D3BAB0DE-B1DF-40CB-8325-D7F19F424A2D}" type="slidenum">
              <a:rPr lang="zh-CN" altLang="en-US"/>
              <a:pPr>
                <a:defRPr/>
              </a:pPr>
              <a:t>‹#›</a:t>
            </a:fld>
            <a:endParaRPr lang="zh-CN" altLang="en-US"/>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12"/>
            <a:ext cx="2743915"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60" y="274712"/>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AB519C04-8506-4B58-B147-D3A079BB011F}"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371CA274-18B1-47F7-A181-8485301FE81D}" type="slidenum">
              <a:rPr lang="zh-CN" altLang="en-US"/>
              <a:pPr>
                <a:defRPr/>
              </a:pPr>
              <a:t>‹#›</a:t>
            </a:fld>
            <a:endParaRPr lang="zh-CN" altLang="en-US"/>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19"/>
            <a:ext cx="10365899"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91" y="3887100"/>
            <a:ext cx="8536623" cy="1753006"/>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2CF4225-B013-4B36-BEC8-72F75CE9000F}"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6EA2117-8E9F-4123-806B-1C5A8834C875}" type="slidenum">
              <a:rPr lang="zh-CN" altLang="en-US"/>
              <a:pPr>
                <a:defRPr/>
              </a:pPr>
              <a:t>‹#›</a:t>
            </a:fld>
            <a:endParaRPr lang="zh-CN" altLang="en-US"/>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7" y="4407933"/>
            <a:ext cx="10365899" cy="1362391"/>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7" y="2907386"/>
            <a:ext cx="10365899" cy="1500534"/>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BD2CEEB-646B-4606-8F9F-53D38F89FCED}"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9D2200E-6272-43D4-B135-FA0E3E98E99E}" type="slidenum">
              <a:rPr lang="zh-CN" altLang="en-US"/>
              <a:pPr>
                <a:defRPr/>
              </a:pPr>
              <a:t>‹#›</a:t>
            </a:fld>
            <a:endParaRPr lang="zh-CN" altLang="en-US"/>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84"/>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584"/>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D4310C1D-FACD-4D8A-A1BC-73E9929C9063}"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3FB1203-5FBD-450E-9F66-372117720864}" type="slidenum">
              <a:rPr lang="zh-CN" altLang="en-US"/>
              <a:pPr>
                <a:defRPr/>
              </a:pPr>
              <a:t>‹#›</a:t>
            </a:fld>
            <a:endParaRPr lang="zh-CN" altLang="en-US"/>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81"/>
            <a:ext cx="5388320"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94" y="1535469"/>
            <a:ext cx="5390437"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94994" y="2175381"/>
            <a:ext cx="5390437"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AB9FD831-8DA2-4C55-8C6A-DD5899482E00}" type="datetimeFigureOut">
              <a:rPr lang="zh-CN" altLang="en-US"/>
              <a:pPr>
                <a:defRPr/>
              </a:pPr>
              <a:t>2017-7-23</a:t>
            </a:fld>
            <a:endParaRPr lang="zh-CN" altLang="en-US"/>
          </a:p>
        </p:txBody>
      </p:sp>
      <p:sp>
        <p:nvSpPr>
          <p:cNvPr id="8"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8CF07E2-B25A-4936-8E32-73CAD5541CE6}" type="slidenum">
              <a:rPr lang="zh-CN" altLang="en-US"/>
              <a:pPr>
                <a:defRPr/>
              </a:pPr>
              <a:t>‹#›</a:t>
            </a:fld>
            <a:endParaRPr lang="zh-CN" altLang="en-US"/>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B21C66F-0064-42DF-8C88-C7CD9B99338E}"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AE9C97F-7CAA-43D0-80F2-3D81194CD7D7}" type="slidenum">
              <a:rPr lang="zh-CN" altLang="en-US"/>
              <a:pPr>
                <a:defRPr/>
              </a:pPr>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253EB09A-18DB-4817-80B5-110FBDFDA342}" type="datetimeFigureOut">
              <a:rPr lang="zh-CN" altLang="en-US"/>
              <a:pPr>
                <a:defRPr/>
              </a:pPr>
              <a:t>2017-7-23</a:t>
            </a:fld>
            <a:endParaRPr lang="zh-CN" altLang="en-US"/>
          </a:p>
        </p:txBody>
      </p:sp>
      <p:sp>
        <p:nvSpPr>
          <p:cNvPr id="3"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15E7A0D-20E6-4E03-8F64-BC6727111696}" type="slidenum">
              <a:rPr lang="zh-CN" altLang="en-US"/>
              <a:pPr>
                <a:defRPr/>
              </a:pPr>
              <a:t>‹#›</a:t>
            </a:fld>
            <a:endParaRPr lang="zh-CN" altLang="en-US"/>
          </a:p>
        </p:txBody>
      </p:sp>
    </p:spTree>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3"/>
            <a:ext cx="4012129" cy="116232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26"/>
            <a:ext cx="6817442" cy="58544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433"/>
            <a:ext cx="4012129" cy="4692149"/>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94FD48C1-A414-4A65-A3F8-93BD8B29ED66}"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9D083C82-31E0-4569-8326-78C11CAA4CF6}" type="slidenum">
              <a:rPr lang="zh-CN" altLang="en-US"/>
              <a:pPr>
                <a:defRPr/>
              </a:pPr>
              <a:t>‹#›</a:t>
            </a:fld>
            <a:endParaRPr lang="zh-CN" altLang="en-US"/>
          </a:p>
        </p:txBody>
      </p:sp>
    </p:spTree>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24"/>
            <a:ext cx="7317105" cy="56686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39" y="612917"/>
            <a:ext cx="7317105" cy="411575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390339" y="5368582"/>
            <a:ext cx="7317105" cy="80504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7529A34-AC4F-47AB-B8C3-8DA15B7AF22C}"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1E4A53A7-F79E-4CC9-94E7-BF8AAFA05535}" type="slidenum">
              <a:rPr lang="zh-CN" altLang="en-US"/>
              <a:pPr>
                <a:defRPr/>
              </a:pPr>
              <a:t>‹#›</a:t>
            </a:fld>
            <a:endParaRPr lang="zh-CN" altLang="en-US"/>
          </a:p>
        </p:txBody>
      </p:sp>
    </p:spTree>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4A1981E8-13D0-462A-9CF6-822ED71CC2C6}"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A1E53C9-B7E5-41EE-8C21-D61E0C083D5D}" type="slidenum">
              <a:rPr lang="zh-CN" altLang="en-US"/>
              <a:pPr>
                <a:defRPr/>
              </a:pPr>
              <a:t>‹#›</a:t>
            </a:fld>
            <a:endParaRPr lang="zh-CN" altLang="en-US"/>
          </a:p>
        </p:txBody>
      </p:sp>
    </p:spTree>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12"/>
            <a:ext cx="2743915"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60" y="274712"/>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8D751D8-94D7-42B8-919A-5AEF6BE54524}"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4CF1B698-E407-4DE2-A31F-A3811CC4B908}" type="slidenum">
              <a:rPr lang="zh-CN" altLang="en-US"/>
              <a:pPr>
                <a:defRPr/>
              </a:pPr>
              <a:t>‹#›</a:t>
            </a:fld>
            <a:endParaRPr lang="zh-CN" altLang="en-US"/>
          </a:p>
        </p:txBody>
      </p:sp>
    </p:spTree>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19"/>
            <a:ext cx="10365899"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87" y="3887100"/>
            <a:ext cx="8536623" cy="1753006"/>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2A37DA86-D6A6-4D39-AD71-047BA4A9EA92}"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8572D6A-AF42-4E29-AD71-A0F0499D91E7}" type="slidenum">
              <a:rPr lang="zh-CN" altLang="en-US"/>
              <a:pPr>
                <a:defRPr/>
              </a:pPr>
              <a:t>‹#›</a:t>
            </a:fld>
            <a:endParaRPr lang="zh-CN" altLang="en-US"/>
          </a:p>
        </p:txBody>
      </p:sp>
    </p:spTree>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7" y="4407930"/>
            <a:ext cx="10365899" cy="1362391"/>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7" y="2907386"/>
            <a:ext cx="10365899" cy="1500534"/>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142E788C-E595-4171-B750-EF5D0411F19A}"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B70186A-F794-4138-8F07-50ED32B6283A}" type="slidenum">
              <a:rPr lang="zh-CN" altLang="en-US"/>
              <a:pPr>
                <a:defRPr/>
              </a:pPr>
              <a:t>‹#›</a:t>
            </a:fld>
            <a:endParaRPr lang="zh-CN" altLang="en-US"/>
          </a:p>
        </p:txBody>
      </p:sp>
    </p:spTree>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81"/>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581"/>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FAE1EC3F-0F05-4331-BA3F-0F8CEB494384}"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AF51F2A-284B-48B3-B384-D4EF701BAC75}" type="slidenum">
              <a:rPr lang="zh-CN" altLang="en-US"/>
              <a:pPr>
                <a:defRPr/>
              </a:pPr>
              <a:t>‹#›</a:t>
            </a:fld>
            <a:endParaRPr lang="zh-CN" altLang="en-US"/>
          </a:p>
        </p:txBody>
      </p:sp>
    </p:spTree>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81"/>
            <a:ext cx="5388320"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91" y="1535469"/>
            <a:ext cx="5390437"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94991" y="2175381"/>
            <a:ext cx="5390437"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4139D81D-5ED1-4749-BFFC-531380A46684}" type="datetimeFigureOut">
              <a:rPr lang="zh-CN" altLang="en-US"/>
              <a:pPr>
                <a:defRPr/>
              </a:pPr>
              <a:t>2017-7-23</a:t>
            </a:fld>
            <a:endParaRPr lang="zh-CN" altLang="en-US"/>
          </a:p>
        </p:txBody>
      </p:sp>
      <p:sp>
        <p:nvSpPr>
          <p:cNvPr id="8"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B6734E6-0FEC-4A13-BD6A-E8ADEC7CBBE2}" type="slidenum">
              <a:rPr lang="zh-CN" altLang="en-US"/>
              <a:pPr>
                <a:defRPr/>
              </a:pPr>
              <a:t>‹#›</a:t>
            </a:fld>
            <a:endParaRPr lang="zh-CN" altLang="en-US"/>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8A715CB-3C4D-4317-8E7D-9B7A1F6F0086}"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06579643-6228-4A84-922E-AE5AA5D5A007}" type="slidenum">
              <a:rPr lang="zh-CN" altLang="en-US"/>
              <a:pPr>
                <a:defRPr/>
              </a:pPr>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 descr="C:\Documents and Settings\hp1\桌面\未标题-1 拷贝.jpg"/>
          <p:cNvPicPr>
            <a:picLocks noChangeAspect="1" noChangeArrowheads="1"/>
          </p:cNvPicPr>
          <p:nvPr userDrawn="1"/>
        </p:nvPicPr>
        <p:blipFill>
          <a:blip r:embed="rId2"/>
          <a:srcRect l="1103"/>
          <a:stretch>
            <a:fillRect/>
          </a:stretch>
        </p:blipFill>
        <p:spPr bwMode="auto">
          <a:xfrm>
            <a:off x="0" y="0"/>
            <a:ext cx="12195175" cy="6859588"/>
          </a:xfrm>
          <a:prstGeom prst="rect">
            <a:avLst/>
          </a:prstGeom>
          <a:noFill/>
          <a:ln w="9525">
            <a:noFill/>
            <a:miter lim="800000"/>
            <a:headEnd/>
            <a:tailEnd/>
          </a:ln>
        </p:spPr>
      </p:pic>
      <p:sp>
        <p:nvSpPr>
          <p:cNvPr id="3" name="TextBox 3"/>
          <p:cNvSpPr txBox="1"/>
          <p:nvPr userDrawn="1"/>
        </p:nvSpPr>
        <p:spPr>
          <a:xfrm>
            <a:off x="10310813" y="6303963"/>
            <a:ext cx="1054100" cy="446087"/>
          </a:xfrm>
          <a:prstGeom prst="rect">
            <a:avLst/>
          </a:prstGeom>
          <a:noFill/>
        </p:spPr>
        <p:txBody>
          <a:bodyPr wrap="none" lIns="121928" tIns="60964" rIns="121928" bIns="60964">
            <a:spAutoFit/>
          </a:bodyPr>
          <a:lstStyle/>
          <a:p>
            <a:pPr>
              <a:spcBef>
                <a:spcPts val="0"/>
              </a:spcBef>
              <a:spcAft>
                <a:spcPts val="0"/>
              </a:spcAft>
              <a:defRPr/>
            </a:pPr>
            <a:r>
              <a:rPr lang="zh-CN" altLang="en-US" sz="2100" dirty="0">
                <a:solidFill>
                  <a:srgbClr val="0070C0"/>
                </a:solidFill>
                <a:latin typeface="微软雅黑" panose="020B0503020204020204" pitchFamily="34" charset="-122"/>
                <a:ea typeface="微软雅黑" panose="020B0503020204020204" pitchFamily="34" charset="-122"/>
              </a:rPr>
              <a:t>过渡页</a:t>
            </a:r>
          </a:p>
        </p:txBody>
      </p:sp>
      <p:cxnSp>
        <p:nvCxnSpPr>
          <p:cNvPr id="4" name="直接连接符 4"/>
          <p:cNvCxnSpPr/>
          <p:nvPr userDrawn="1"/>
        </p:nvCxnSpPr>
        <p:spPr>
          <a:xfrm>
            <a:off x="9553575" y="6472238"/>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5"/>
          <p:cNvCxnSpPr/>
          <p:nvPr userDrawn="1"/>
        </p:nvCxnSpPr>
        <p:spPr>
          <a:xfrm>
            <a:off x="11218863" y="6472238"/>
            <a:ext cx="6477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8B8BD28-142B-4CF0-BF83-6614E6064366}" type="datetimeFigureOut">
              <a:rPr lang="zh-CN" altLang="en-US"/>
              <a:pPr>
                <a:defRPr/>
              </a:pPr>
              <a:t>2017-7-23</a:t>
            </a:fld>
            <a:endParaRPr lang="zh-CN" altLang="en-US"/>
          </a:p>
        </p:txBody>
      </p:sp>
      <p:sp>
        <p:nvSpPr>
          <p:cNvPr id="3"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E7E3FCC-881D-4410-A0FE-1722F13F3614}" type="slidenum">
              <a:rPr lang="zh-CN" altLang="en-US"/>
              <a:pPr>
                <a:defRPr/>
              </a:pPr>
              <a:t>‹#›</a:t>
            </a:fld>
            <a:endParaRPr lang="zh-CN" altLang="en-US"/>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3"/>
            <a:ext cx="4012129" cy="116232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23"/>
            <a:ext cx="6817442" cy="58544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433"/>
            <a:ext cx="4012129" cy="4692149"/>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82AFF48-4239-491F-A211-37DC156A6A97}"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31E3458B-3D30-47CC-A606-3DB7466EFA3F}" type="slidenum">
              <a:rPr lang="zh-CN" altLang="en-US"/>
              <a:pPr>
                <a:defRPr/>
              </a:pPr>
              <a:t>‹#›</a:t>
            </a:fld>
            <a:endParaRPr lang="zh-CN" altLang="en-US"/>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21"/>
            <a:ext cx="7317105" cy="56686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39" y="612917"/>
            <a:ext cx="7317105" cy="411575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390339" y="5368582"/>
            <a:ext cx="7317105" cy="80504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1F0073D-E9EA-47A4-8C66-F8FF0FAB0241}"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14AB7BEA-C81E-40A5-BDC2-C6B09CD6B226}" type="slidenum">
              <a:rPr lang="zh-CN" altLang="en-US"/>
              <a:pPr>
                <a:defRPr/>
              </a:pPr>
              <a:t>‹#›</a:t>
            </a:fld>
            <a:endParaRPr lang="zh-CN" altLang="en-US"/>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3FF79A1B-40DE-482D-8C96-1896259DD889}"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D91C6DE-5D1A-4790-A8F5-FB4EE2969B7E}" type="slidenum">
              <a:rPr lang="zh-CN" altLang="en-US"/>
              <a:pPr>
                <a:defRPr/>
              </a:pPr>
              <a:t>‹#›</a:t>
            </a:fld>
            <a:endParaRPr lang="zh-CN" altLang="en-US"/>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12"/>
            <a:ext cx="2743915"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60" y="274712"/>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9A0455F6-AFCC-4598-A837-0E52CBAE0846}"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6C7C503-ADAE-4282-BE35-A757AC046368}" type="slidenum">
              <a:rPr lang="zh-CN" altLang="en-US"/>
              <a:pPr>
                <a:defRPr/>
              </a:pPr>
              <a:t>‹#›</a:t>
            </a:fld>
            <a:endParaRPr lang="zh-CN" altLang="en-US"/>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19"/>
            <a:ext cx="10365899"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83" y="3887100"/>
            <a:ext cx="8536623" cy="1753006"/>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C47AF63-C88F-499E-9059-5CB9842D6651}"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C5EDD305-E354-4113-8F62-AF589E7ED344}" type="slidenum">
              <a:rPr lang="zh-CN" altLang="en-US"/>
              <a:pPr>
                <a:defRPr/>
              </a:pPr>
              <a:t>‹#›</a:t>
            </a:fld>
            <a:endParaRPr lang="zh-CN" altLang="en-US"/>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06E3DE5-4C14-44E9-A3B2-5CA62FAB0CED}"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3E634D04-68EA-488B-BDF7-AB320DA5E4F9}" type="slidenum">
              <a:rPr lang="zh-CN" altLang="en-US"/>
              <a:pPr>
                <a:defRPr/>
              </a:pPr>
              <a:t>‹#›</a:t>
            </a:fld>
            <a:endParaRPr lang="zh-CN" altLang="en-US"/>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7" y="4407926"/>
            <a:ext cx="10365899" cy="1362391"/>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7" y="2907386"/>
            <a:ext cx="10365899" cy="1500534"/>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127014E4-C1B5-4BCE-AA3E-FC69BDC5CDB9}"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E9844872-BBDF-499B-A8A7-AC5773C85F0F}" type="slidenum">
              <a:rPr lang="zh-CN" altLang="en-US"/>
              <a:pPr>
                <a:defRPr/>
              </a:pPr>
              <a:t>‹#›</a:t>
            </a:fld>
            <a:endParaRPr lang="zh-CN" altLang="en-US"/>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77"/>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577"/>
            <a:ext cx="5386202" cy="452701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415BCE9C-82CD-4A6A-AFE9-2A278B092007}"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167D7CF-C1EA-4FB7-9A83-9931D9D2883A}" type="slidenum">
              <a:rPr lang="zh-CN" altLang="en-US"/>
              <a:pPr>
                <a:defRPr/>
              </a:pPr>
              <a:t>‹#›</a:t>
            </a:fld>
            <a:endParaRPr lang="zh-CN" altLang="en-US"/>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81"/>
            <a:ext cx="5388320"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6" y="1535469"/>
            <a:ext cx="5390437" cy="63991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94986" y="2175381"/>
            <a:ext cx="5390437" cy="395220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AB3896F5-DAC1-4EBA-8F3E-3465843A9693}" type="datetimeFigureOut">
              <a:rPr lang="zh-CN" altLang="en-US"/>
              <a:pPr>
                <a:defRPr/>
              </a:pPr>
              <a:t>2017-7-23</a:t>
            </a:fld>
            <a:endParaRPr lang="zh-CN" altLang="en-US"/>
          </a:p>
        </p:txBody>
      </p:sp>
      <p:sp>
        <p:nvSpPr>
          <p:cNvPr id="8"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3C5906BC-04FD-49B2-A8A8-D712CA90E49C}" type="slidenum">
              <a:rPr lang="zh-CN" altLang="en-US"/>
              <a:pPr>
                <a:defRPr/>
              </a:pPr>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 name="Picture 11" descr="D:\360Downloads\new\黑色条子.png"/>
          <p:cNvPicPr>
            <a:picLocks noChangeAspect="1" noChangeArrowheads="1"/>
          </p:cNvPicPr>
          <p:nvPr userDrawn="1"/>
        </p:nvPicPr>
        <p:blipFill>
          <a:blip r:embed="rId2"/>
          <a:srcRect/>
          <a:stretch>
            <a:fillRect/>
          </a:stretch>
        </p:blipFill>
        <p:spPr bwMode="auto">
          <a:xfrm>
            <a:off x="665163" y="260350"/>
            <a:ext cx="11530012" cy="874713"/>
          </a:xfrm>
          <a:prstGeom prst="rect">
            <a:avLst/>
          </a:prstGeom>
          <a:noFill/>
          <a:ln w="9525">
            <a:noFill/>
            <a:miter lim="800000"/>
            <a:headEnd/>
            <a:tailEnd/>
          </a:ln>
        </p:spPr>
      </p:pic>
      <p:cxnSp>
        <p:nvCxnSpPr>
          <p:cNvPr id="3" name="直接连接符 3"/>
          <p:cNvCxnSpPr/>
          <p:nvPr userDrawn="1"/>
        </p:nvCxnSpPr>
        <p:spPr>
          <a:xfrm>
            <a:off x="58816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直接连接符 4"/>
          <p:cNvCxnSpPr/>
          <p:nvPr userDrawn="1"/>
        </p:nvCxnSpPr>
        <p:spPr>
          <a:xfrm>
            <a:off x="84343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5" name="TextBox 5"/>
          <p:cNvSpPr txBox="1"/>
          <p:nvPr userDrawn="1"/>
        </p:nvSpPr>
        <p:spPr>
          <a:xfrm>
            <a:off x="3808413" y="492125"/>
            <a:ext cx="2092325"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文化知识概述</a:t>
            </a:r>
          </a:p>
        </p:txBody>
      </p:sp>
      <p:sp>
        <p:nvSpPr>
          <p:cNvPr id="6" name="TextBox 6"/>
          <p:cNvSpPr txBox="1"/>
          <p:nvPr userDrawn="1"/>
        </p:nvSpPr>
        <p:spPr>
          <a:xfrm>
            <a:off x="10839078" y="6095503"/>
            <a:ext cx="1235174" cy="492451"/>
          </a:xfrm>
          <a:prstGeom prst="rect">
            <a:avLst/>
          </a:prstGeom>
          <a:noFill/>
          <a:effectLst>
            <a:reflection blurRad="6350" stA="50000" endA="300" endPos="38500" dist="50800" dir="5400000" sy="-100000" algn="bl" rotWithShape="0"/>
          </a:effectLst>
        </p:spPr>
        <p:txBody>
          <a:bodyPr lIns="121928" tIns="60964" rIns="121928" bIns="60964">
            <a:spAutoFit/>
          </a:bodyPr>
          <a:lstStyle/>
          <a:p>
            <a:pPr algn="ctr">
              <a:spcBef>
                <a:spcPts val="0"/>
              </a:spcBef>
              <a:spcAft>
                <a:spcPts val="0"/>
              </a:spcAft>
              <a:defRPr/>
            </a:pPr>
            <a:r>
              <a:rPr lang="en-US" altLang="zh-CN" dirty="0">
                <a:solidFill>
                  <a:srgbClr val="0070C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dirty="0">
              <a:solidFill>
                <a:srgbClr val="0070C0"/>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7" name="直接连接符 7"/>
          <p:cNvCxnSpPr/>
          <p:nvPr userDrawn="1"/>
        </p:nvCxnSpPr>
        <p:spPr>
          <a:xfrm>
            <a:off x="0" y="6527800"/>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8"/>
          <p:cNvCxnSpPr/>
          <p:nvPr userDrawn="1"/>
        </p:nvCxnSpPr>
        <p:spPr>
          <a:xfrm flipV="1">
            <a:off x="10766425" y="609600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9"/>
          <p:cNvCxnSpPr/>
          <p:nvPr userDrawn="1"/>
        </p:nvCxnSpPr>
        <p:spPr>
          <a:xfrm flipV="1">
            <a:off x="10850563" y="623887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矩形 10"/>
          <p:cNvSpPr/>
          <p:nvPr userDrawn="1"/>
        </p:nvSpPr>
        <p:spPr>
          <a:xfrm>
            <a:off x="11033125" y="492125"/>
            <a:ext cx="1093788" cy="369888"/>
          </a:xfrm>
          <a:prstGeom prst="rect">
            <a:avLst/>
          </a:prstGeom>
        </p:spPr>
        <p:txBody>
          <a:bodyPr lIns="121928" tIns="60964" rIns="121928" bIns="60964"/>
          <a:lstStyle/>
          <a:p>
            <a:pPr algn="ctr">
              <a:spcBef>
                <a:spcPts val="0"/>
              </a:spcBef>
              <a:spcAft>
                <a:spcPts val="0"/>
              </a:spcAft>
              <a:defRPr/>
            </a:pPr>
            <a:r>
              <a:rPr lang="zh-CN" altLang="en-US" sz="2100" dirty="0">
                <a:solidFill>
                  <a:prstClr val="white">
                    <a:lumMod val="75000"/>
                  </a:prstClr>
                </a:solidFill>
                <a:latin typeface="微软雅黑" panose="020B0503020204020204" pitchFamily="34" charset="-122"/>
                <a:ea typeface="微软雅黑" panose="020B0503020204020204" pitchFamily="34" charset="-122"/>
              </a:rPr>
              <a:t>第 </a:t>
            </a:r>
            <a:fld id="{BE9523E1-6138-44E1-B33E-3C823F54467F}" type="slidenum">
              <a:rPr lang="zh-CN" altLang="en-US" sz="2100" dirty="0">
                <a:solidFill>
                  <a:prstClr val="white">
                    <a:lumMod val="75000"/>
                  </a:prstClr>
                </a:solidFill>
                <a:latin typeface="+mn-lt"/>
                <a:ea typeface="+mn-ea"/>
              </a:rPr>
              <a:pPr algn="ctr">
                <a:spcBef>
                  <a:spcPts val="0"/>
                </a:spcBef>
                <a:spcAft>
                  <a:spcPts val="0"/>
                </a:spcAft>
                <a:defRPr/>
              </a:pPr>
              <a:t>‹#›</a:t>
            </a:fld>
            <a:r>
              <a:rPr lang="zh-CN" altLang="en-US" sz="2100" dirty="0">
                <a:solidFill>
                  <a:prstClr val="white">
                    <a:lumMod val="75000"/>
                  </a:prstClr>
                </a:solidFill>
                <a:latin typeface="+mn-lt"/>
                <a:ea typeface="+mn-ea"/>
              </a:rPr>
              <a:t>  </a:t>
            </a:r>
            <a:r>
              <a:rPr lang="zh-CN" altLang="en-US" sz="2100" dirty="0">
                <a:solidFill>
                  <a:prstClr val="white">
                    <a:lumMod val="75000"/>
                  </a:prstClr>
                </a:solidFill>
                <a:latin typeface="微软雅黑" panose="020B0503020204020204" pitchFamily="34" charset="-122"/>
                <a:ea typeface="微软雅黑" panose="020B0503020204020204" pitchFamily="34" charset="-122"/>
              </a:rPr>
              <a:t>页</a:t>
            </a:r>
          </a:p>
        </p:txBody>
      </p:sp>
      <p:cxnSp>
        <p:nvCxnSpPr>
          <p:cNvPr id="11" name="直接连接符 11"/>
          <p:cNvCxnSpPr/>
          <p:nvPr userDrawn="1"/>
        </p:nvCxnSpPr>
        <p:spPr>
          <a:xfrm>
            <a:off x="10987088" y="387350"/>
            <a:ext cx="0" cy="647700"/>
          </a:xfrm>
          <a:prstGeom prst="line">
            <a:avLst/>
          </a:prstGeom>
          <a:ln>
            <a:solidFill>
              <a:schemeClr val="bg1">
                <a:lumMod val="7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TextBox 12"/>
          <p:cNvSpPr txBox="1"/>
          <p:nvPr userDrawn="1"/>
        </p:nvSpPr>
        <p:spPr>
          <a:xfrm>
            <a:off x="6148388" y="446088"/>
            <a:ext cx="2708275" cy="615950"/>
          </a:xfrm>
          <a:prstGeom prst="rect">
            <a:avLst/>
          </a:prstGeom>
          <a:noFill/>
        </p:spPr>
        <p:txBody>
          <a:bodyPr wrap="none" lIns="121928" tIns="60964" rIns="121928" bIns="60964">
            <a:spAutoFit/>
          </a:bodyPr>
          <a:lstStyle/>
          <a:p>
            <a:pPr>
              <a:spcBef>
                <a:spcPts val="0"/>
              </a:spcBef>
              <a:spcAft>
                <a:spcPts val="0"/>
              </a:spcAft>
              <a:defRPr/>
            </a:pPr>
            <a:r>
              <a:rPr lang="zh-CN" altLang="en-US" sz="3200" b="1" dirty="0">
                <a:solidFill>
                  <a:prstClr val="white"/>
                </a:solidFill>
                <a:latin typeface="微软雅黑" panose="020B0503020204020204" pitchFamily="34" charset="-122"/>
                <a:ea typeface="微软雅黑" panose="020B0503020204020204" pitchFamily="34" charset="-122"/>
              </a:rPr>
              <a:t>企业文化概述</a:t>
            </a:r>
          </a:p>
        </p:txBody>
      </p:sp>
      <p:sp>
        <p:nvSpPr>
          <p:cNvPr id="13" name="TextBox 13"/>
          <p:cNvSpPr txBox="1"/>
          <p:nvPr userDrawn="1"/>
        </p:nvSpPr>
        <p:spPr>
          <a:xfrm>
            <a:off x="8951913" y="492125"/>
            <a:ext cx="2092325" cy="492125"/>
          </a:xfrm>
          <a:prstGeom prst="rect">
            <a:avLst/>
          </a:prstGeom>
          <a:noFill/>
        </p:spPr>
        <p:txBody>
          <a:bodyPr wrap="none" lIns="121928" tIns="60964" rIns="121928" bIns="60964">
            <a:spAutoFit/>
          </a:bodyPr>
          <a:lstStyle/>
          <a:p>
            <a:pPr>
              <a:spcBef>
                <a:spcPts val="0"/>
              </a:spcBef>
              <a:spcAft>
                <a:spcPts val="0"/>
              </a:spcAft>
              <a:defRPr/>
            </a:pPr>
            <a:r>
              <a:rPr lang="zh-CN" altLang="en-US" dirty="0">
                <a:solidFill>
                  <a:prstClr val="white">
                    <a:lumMod val="85000"/>
                  </a:prstClr>
                </a:solidFill>
                <a:latin typeface="微软雅黑" panose="020B0503020204020204" pitchFamily="34" charset="-122"/>
                <a:ea typeface="微软雅黑" panose="020B0503020204020204" pitchFamily="34" charset="-122"/>
              </a:rPr>
              <a:t>企业文化体系</a:t>
            </a:r>
          </a:p>
        </p:txBody>
      </p:sp>
      <p:pic>
        <p:nvPicPr>
          <p:cNvPr id="14" name="Picture 2" descr="D:\360Downloads\new\蓝条子.png"/>
          <p:cNvPicPr>
            <a:picLocks noChangeAspect="1" noChangeArrowheads="1"/>
          </p:cNvPicPr>
          <p:nvPr userDrawn="1"/>
        </p:nvPicPr>
        <p:blipFill>
          <a:blip r:embed="rId3"/>
          <a:srcRect/>
          <a:stretch>
            <a:fillRect/>
          </a:stretch>
        </p:blipFill>
        <p:spPr bwMode="auto">
          <a:xfrm>
            <a:off x="239713" y="333375"/>
            <a:ext cx="3148012" cy="788988"/>
          </a:xfrm>
          <a:prstGeom prst="rect">
            <a:avLst/>
          </a:prstGeom>
          <a:noFill/>
          <a:ln w="9525">
            <a:noFill/>
            <a:miter lim="800000"/>
            <a:headEnd/>
            <a:tailEnd/>
          </a:ln>
        </p:spPr>
      </p:pic>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7A0706C4-F332-4957-9D85-0242F9A08FA3}"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A46D31B5-6CA1-4154-8EEB-CC200955F2B1}" type="slidenum">
              <a:rPr lang="zh-CN" altLang="en-US"/>
              <a:pPr>
                <a:defRPr/>
              </a:pPr>
              <a:t>‹#›</a:t>
            </a:fld>
            <a:endParaRPr lang="zh-CN" altLang="en-US"/>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F6839B52-F577-4485-940C-3189472195A1}" type="datetimeFigureOut">
              <a:rPr lang="zh-CN" altLang="en-US"/>
              <a:pPr>
                <a:defRPr/>
              </a:pPr>
              <a:t>2017-7-23</a:t>
            </a:fld>
            <a:endParaRPr lang="zh-CN" altLang="en-US"/>
          </a:p>
        </p:txBody>
      </p:sp>
      <p:sp>
        <p:nvSpPr>
          <p:cNvPr id="3"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55198D76-EC85-4EC7-AE80-8CCC2B1C90E3}" type="slidenum">
              <a:rPr lang="zh-CN" altLang="en-US"/>
              <a:pPr>
                <a:defRPr/>
              </a:pPr>
              <a:t>‹#›</a:t>
            </a:fld>
            <a:endParaRPr lang="zh-CN" altLang="en-US"/>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3"/>
            <a:ext cx="4012129" cy="116232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19"/>
            <a:ext cx="6817442" cy="58544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433"/>
            <a:ext cx="4012129" cy="4692149"/>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767034E-06EE-4F48-8BF4-A36A51B233BE}"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010F7BE9-01EF-4FC3-AEC5-72D4822D0305}" type="slidenum">
              <a:rPr lang="zh-CN" altLang="en-US"/>
              <a:pPr>
                <a:defRPr/>
              </a:pPr>
              <a:t>‹#›</a:t>
            </a:fld>
            <a:endParaRPr lang="zh-CN" altLang="en-US"/>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17"/>
            <a:ext cx="7317105" cy="56686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39" y="612917"/>
            <a:ext cx="7317105" cy="411575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390339" y="5368582"/>
            <a:ext cx="7317105" cy="80504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DC5CD7F4-4807-4157-9A52-25C1F721999F}" type="datetimeFigureOut">
              <a:rPr lang="zh-CN" altLang="en-US"/>
              <a:pPr>
                <a:defRPr/>
              </a:pPr>
              <a:t>2017-7-23</a:t>
            </a:fld>
            <a:endParaRPr lang="zh-CN" altLang="en-US"/>
          </a:p>
        </p:txBody>
      </p:sp>
      <p:sp>
        <p:nvSpPr>
          <p:cNvPr id="6"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A4A21A0A-E2B6-4565-B00E-E71C496523FB}" type="slidenum">
              <a:rPr lang="zh-CN" altLang="en-US"/>
              <a:pPr>
                <a:defRPr/>
              </a:pPr>
              <a:t>‹#›</a:t>
            </a:fld>
            <a:endParaRPr lang="zh-CN" altLang="en-US"/>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68901F56-3A10-461B-BC69-313FA34E01A7}"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F53BC013-8241-4D42-8220-2D677E9F22D9}" type="slidenum">
              <a:rPr lang="zh-CN" altLang="en-US"/>
              <a:pPr>
                <a:defRPr/>
              </a:pPr>
              <a:t>‹#›</a:t>
            </a:fld>
            <a:endParaRPr lang="zh-CN" altLang="en-US"/>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8"/>
            <a:ext cx="2743915"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60" y="274708"/>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80FCFD3F-DDD7-499F-8ACD-799DDF913661}"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mn-ea"/>
              </a:defRPr>
            </a:lvl1pPr>
          </a:lstStyle>
          <a:p>
            <a:pPr>
              <a:defRPr/>
            </a:pPr>
            <a:fld id="{F45EADFC-13CB-4639-8B92-19E5DC2D57EE}" type="slidenum">
              <a:rPr lang="zh-CN" altLang="en-US"/>
              <a:pPr>
                <a:defRPr/>
              </a:pPr>
              <a:t>‹#›</a:t>
            </a:fld>
            <a:endParaRPr lang="zh-CN" altLang="en-US"/>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20"/>
            <a:ext cx="10365899"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7100"/>
            <a:ext cx="8536623"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6EB73BB2-3909-4208-B665-8DB5062D566A}"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420E4FEF-24F2-4467-AA26-1728D6E2500A}" type="slidenum">
              <a:rPr lang="zh-CN" altLang="en-US"/>
              <a:pPr>
                <a:defRPr/>
              </a:pPr>
              <a:t>‹#›</a:t>
            </a:fld>
            <a:endParaRPr lang="zh-CN" altLang="en-US"/>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7922"/>
            <a:ext cx="10365899" cy="136239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7387"/>
            <a:ext cx="10365899" cy="15005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9435" indent="0">
              <a:buNone/>
              <a:defRPr sz="1400">
                <a:solidFill>
                  <a:schemeClr val="tx1">
                    <a:tint val="75000"/>
                  </a:schemeClr>
                </a:solidFill>
              </a:defRPr>
            </a:lvl5pPr>
            <a:lvl6pPr marL="2286635" indent="0">
              <a:buNone/>
              <a:defRPr sz="1400">
                <a:solidFill>
                  <a:schemeClr val="tx1">
                    <a:tint val="75000"/>
                  </a:schemeClr>
                </a:solidFill>
              </a:defRPr>
            </a:lvl6pPr>
            <a:lvl7pPr marL="2743835"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3179F3F4-600C-4B74-8DEE-2C35AE3A5BC7}"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69C042EE-8152-4C11-B7FD-79CCD6F9B4C8}" type="slidenum">
              <a:rPr lang="zh-CN" altLang="en-US"/>
              <a:pPr>
                <a:defRPr/>
              </a:pPr>
              <a:t>‹#›</a:t>
            </a:fld>
            <a:endParaRPr lang="zh-CN" altLang="en-US"/>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72"/>
            <a:ext cx="5386202"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572"/>
            <a:ext cx="5386202"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8379D044-01D0-4D62-8BE8-4DC4C60D79F6}" type="datetimeFigureOut">
              <a:rPr lang="zh-CN" altLang="en-US"/>
              <a:pPr>
                <a:defRPr/>
              </a:pPr>
              <a:t>2017-7-23</a:t>
            </a:fld>
            <a:endParaRPr lang="zh-CN" altLang="en-US"/>
          </a:p>
        </p:txBody>
      </p:sp>
      <p:sp>
        <p:nvSpPr>
          <p:cNvPr id="6" name="页脚占位符 5"/>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7" name="灯片编号占位符 6"/>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9835354D-0AB4-4D3D-A684-BF544706FA2B}" type="slidenum">
              <a:rPr lang="zh-CN" altLang="en-US"/>
              <a:pPr>
                <a:defRPr/>
              </a:pPr>
              <a:t>‹#›</a:t>
            </a:fld>
            <a:endParaRPr lang="zh-CN" altLang="en-US"/>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79"/>
            <a:ext cx="538832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2" y="1535469"/>
            <a:ext cx="5390436"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2" y="2175379"/>
            <a:ext cx="539043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D814707E-6C13-44B5-86D9-03267BE5EB4A}" type="datetimeFigureOut">
              <a:rPr lang="zh-CN" altLang="en-US"/>
              <a:pPr>
                <a:defRPr/>
              </a:pPr>
              <a:t>2017-7-23</a:t>
            </a:fld>
            <a:endParaRPr lang="zh-CN" altLang="en-US"/>
          </a:p>
        </p:txBody>
      </p:sp>
      <p:sp>
        <p:nvSpPr>
          <p:cNvPr id="8" name="页脚占位符 7"/>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9" name="灯片编号占位符 8"/>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7423368C-0BB4-47BE-AC15-FD8837D60CC1}" type="slidenum">
              <a:rPr lang="zh-CN" altLang="en-US"/>
              <a:pPr>
                <a:defRPr/>
              </a:pPr>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6934A4D-3D84-4B5C-9244-F8CBC179FC5E}" type="datetimeFigureOut">
              <a:rPr lang="zh-CN" altLang="en-US"/>
              <a:pPr>
                <a:defRPr/>
              </a:pPr>
              <a:t>2017-7-23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A46301-8EC7-467D-8051-954830130814}" type="slidenum">
              <a:rPr lang="zh-CN" altLang="en-US"/>
              <a:pPr>
                <a:defRPr/>
              </a:pPr>
              <a:t>‹#›</a:t>
            </a:fld>
            <a:endParaRPr lang="zh-CN" altLang="en-US"/>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05E6DC8B-1AEB-4E03-B143-8C6175CEE599}" type="datetimeFigureOut">
              <a:rPr lang="zh-CN" altLang="en-US"/>
              <a:pPr>
                <a:defRPr/>
              </a:pPr>
              <a:t>2017-7-23</a:t>
            </a:fld>
            <a:endParaRPr lang="zh-CN" altLang="en-US"/>
          </a:p>
        </p:txBody>
      </p:sp>
      <p:sp>
        <p:nvSpPr>
          <p:cNvPr id="4" name="页脚占位符 3"/>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5" name="灯片编号占位符 4"/>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DE793CD8-FFC1-4EA8-A9BB-0F786C614796}" type="slidenum">
              <a:rPr lang="zh-CN" altLang="en-US"/>
              <a:pPr>
                <a:defRPr/>
              </a:pPr>
              <a:t>‹#›</a:t>
            </a:fld>
            <a:endParaRPr lang="zh-CN" altLang="en-US"/>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51DE72D0-798F-4B9C-80CE-0D5E7024D54D}" type="datetimeFigureOut">
              <a:rPr lang="zh-CN" altLang="en-US"/>
              <a:pPr>
                <a:defRPr/>
              </a:pPr>
              <a:t>2017-7-23</a:t>
            </a:fld>
            <a:endParaRPr lang="zh-CN" altLang="en-US"/>
          </a:p>
        </p:txBody>
      </p:sp>
      <p:sp>
        <p:nvSpPr>
          <p:cNvPr id="3" name="页脚占位符 2"/>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4" name="灯片编号占位符 3"/>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B0977D1C-83A7-4459-9793-10FF2E6D5DDA}" type="slidenum">
              <a:rPr lang="zh-CN" altLang="en-US"/>
              <a:pPr>
                <a:defRPr/>
              </a:pPr>
              <a:t>‹#›</a:t>
            </a:fld>
            <a:endParaRPr lang="zh-CN" altLang="en-US"/>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3"/>
            <a:ext cx="4012129" cy="116231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15"/>
            <a:ext cx="6817442"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60" y="1435434"/>
            <a:ext cx="4012129"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5EFE1CBF-F213-4627-835E-BD73AA16CC4F}" type="datetimeFigureOut">
              <a:rPr lang="zh-CN" altLang="en-US"/>
              <a:pPr>
                <a:defRPr/>
              </a:pPr>
              <a:t>2017-7-23</a:t>
            </a:fld>
            <a:endParaRPr lang="zh-CN" altLang="en-US"/>
          </a:p>
        </p:txBody>
      </p:sp>
      <p:sp>
        <p:nvSpPr>
          <p:cNvPr id="6" name="页脚占位符 5"/>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7" name="灯片编号占位符 6"/>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40BF833E-530E-41E7-BEEA-A02B683062DD}" type="slidenum">
              <a:rPr lang="zh-CN" altLang="en-US"/>
              <a:pPr>
                <a:defRPr/>
              </a:pPr>
              <a:t>‹#›</a:t>
            </a:fld>
            <a:endParaRPr lang="zh-CN" altLang="en-US"/>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12"/>
            <a:ext cx="7317105" cy="56686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39" y="612917"/>
            <a:ext cx="7317105" cy="41157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lvl="0"/>
            <a:endParaRPr lang="zh-CN" altLang="en-US" noProof="0"/>
          </a:p>
        </p:txBody>
      </p:sp>
      <p:sp>
        <p:nvSpPr>
          <p:cNvPr id="4" name="文本占位符 3"/>
          <p:cNvSpPr>
            <a:spLocks noGrp="1"/>
          </p:cNvSpPr>
          <p:nvPr>
            <p:ph type="body" sz="half" idx="2"/>
          </p:nvPr>
        </p:nvSpPr>
        <p:spPr>
          <a:xfrm>
            <a:off x="2390339" y="5368581"/>
            <a:ext cx="7317105"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95F71F17-B3B9-4C20-ADEB-C852BB9AD5F8}" type="datetimeFigureOut">
              <a:rPr lang="zh-CN" altLang="en-US"/>
              <a:pPr>
                <a:defRPr/>
              </a:pPr>
              <a:t>2017-7-23</a:t>
            </a:fld>
            <a:endParaRPr lang="zh-CN" altLang="en-US"/>
          </a:p>
        </p:txBody>
      </p:sp>
      <p:sp>
        <p:nvSpPr>
          <p:cNvPr id="6" name="页脚占位符 5"/>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7" name="灯片编号占位符 6"/>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6867CCA7-36C2-4FAC-BE6A-AD095C04B3EC}" type="slidenum">
              <a:rPr lang="zh-CN" altLang="en-US"/>
              <a:pPr>
                <a:defRPr/>
              </a:pPr>
              <a:t>‹#›</a:t>
            </a:fld>
            <a:endParaRPr lang="zh-CN" altLang="en-US"/>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90C0A8F6-882A-443F-9825-61DB24EEA773}"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8F5F2A1A-6589-4282-87E0-003EA0E58ECE}" type="slidenum">
              <a:rPr lang="zh-CN" altLang="en-US"/>
              <a:pPr>
                <a:defRPr/>
              </a:pPr>
              <a:t>‹#›</a:t>
            </a:fld>
            <a:endParaRPr lang="zh-CN" altLang="en-US"/>
          </a:p>
        </p:txBody>
      </p:sp>
    </p:spTree>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2BF223AB-04FF-4A2C-89DE-C671E66AF7E8}" type="datetimeFigureOut">
              <a:rPr lang="zh-CN" altLang="en-US"/>
              <a:pPr>
                <a:defRPr/>
              </a:pPr>
              <a:t>2017-7-23</a:t>
            </a:fld>
            <a:endParaRPr lang="zh-CN" altLang="en-US"/>
          </a:p>
        </p:txBody>
      </p:sp>
      <p:sp>
        <p:nvSpPr>
          <p:cNvPr id="5" name="页脚占位符 4"/>
          <p:cNvSpPr>
            <a:spLocks noGrp="1"/>
          </p:cNvSpPr>
          <p:nvPr>
            <p:ph type="ftr" sz="quarter" idx="11"/>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defTabSz="1219200">
              <a:spcBef>
                <a:spcPts val="0"/>
              </a:spcBef>
              <a:spcAft>
                <a:spcPts val="0"/>
              </a:spcAft>
              <a:defRPr>
                <a:solidFill>
                  <a:prstClr val="black">
                    <a:tint val="75000"/>
                  </a:prstClr>
                </a:solidFill>
                <a:latin typeface="+mn-lt"/>
                <a:ea typeface="造字工房悦黑体验版常规体" pitchFamily="50" charset="-122"/>
                <a:cs typeface="+mn-cs"/>
              </a:defRPr>
            </a:lvl1pPr>
          </a:lstStyle>
          <a:p>
            <a:pPr>
              <a:defRPr/>
            </a:pPr>
            <a:fld id="{6FF5324D-6B57-427B-BEFA-BA6647732F1B}" type="slidenum">
              <a:rPr lang="zh-CN" altLang="en-US"/>
              <a:pPr>
                <a:defRPr/>
              </a:pPr>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6.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8.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5975" cy="1143000"/>
          </a:xfrm>
          <a:prstGeom prst="rect">
            <a:avLst/>
          </a:prstGeom>
          <a:noFill/>
          <a:ln w="9525">
            <a:noFill/>
            <a:miter lim="800000"/>
            <a:headEnd/>
            <a:tailEnd/>
          </a:ln>
        </p:spPr>
        <p:txBody>
          <a:bodyPr vert="horz" wrap="square" lIns="121928" tIns="60964" rIns="121928" bIns="60964"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0"/>
            <a:ext cx="10975975" cy="4527550"/>
          </a:xfrm>
          <a:prstGeom prst="rect">
            <a:avLst/>
          </a:prstGeom>
          <a:noFill/>
          <a:ln w="9525">
            <a:noFill/>
            <a:miter lim="800000"/>
            <a:headEnd/>
            <a:tailEnd/>
          </a:ln>
        </p:spPr>
        <p:txBody>
          <a:bodyPr vert="horz" wrap="square" lIns="121928" tIns="60964" rIns="121928" bIns="6096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lIns="121928" tIns="60964" rIns="121928" bIns="60964" rtlCol="0" anchor="ctr"/>
          <a:lstStyle>
            <a:lvl1pPr algn="l" defTabSz="1219200">
              <a:spcBef>
                <a:spcPts val="0"/>
              </a:spcBef>
              <a:spcAft>
                <a:spcPts val="0"/>
              </a:spcAft>
              <a:defRPr sz="1600">
                <a:solidFill>
                  <a:prstClr val="black">
                    <a:tint val="75000"/>
                  </a:prstClr>
                </a:solidFill>
                <a:latin typeface="+mn-lt"/>
                <a:ea typeface="+mn-ea"/>
              </a:defRPr>
            </a:lvl1pPr>
          </a:lstStyle>
          <a:p>
            <a:pPr>
              <a:defRPr/>
            </a:pPr>
            <a:fld id="{1DCB176B-6A46-4F9C-B0CF-AAE09167763A}" type="datetimeFigureOut">
              <a:rPr lang="zh-CN" altLang="en-US"/>
              <a:pPr>
                <a:defRPr/>
              </a:pPr>
              <a:t>2017-7-23</a:t>
            </a:fld>
            <a:endParaRPr lang="zh-CN" altLang="en-US"/>
          </a:p>
        </p:txBody>
      </p:sp>
      <p:sp>
        <p:nvSpPr>
          <p:cNvPr id="5" name="页脚占位符 4"/>
          <p:cNvSpPr>
            <a:spLocks noGrp="1"/>
          </p:cNvSpPr>
          <p:nvPr>
            <p:ph type="ftr" sz="quarter" idx="3"/>
          </p:nvPr>
        </p:nvSpPr>
        <p:spPr>
          <a:xfrm>
            <a:off x="4167188" y="6357938"/>
            <a:ext cx="3860800" cy="365125"/>
          </a:xfrm>
          <a:prstGeom prst="rect">
            <a:avLst/>
          </a:prstGeom>
        </p:spPr>
        <p:txBody>
          <a:bodyPr vert="horz" lIns="121928" tIns="60964" rIns="121928" bIns="60964" rtlCol="0" anchor="ctr"/>
          <a:lstStyle>
            <a:lvl1pPr algn="ctr" defTabSz="1219200">
              <a:spcBef>
                <a:spcPts val="0"/>
              </a:spcBef>
              <a:spcAft>
                <a:spcPts val="0"/>
              </a:spcAft>
              <a:defRPr sz="16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lIns="121928" tIns="60964" rIns="121928" bIns="60964" rtlCol="0" anchor="ctr"/>
          <a:lstStyle>
            <a:lvl1pPr algn="r" defTabSz="1219200">
              <a:spcBef>
                <a:spcPts val="0"/>
              </a:spcBef>
              <a:spcAft>
                <a:spcPts val="0"/>
              </a:spcAft>
              <a:defRPr sz="1600">
                <a:solidFill>
                  <a:prstClr val="black">
                    <a:tint val="75000"/>
                  </a:prstClr>
                </a:solidFill>
                <a:latin typeface="+mn-lt"/>
                <a:ea typeface="+mn-ea"/>
              </a:defRPr>
            </a:lvl1pPr>
          </a:lstStyle>
          <a:p>
            <a:pPr>
              <a:defRPr/>
            </a:pPr>
            <a:fld id="{910A4DB7-63E6-4FB0-B959-A9A285C3123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33" r:id="rId9"/>
    <p:sldLayoutId id="2147483844" r:id="rId10"/>
    <p:sldLayoutId id="2147483845" r:id="rId11"/>
    <p:sldLayoutId id="2147483846" r:id="rId12"/>
    <p:sldLayoutId id="2147483847" r:id="rId13"/>
    <p:sldLayoutId id="2147483848" r:id="rId14"/>
    <p:sldLayoutId id="2147483849" r:id="rId15"/>
    <p:sldLayoutId id="2147483850" r:id="rId16"/>
    <p:sldLayoutId id="2147483832" r:id="rId17"/>
    <p:sldLayoutId id="2147483851" r:id="rId18"/>
  </p:sldLayoutIdLst>
  <p:transition spd="slow">
    <p:fade/>
  </p:transition>
  <p:timing>
    <p:tnLst>
      <p:par>
        <p:cTn id="1" dur="indefinite" restart="never" nodeType="tmRoot"/>
      </p:par>
    </p:tnLst>
  </p:timing>
  <p:txStyles>
    <p:titleStyle>
      <a:lvl1pPr algn="ctr" defTabSz="1219200" rtl="0" eaLnBrk="0" fontAlgn="base" hangingPunct="0">
        <a:spcBef>
          <a:spcPct val="0"/>
        </a:spcBef>
        <a:spcAft>
          <a:spcPct val="0"/>
        </a:spcAft>
        <a:defRPr sz="5900" kern="1200">
          <a:solidFill>
            <a:schemeClr val="tx1"/>
          </a:solidFill>
          <a:latin typeface="+mj-lt"/>
          <a:ea typeface="+mj-ea"/>
          <a:cs typeface="+mj-cs"/>
        </a:defRPr>
      </a:lvl1pPr>
      <a:lvl2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4572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9144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3716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18288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defTabSz="1219200"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90600" indent="-381000" algn="l" defTabSz="1219200"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4000" indent="-304800" algn="l" defTabSz="1219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600" indent="-304800" algn="l" defTabSz="12192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43200" indent="-304800" algn="l" defTabSz="12192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743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标题占位符 1"/>
          <p:cNvSpPr>
            <a:spLocks noGrp="1"/>
          </p:cNvSpPr>
          <p:nvPr>
            <p:ph type="title"/>
          </p:nvPr>
        </p:nvSpPr>
        <p:spPr bwMode="auto">
          <a:xfrm>
            <a:off x="609600" y="274638"/>
            <a:ext cx="10975975" cy="1143000"/>
          </a:xfrm>
          <a:prstGeom prst="rect">
            <a:avLst/>
          </a:prstGeom>
          <a:noFill/>
          <a:ln w="9525">
            <a:noFill/>
            <a:miter lim="800000"/>
            <a:headEnd/>
            <a:tailEnd/>
          </a:ln>
        </p:spPr>
        <p:txBody>
          <a:bodyPr vert="horz" wrap="square" lIns="121928" tIns="60964" rIns="121928" bIns="60964" numCol="1" anchor="ctr" anchorCtr="0" compatLnSpc="1">
            <a:prstTxWarp prst="textNoShape">
              <a:avLst/>
            </a:prstTxWarp>
          </a:bodyPr>
          <a:lstStyle/>
          <a:p>
            <a:pPr lvl="0"/>
            <a:r>
              <a:rPr lang="zh-CN" altLang="en-US" smtClean="0"/>
              <a:t>单击此处编辑母版标题样式</a:t>
            </a:r>
          </a:p>
        </p:txBody>
      </p:sp>
      <p:sp>
        <p:nvSpPr>
          <p:cNvPr id="20483" name="文本占位符 2"/>
          <p:cNvSpPr>
            <a:spLocks noGrp="1"/>
          </p:cNvSpPr>
          <p:nvPr>
            <p:ph type="body" idx="1"/>
          </p:nvPr>
        </p:nvSpPr>
        <p:spPr bwMode="auto">
          <a:xfrm>
            <a:off x="609600" y="1600200"/>
            <a:ext cx="10975975" cy="4527550"/>
          </a:xfrm>
          <a:prstGeom prst="rect">
            <a:avLst/>
          </a:prstGeom>
          <a:noFill/>
          <a:ln w="9525">
            <a:noFill/>
            <a:miter lim="800000"/>
            <a:headEnd/>
            <a:tailEnd/>
          </a:ln>
        </p:spPr>
        <p:txBody>
          <a:bodyPr vert="horz" wrap="square" lIns="121928" tIns="60964" rIns="121928" bIns="6096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lIns="121928" tIns="60964" rIns="121928" bIns="60964" rtlCol="0" anchor="ctr"/>
          <a:lstStyle>
            <a:lvl1pPr algn="l" defTabSz="1219200">
              <a:spcBef>
                <a:spcPts val="0"/>
              </a:spcBef>
              <a:spcAft>
                <a:spcPts val="0"/>
              </a:spcAft>
              <a:defRPr sz="1600">
                <a:solidFill>
                  <a:prstClr val="black">
                    <a:tint val="75000"/>
                  </a:prstClr>
                </a:solidFill>
                <a:latin typeface="+mn-lt"/>
                <a:ea typeface="+mn-ea"/>
              </a:defRPr>
            </a:lvl1pPr>
          </a:lstStyle>
          <a:p>
            <a:pPr>
              <a:defRPr/>
            </a:pPr>
            <a:fld id="{68C25C8D-C5C2-4029-A4BF-38869B7A68C5}" type="datetimeFigureOut">
              <a:rPr lang="zh-CN" altLang="en-US"/>
              <a:pPr>
                <a:defRPr/>
              </a:pPr>
              <a:t>2017-7-23</a:t>
            </a:fld>
            <a:endParaRPr lang="zh-CN" altLang="en-US"/>
          </a:p>
        </p:txBody>
      </p:sp>
      <p:sp>
        <p:nvSpPr>
          <p:cNvPr id="5" name="页脚占位符 4"/>
          <p:cNvSpPr>
            <a:spLocks noGrp="1"/>
          </p:cNvSpPr>
          <p:nvPr>
            <p:ph type="ftr" sz="quarter" idx="3"/>
          </p:nvPr>
        </p:nvSpPr>
        <p:spPr>
          <a:xfrm>
            <a:off x="4167188" y="6357938"/>
            <a:ext cx="3860800" cy="365125"/>
          </a:xfrm>
          <a:prstGeom prst="rect">
            <a:avLst/>
          </a:prstGeom>
        </p:spPr>
        <p:txBody>
          <a:bodyPr vert="horz" lIns="121928" tIns="60964" rIns="121928" bIns="60964" rtlCol="0" anchor="ctr"/>
          <a:lstStyle>
            <a:lvl1pPr algn="ctr" defTabSz="1219200">
              <a:spcBef>
                <a:spcPts val="0"/>
              </a:spcBef>
              <a:spcAft>
                <a:spcPts val="0"/>
              </a:spcAft>
              <a:defRPr sz="16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lIns="121928" tIns="60964" rIns="121928" bIns="60964" rtlCol="0" anchor="ctr"/>
          <a:lstStyle>
            <a:lvl1pPr algn="r" defTabSz="1219200">
              <a:spcBef>
                <a:spcPts val="0"/>
              </a:spcBef>
              <a:spcAft>
                <a:spcPts val="0"/>
              </a:spcAft>
              <a:defRPr sz="1600">
                <a:solidFill>
                  <a:prstClr val="black">
                    <a:tint val="75000"/>
                  </a:prstClr>
                </a:solidFill>
                <a:latin typeface="+mn-lt"/>
                <a:ea typeface="+mn-ea"/>
              </a:defRPr>
            </a:lvl1pPr>
          </a:lstStyle>
          <a:p>
            <a:pPr>
              <a:defRPr/>
            </a:pPr>
            <a:fld id="{60F95237-5FA8-4D17-B23C-85921B0D543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35" r:id="rId8"/>
    <p:sldLayoutId id="2147483859" r:id="rId9"/>
    <p:sldLayoutId id="2147483860" r:id="rId10"/>
    <p:sldLayoutId id="2147483861" r:id="rId11"/>
    <p:sldLayoutId id="2147483862" r:id="rId12"/>
    <p:sldLayoutId id="2147483863" r:id="rId13"/>
    <p:sldLayoutId id="2147483864" r:id="rId14"/>
    <p:sldLayoutId id="2147483865" r:id="rId15"/>
    <p:sldLayoutId id="2147483834" r:id="rId16"/>
  </p:sldLayoutIdLst>
  <p:transition spd="slow">
    <p:fade/>
  </p:transition>
  <p:timing>
    <p:tnLst>
      <p:par>
        <p:cTn id="1" dur="indefinite" restart="never" nodeType="tmRoot"/>
      </p:par>
    </p:tnLst>
  </p:timing>
  <p:txStyles>
    <p:titleStyle>
      <a:lvl1pPr algn="ctr" defTabSz="1219200" rtl="0" eaLnBrk="0" fontAlgn="base" hangingPunct="0">
        <a:spcBef>
          <a:spcPct val="0"/>
        </a:spcBef>
        <a:spcAft>
          <a:spcPct val="0"/>
        </a:spcAft>
        <a:defRPr sz="5900" kern="1200">
          <a:solidFill>
            <a:schemeClr val="tx1"/>
          </a:solidFill>
          <a:latin typeface="+mj-lt"/>
          <a:ea typeface="+mj-ea"/>
          <a:cs typeface="+mj-cs"/>
        </a:defRPr>
      </a:lvl1pPr>
      <a:lvl2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defTabSz="1219200"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4572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9144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3716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1828800" algn="ctr" defTabSz="1219200"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defTabSz="1219200"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90600" indent="-381000" algn="l" defTabSz="1219200"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4000" indent="-304800" algn="l" defTabSz="1219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600" indent="-304800" algn="l" defTabSz="12192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43200" indent="-304800" algn="l" defTabSz="12192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7435"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标题占位符 1"/>
          <p:cNvSpPr>
            <a:spLocks noGrp="1"/>
          </p:cNvSpPr>
          <p:nvPr>
            <p:ph type="title"/>
          </p:nvPr>
        </p:nvSpPr>
        <p:spPr bwMode="auto">
          <a:xfrm>
            <a:off x="558800" y="430213"/>
            <a:ext cx="10974388" cy="54292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zh-CN" altLang="en-US" smtClean="0"/>
              <a:t>单击此处编辑母版标题样式</a:t>
            </a:r>
          </a:p>
        </p:txBody>
      </p:sp>
      <p:sp>
        <p:nvSpPr>
          <p:cNvPr id="37891" name="文本占位符 2"/>
          <p:cNvSpPr>
            <a:spLocks noGrp="1"/>
          </p:cNvSpPr>
          <p:nvPr>
            <p:ph type="body" idx="1"/>
          </p:nvPr>
        </p:nvSpPr>
        <p:spPr bwMode="auto">
          <a:xfrm>
            <a:off x="558800" y="1308100"/>
            <a:ext cx="10974388" cy="4525963"/>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wrap="square" lIns="102870" tIns="51435" rIns="102870" bIns="51435" numCol="1" anchor="ctr" anchorCtr="0" compatLnSpc="1"/>
          <a:lstStyle>
            <a:lvl1pPr>
              <a:defRPr sz="1400">
                <a:solidFill>
                  <a:srgbClr val="898989"/>
                </a:solidFill>
                <a:latin typeface="Calibri" panose="020F0502020204030204" pitchFamily="34" charset="0"/>
                <a:ea typeface="宋体" panose="02010600030101010101" pitchFamily="2" charset="-122"/>
              </a:defRPr>
            </a:lvl1pPr>
          </a:lstStyle>
          <a:p>
            <a:pPr>
              <a:defRPr/>
            </a:pPr>
            <a:fld id="{71623B13-E828-4CB6-85DB-4ABE195549A1}" type="datetimeFigureOut">
              <a:rPr lang="zh-CN" altLang="en-US"/>
              <a:pPr>
                <a:defRPr/>
              </a:pPr>
              <a:t>2017-7-23</a:t>
            </a:fld>
            <a:endParaRPr lang="en-US" altLang="zh-CN"/>
          </a:p>
        </p:txBody>
      </p:sp>
      <p:sp>
        <p:nvSpPr>
          <p:cNvPr id="5" name="页脚占位符 4"/>
          <p:cNvSpPr>
            <a:spLocks noGrp="1"/>
          </p:cNvSpPr>
          <p:nvPr>
            <p:ph type="ftr" sz="quarter" idx="3"/>
          </p:nvPr>
        </p:nvSpPr>
        <p:spPr>
          <a:xfrm>
            <a:off x="4167188" y="6357938"/>
            <a:ext cx="3860800" cy="365125"/>
          </a:xfrm>
          <a:prstGeom prst="rect">
            <a:avLst/>
          </a:prstGeom>
        </p:spPr>
        <p:txBody>
          <a:bodyPr vert="horz" wrap="square" lIns="102870" tIns="51435" rIns="102870" bIns="51435" numCol="1" anchor="ctr" anchorCtr="0" compatLnSpc="1"/>
          <a:lstStyle>
            <a:lvl1pPr algn="ctr">
              <a:defRPr sz="1400">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wrap="square" lIns="102870" tIns="51435" rIns="102870" bIns="51435" numCol="1" anchor="ctr" anchorCtr="0" compatLnSpc="1"/>
          <a:lstStyle>
            <a:lvl1pPr algn="r">
              <a:defRPr sz="1400">
                <a:solidFill>
                  <a:srgbClr val="898989"/>
                </a:solidFill>
                <a:latin typeface="Calibri" panose="020F0502020204030204" pitchFamily="34" charset="0"/>
                <a:ea typeface="宋体" panose="02010600030101010101" pitchFamily="2" charset="-122"/>
              </a:defRPr>
            </a:lvl1pPr>
          </a:lstStyle>
          <a:p>
            <a:pPr>
              <a:defRPr/>
            </a:pPr>
            <a:fld id="{FB7AEA11-0A7C-4606-B30F-D80C553F53B6}" type="slidenum">
              <a:rPr lang="zh-CN" altLang="en-US"/>
              <a:pPr>
                <a:defRPr/>
              </a:pPr>
              <a:t>‹#›</a:t>
            </a:fld>
            <a:endParaRPr lang="en-US" altLang="zh-CN"/>
          </a:p>
        </p:txBody>
      </p:sp>
      <p:sp>
        <p:nvSpPr>
          <p:cNvPr id="7" name="矩形 6"/>
          <p:cNvSpPr/>
          <p:nvPr userDrawn="1"/>
        </p:nvSpPr>
        <p:spPr>
          <a:xfrm>
            <a:off x="0" y="6516688"/>
            <a:ext cx="12195175" cy="904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defTabSz="1028700">
              <a:spcBef>
                <a:spcPts val="0"/>
              </a:spcBef>
              <a:spcAft>
                <a:spcPts val="0"/>
              </a:spcAft>
              <a:defRPr/>
            </a:pPr>
            <a:endParaRPr lang="zh-CN" altLang="en-US" sz="2000">
              <a:solidFill>
                <a:prstClr val="white"/>
              </a:solidFill>
            </a:endParaRPr>
          </a:p>
        </p:txBody>
      </p:sp>
      <p:sp>
        <p:nvSpPr>
          <p:cNvPr id="1032" name="TextBox 7"/>
          <p:cNvSpPr txBox="1">
            <a:spLocks noChangeArrowheads="1"/>
          </p:cNvSpPr>
          <p:nvPr userDrawn="1"/>
        </p:nvSpPr>
        <p:spPr bwMode="auto">
          <a:xfrm>
            <a:off x="9818688" y="6310313"/>
            <a:ext cx="747712" cy="519112"/>
          </a:xfrm>
          <a:prstGeom prst="rect">
            <a:avLst/>
          </a:prstGeom>
          <a:solidFill>
            <a:schemeClr val="bg1"/>
          </a:solidFill>
          <a:ln>
            <a:noFill/>
          </a:ln>
        </p:spPr>
        <p:txBody>
          <a:bodyPr wrap="non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1028700">
              <a:defRPr/>
            </a:pPr>
            <a:r>
              <a:rPr lang="en-US" altLang="zh-CN" sz="2700" smtClean="0">
                <a:solidFill>
                  <a:srgbClr val="00B0F0"/>
                </a:solidFill>
                <a:latin typeface="Impact" panose="020B0806030902050204" pitchFamily="34" charset="0"/>
              </a:rPr>
              <a:t>IMC</a:t>
            </a:r>
            <a:endParaRPr lang="zh-CN" altLang="en-US" sz="2700" smtClean="0">
              <a:solidFill>
                <a:srgbClr val="00B0F0"/>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Lst>
  <p:transition spd="slow">
    <p:fade/>
  </p:transition>
  <p:timing>
    <p:tnLst>
      <p:par>
        <p:cTn id="1" dur="indefinite" restart="never" nodeType="tmRoot"/>
      </p:par>
    </p:tnLst>
  </p:timing>
  <p:txStyles>
    <p:titleStyle>
      <a:lvl1pPr algn="l" defTabSz="1028700" rtl="0" eaLnBrk="0" fontAlgn="base" hangingPunct="0">
        <a:spcBef>
          <a:spcPct val="0"/>
        </a:spcBef>
        <a:spcAft>
          <a:spcPct val="0"/>
        </a:spcAft>
        <a:defRPr sz="2700" b="1" kern="1200">
          <a:solidFill>
            <a:srgbClr val="00B0F0"/>
          </a:solidFill>
          <a:latin typeface="微软雅黑" panose="020B0503020204020204" pitchFamily="34" charset="-122"/>
          <a:ea typeface="微软雅黑" panose="020B0503020204020204" pitchFamily="34" charset="-122"/>
          <a:cs typeface="微软雅黑"/>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8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标题占位符 1"/>
          <p:cNvSpPr>
            <a:spLocks noGrp="1"/>
          </p:cNvSpPr>
          <p:nvPr>
            <p:ph type="title"/>
          </p:nvPr>
        </p:nvSpPr>
        <p:spPr bwMode="auto">
          <a:xfrm>
            <a:off x="558800" y="430213"/>
            <a:ext cx="10974388" cy="54292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zh-CN" altLang="en-US" smtClean="0"/>
              <a:t>单击此处编辑母版标题样式</a:t>
            </a:r>
          </a:p>
        </p:txBody>
      </p:sp>
      <p:sp>
        <p:nvSpPr>
          <p:cNvPr id="49155" name="文本占位符 2"/>
          <p:cNvSpPr>
            <a:spLocks noGrp="1"/>
          </p:cNvSpPr>
          <p:nvPr>
            <p:ph type="body" idx="1"/>
          </p:nvPr>
        </p:nvSpPr>
        <p:spPr bwMode="auto">
          <a:xfrm>
            <a:off x="558800" y="1308100"/>
            <a:ext cx="10974388" cy="4525963"/>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wrap="square" lIns="102870" tIns="51435" rIns="102870" bIns="51435" numCol="1" anchor="ctr" anchorCtr="0" compatLnSpc="1"/>
          <a:lstStyle>
            <a:lvl1pPr>
              <a:defRPr sz="1400">
                <a:solidFill>
                  <a:srgbClr val="898989"/>
                </a:solidFill>
                <a:latin typeface="Calibri" panose="020F0502020204030204" pitchFamily="34" charset="0"/>
                <a:ea typeface="宋体" panose="02010600030101010101" pitchFamily="2" charset="-122"/>
              </a:defRPr>
            </a:lvl1pPr>
          </a:lstStyle>
          <a:p>
            <a:pPr>
              <a:defRPr/>
            </a:pPr>
            <a:fld id="{BF8166E0-EB0C-455C-AB99-9534A897396A}" type="datetimeFigureOut">
              <a:rPr lang="zh-CN" altLang="en-US"/>
              <a:pPr>
                <a:defRPr/>
              </a:pPr>
              <a:t>2017-7-23</a:t>
            </a:fld>
            <a:endParaRPr lang="en-US" altLang="zh-CN"/>
          </a:p>
        </p:txBody>
      </p:sp>
      <p:sp>
        <p:nvSpPr>
          <p:cNvPr id="5" name="页脚占位符 4"/>
          <p:cNvSpPr>
            <a:spLocks noGrp="1"/>
          </p:cNvSpPr>
          <p:nvPr>
            <p:ph type="ftr" sz="quarter" idx="3"/>
          </p:nvPr>
        </p:nvSpPr>
        <p:spPr>
          <a:xfrm>
            <a:off x="4167188" y="6357938"/>
            <a:ext cx="3860800" cy="365125"/>
          </a:xfrm>
          <a:prstGeom prst="rect">
            <a:avLst/>
          </a:prstGeom>
        </p:spPr>
        <p:txBody>
          <a:bodyPr vert="horz" wrap="square" lIns="102870" tIns="51435" rIns="102870" bIns="51435" numCol="1" anchor="ctr" anchorCtr="0" compatLnSpc="1"/>
          <a:lstStyle>
            <a:lvl1pPr algn="ctr">
              <a:defRPr sz="1400">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wrap="square" lIns="102870" tIns="51435" rIns="102870" bIns="51435" numCol="1" anchor="ctr" anchorCtr="0" compatLnSpc="1"/>
          <a:lstStyle>
            <a:lvl1pPr algn="r">
              <a:defRPr sz="1400">
                <a:solidFill>
                  <a:srgbClr val="898989"/>
                </a:solidFill>
                <a:latin typeface="Calibri" panose="020F0502020204030204" pitchFamily="34" charset="0"/>
                <a:ea typeface="宋体" panose="02010600030101010101" pitchFamily="2" charset="-122"/>
              </a:defRPr>
            </a:lvl1pPr>
          </a:lstStyle>
          <a:p>
            <a:pPr>
              <a:defRPr/>
            </a:pPr>
            <a:fld id="{81919279-CD8B-4B84-A907-8FD73D1D07D3}" type="slidenum">
              <a:rPr lang="zh-CN" altLang="en-US"/>
              <a:pPr>
                <a:defRPr/>
              </a:pPr>
              <a:t>‹#›</a:t>
            </a:fld>
            <a:endParaRPr lang="en-US" altLang="zh-CN"/>
          </a:p>
        </p:txBody>
      </p:sp>
      <p:sp>
        <p:nvSpPr>
          <p:cNvPr id="7" name="矩形 6"/>
          <p:cNvSpPr/>
          <p:nvPr userDrawn="1"/>
        </p:nvSpPr>
        <p:spPr>
          <a:xfrm>
            <a:off x="0" y="6516688"/>
            <a:ext cx="12195175" cy="904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defTabSz="1028700">
              <a:spcBef>
                <a:spcPts val="0"/>
              </a:spcBef>
              <a:spcAft>
                <a:spcPts val="0"/>
              </a:spcAft>
              <a:defRPr/>
            </a:pPr>
            <a:endParaRPr lang="zh-CN" altLang="en-US" sz="2000">
              <a:solidFill>
                <a:prstClr val="white"/>
              </a:solidFill>
            </a:endParaRPr>
          </a:p>
        </p:txBody>
      </p:sp>
      <p:sp>
        <p:nvSpPr>
          <p:cNvPr id="1032" name="TextBox 7"/>
          <p:cNvSpPr txBox="1">
            <a:spLocks noChangeArrowheads="1"/>
          </p:cNvSpPr>
          <p:nvPr userDrawn="1"/>
        </p:nvSpPr>
        <p:spPr bwMode="auto">
          <a:xfrm>
            <a:off x="9818688" y="6310313"/>
            <a:ext cx="747712" cy="519112"/>
          </a:xfrm>
          <a:prstGeom prst="rect">
            <a:avLst/>
          </a:prstGeom>
          <a:solidFill>
            <a:schemeClr val="bg1"/>
          </a:solidFill>
          <a:ln>
            <a:noFill/>
          </a:ln>
        </p:spPr>
        <p:txBody>
          <a:bodyPr wrap="non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1028700">
              <a:defRPr/>
            </a:pPr>
            <a:r>
              <a:rPr lang="en-US" altLang="zh-CN" sz="2700" smtClean="0">
                <a:solidFill>
                  <a:srgbClr val="00B0F0"/>
                </a:solidFill>
                <a:latin typeface="Impact" panose="020B0806030902050204" pitchFamily="34" charset="0"/>
              </a:rPr>
              <a:t>IMC</a:t>
            </a:r>
            <a:endParaRPr lang="zh-CN" altLang="en-US" sz="2700" smtClean="0">
              <a:solidFill>
                <a:srgbClr val="00B0F0"/>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Lst>
  <p:transition spd="slow">
    <p:fade/>
  </p:transition>
  <p:timing>
    <p:tnLst>
      <p:par>
        <p:cTn id="1" dur="indefinite" restart="never" nodeType="tmRoot"/>
      </p:par>
    </p:tnLst>
  </p:timing>
  <p:txStyles>
    <p:titleStyle>
      <a:lvl1pPr algn="l" defTabSz="1028700" rtl="0" eaLnBrk="0" fontAlgn="base" hangingPunct="0">
        <a:spcBef>
          <a:spcPct val="0"/>
        </a:spcBef>
        <a:spcAft>
          <a:spcPct val="0"/>
        </a:spcAft>
        <a:defRPr sz="2700" b="1" kern="1200">
          <a:solidFill>
            <a:srgbClr val="00B0F0"/>
          </a:solidFill>
          <a:latin typeface="微软雅黑" panose="020B0503020204020204" pitchFamily="34" charset="-122"/>
          <a:ea typeface="微软雅黑" panose="020B0503020204020204" pitchFamily="34" charset="-122"/>
          <a:cs typeface="微软雅黑"/>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8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标题占位符 1"/>
          <p:cNvSpPr>
            <a:spLocks noGrp="1"/>
          </p:cNvSpPr>
          <p:nvPr>
            <p:ph type="title"/>
          </p:nvPr>
        </p:nvSpPr>
        <p:spPr bwMode="auto">
          <a:xfrm>
            <a:off x="558800" y="430213"/>
            <a:ext cx="10974388" cy="54292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zh-CN" altLang="en-US" smtClean="0"/>
              <a:t>单击此处编辑母版标题样式</a:t>
            </a:r>
          </a:p>
        </p:txBody>
      </p:sp>
      <p:sp>
        <p:nvSpPr>
          <p:cNvPr id="60419" name="文本占位符 2"/>
          <p:cNvSpPr>
            <a:spLocks noGrp="1"/>
          </p:cNvSpPr>
          <p:nvPr>
            <p:ph type="body" idx="1"/>
          </p:nvPr>
        </p:nvSpPr>
        <p:spPr bwMode="auto">
          <a:xfrm>
            <a:off x="558800" y="1308100"/>
            <a:ext cx="10974388" cy="4525963"/>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wrap="square" lIns="102870" tIns="51435" rIns="102870" bIns="51435" numCol="1" anchor="ctr" anchorCtr="0" compatLnSpc="1"/>
          <a:lstStyle>
            <a:lvl1pPr>
              <a:defRPr sz="1400">
                <a:solidFill>
                  <a:srgbClr val="898989"/>
                </a:solidFill>
                <a:latin typeface="Calibri" panose="020F0502020204030204" pitchFamily="34" charset="0"/>
                <a:ea typeface="宋体" panose="02010600030101010101" pitchFamily="2" charset="-122"/>
              </a:defRPr>
            </a:lvl1pPr>
          </a:lstStyle>
          <a:p>
            <a:pPr>
              <a:defRPr/>
            </a:pPr>
            <a:fld id="{9A47DA02-DBAE-421F-AD9D-A7040649D630}" type="datetimeFigureOut">
              <a:rPr lang="zh-CN" altLang="en-US"/>
              <a:pPr>
                <a:defRPr/>
              </a:pPr>
              <a:t>2017-7-23</a:t>
            </a:fld>
            <a:endParaRPr lang="en-US" altLang="zh-CN"/>
          </a:p>
        </p:txBody>
      </p:sp>
      <p:sp>
        <p:nvSpPr>
          <p:cNvPr id="5" name="页脚占位符 4"/>
          <p:cNvSpPr>
            <a:spLocks noGrp="1"/>
          </p:cNvSpPr>
          <p:nvPr>
            <p:ph type="ftr" sz="quarter" idx="3"/>
          </p:nvPr>
        </p:nvSpPr>
        <p:spPr>
          <a:xfrm>
            <a:off x="4167188" y="6357938"/>
            <a:ext cx="3860800" cy="365125"/>
          </a:xfrm>
          <a:prstGeom prst="rect">
            <a:avLst/>
          </a:prstGeom>
        </p:spPr>
        <p:txBody>
          <a:bodyPr vert="horz" wrap="square" lIns="102870" tIns="51435" rIns="102870" bIns="51435" numCol="1" anchor="ctr" anchorCtr="0" compatLnSpc="1"/>
          <a:lstStyle>
            <a:lvl1pPr algn="ctr">
              <a:defRPr sz="1400">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wrap="square" lIns="102870" tIns="51435" rIns="102870" bIns="51435" numCol="1" anchor="ctr" anchorCtr="0" compatLnSpc="1"/>
          <a:lstStyle>
            <a:lvl1pPr algn="r">
              <a:defRPr sz="1400">
                <a:solidFill>
                  <a:srgbClr val="898989"/>
                </a:solidFill>
                <a:latin typeface="Calibri" panose="020F0502020204030204" pitchFamily="34" charset="0"/>
                <a:ea typeface="宋体" panose="02010600030101010101" pitchFamily="2" charset="-122"/>
              </a:defRPr>
            </a:lvl1pPr>
          </a:lstStyle>
          <a:p>
            <a:pPr>
              <a:defRPr/>
            </a:pPr>
            <a:fld id="{F6299905-EF19-404D-892D-4F4F657C9D57}" type="slidenum">
              <a:rPr lang="zh-CN" altLang="en-US"/>
              <a:pPr>
                <a:defRPr/>
              </a:pPr>
              <a:t>‹#›</a:t>
            </a:fld>
            <a:endParaRPr lang="en-US" altLang="zh-CN"/>
          </a:p>
        </p:txBody>
      </p:sp>
      <p:sp>
        <p:nvSpPr>
          <p:cNvPr id="7" name="矩形 6"/>
          <p:cNvSpPr/>
          <p:nvPr userDrawn="1"/>
        </p:nvSpPr>
        <p:spPr>
          <a:xfrm>
            <a:off x="0" y="6516688"/>
            <a:ext cx="12195175" cy="904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defTabSz="1028700">
              <a:spcBef>
                <a:spcPts val="0"/>
              </a:spcBef>
              <a:spcAft>
                <a:spcPts val="0"/>
              </a:spcAft>
              <a:defRPr/>
            </a:pPr>
            <a:endParaRPr lang="zh-CN" altLang="en-US" sz="2000">
              <a:solidFill>
                <a:prstClr val="white"/>
              </a:solidFill>
            </a:endParaRPr>
          </a:p>
        </p:txBody>
      </p:sp>
      <p:sp>
        <p:nvSpPr>
          <p:cNvPr id="1032" name="TextBox 7"/>
          <p:cNvSpPr txBox="1">
            <a:spLocks noChangeArrowheads="1"/>
          </p:cNvSpPr>
          <p:nvPr userDrawn="1"/>
        </p:nvSpPr>
        <p:spPr bwMode="auto">
          <a:xfrm>
            <a:off x="9818688" y="6310313"/>
            <a:ext cx="747712" cy="519112"/>
          </a:xfrm>
          <a:prstGeom prst="rect">
            <a:avLst/>
          </a:prstGeom>
          <a:solidFill>
            <a:schemeClr val="bg1"/>
          </a:solidFill>
          <a:ln>
            <a:noFill/>
          </a:ln>
        </p:spPr>
        <p:txBody>
          <a:bodyPr wrap="non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1028700">
              <a:defRPr/>
            </a:pPr>
            <a:r>
              <a:rPr lang="en-US" altLang="zh-CN" sz="2700" smtClean="0">
                <a:solidFill>
                  <a:srgbClr val="00B0F0"/>
                </a:solidFill>
                <a:latin typeface="Impact" panose="020B0806030902050204" pitchFamily="34" charset="0"/>
              </a:rPr>
              <a:t>IMC</a:t>
            </a:r>
            <a:endParaRPr lang="zh-CN" altLang="en-US" sz="2700" smtClean="0">
              <a:solidFill>
                <a:srgbClr val="00B0F0"/>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Lst>
  <p:transition spd="slow">
    <p:fade/>
  </p:transition>
  <p:timing>
    <p:tnLst>
      <p:par>
        <p:cTn id="1" dur="indefinite" restart="never" nodeType="tmRoot"/>
      </p:par>
    </p:tnLst>
  </p:timing>
  <p:txStyles>
    <p:titleStyle>
      <a:lvl1pPr algn="l" defTabSz="1028700" rtl="0" eaLnBrk="0" fontAlgn="base" hangingPunct="0">
        <a:spcBef>
          <a:spcPct val="0"/>
        </a:spcBef>
        <a:spcAft>
          <a:spcPct val="0"/>
        </a:spcAft>
        <a:defRPr sz="2700" b="1" kern="1200">
          <a:solidFill>
            <a:srgbClr val="00B0F0"/>
          </a:solidFill>
          <a:latin typeface="微软雅黑" panose="020B0503020204020204" pitchFamily="34" charset="-122"/>
          <a:ea typeface="微软雅黑" panose="020B0503020204020204" pitchFamily="34" charset="-122"/>
          <a:cs typeface="微软雅黑"/>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8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82" name="标题占位符 1"/>
          <p:cNvSpPr>
            <a:spLocks noGrp="1"/>
          </p:cNvSpPr>
          <p:nvPr>
            <p:ph type="title"/>
          </p:nvPr>
        </p:nvSpPr>
        <p:spPr bwMode="auto">
          <a:xfrm>
            <a:off x="558800" y="430213"/>
            <a:ext cx="10974388" cy="54292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zh-CN" altLang="en-US" smtClean="0"/>
              <a:t>单击此处编辑母版标题样式</a:t>
            </a:r>
          </a:p>
        </p:txBody>
      </p:sp>
      <p:sp>
        <p:nvSpPr>
          <p:cNvPr id="71683" name="文本占位符 2"/>
          <p:cNvSpPr>
            <a:spLocks noGrp="1"/>
          </p:cNvSpPr>
          <p:nvPr>
            <p:ph type="body" idx="1"/>
          </p:nvPr>
        </p:nvSpPr>
        <p:spPr bwMode="auto">
          <a:xfrm>
            <a:off x="558800" y="1308100"/>
            <a:ext cx="10974388" cy="4525963"/>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wrap="square" lIns="102870" tIns="51435" rIns="102870" bIns="51435" numCol="1" anchor="ctr" anchorCtr="0" compatLnSpc="1"/>
          <a:lstStyle>
            <a:lvl1pPr>
              <a:defRPr sz="1400">
                <a:solidFill>
                  <a:srgbClr val="898989"/>
                </a:solidFill>
                <a:latin typeface="Calibri" panose="020F0502020204030204" pitchFamily="34" charset="0"/>
                <a:ea typeface="宋体" panose="02010600030101010101" pitchFamily="2" charset="-122"/>
              </a:defRPr>
            </a:lvl1pPr>
          </a:lstStyle>
          <a:p>
            <a:pPr>
              <a:defRPr/>
            </a:pPr>
            <a:fld id="{D5E6311B-ECD0-4139-8BE1-92F174DDF49B}" type="datetimeFigureOut">
              <a:rPr lang="zh-CN" altLang="en-US"/>
              <a:pPr>
                <a:defRPr/>
              </a:pPr>
              <a:t>2017-7-23</a:t>
            </a:fld>
            <a:endParaRPr lang="en-US" altLang="zh-CN"/>
          </a:p>
        </p:txBody>
      </p:sp>
      <p:sp>
        <p:nvSpPr>
          <p:cNvPr id="5" name="页脚占位符 4"/>
          <p:cNvSpPr>
            <a:spLocks noGrp="1"/>
          </p:cNvSpPr>
          <p:nvPr>
            <p:ph type="ftr" sz="quarter" idx="3"/>
          </p:nvPr>
        </p:nvSpPr>
        <p:spPr>
          <a:xfrm>
            <a:off x="4167188" y="6357938"/>
            <a:ext cx="3860800" cy="365125"/>
          </a:xfrm>
          <a:prstGeom prst="rect">
            <a:avLst/>
          </a:prstGeom>
        </p:spPr>
        <p:txBody>
          <a:bodyPr vert="horz" wrap="square" lIns="102870" tIns="51435" rIns="102870" bIns="51435" numCol="1" anchor="ctr" anchorCtr="0" compatLnSpc="1"/>
          <a:lstStyle>
            <a:lvl1pPr algn="ctr">
              <a:defRPr sz="1400">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wrap="square" lIns="102870" tIns="51435" rIns="102870" bIns="51435" numCol="1" anchor="ctr" anchorCtr="0" compatLnSpc="1"/>
          <a:lstStyle>
            <a:lvl1pPr algn="r">
              <a:defRPr sz="1400">
                <a:solidFill>
                  <a:srgbClr val="898989"/>
                </a:solidFill>
                <a:latin typeface="Calibri" panose="020F0502020204030204" pitchFamily="34" charset="0"/>
                <a:ea typeface="宋体" panose="02010600030101010101" pitchFamily="2" charset="-122"/>
              </a:defRPr>
            </a:lvl1pPr>
          </a:lstStyle>
          <a:p>
            <a:pPr>
              <a:defRPr/>
            </a:pPr>
            <a:fld id="{CD67C137-F9CB-4D81-B4FC-425916CC3932}" type="slidenum">
              <a:rPr lang="zh-CN" altLang="en-US"/>
              <a:pPr>
                <a:defRPr/>
              </a:pPr>
              <a:t>‹#›</a:t>
            </a:fld>
            <a:endParaRPr lang="en-US" altLang="zh-CN"/>
          </a:p>
        </p:txBody>
      </p:sp>
      <p:sp>
        <p:nvSpPr>
          <p:cNvPr id="7" name="矩形 6"/>
          <p:cNvSpPr/>
          <p:nvPr userDrawn="1"/>
        </p:nvSpPr>
        <p:spPr>
          <a:xfrm>
            <a:off x="0" y="6516688"/>
            <a:ext cx="12195175" cy="904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defTabSz="1028700">
              <a:spcBef>
                <a:spcPts val="0"/>
              </a:spcBef>
              <a:spcAft>
                <a:spcPts val="0"/>
              </a:spcAft>
              <a:defRPr/>
            </a:pPr>
            <a:endParaRPr lang="zh-CN" altLang="en-US" sz="2000">
              <a:solidFill>
                <a:prstClr val="white"/>
              </a:solidFill>
            </a:endParaRPr>
          </a:p>
        </p:txBody>
      </p:sp>
      <p:sp>
        <p:nvSpPr>
          <p:cNvPr id="1032" name="TextBox 7"/>
          <p:cNvSpPr txBox="1">
            <a:spLocks noChangeArrowheads="1"/>
          </p:cNvSpPr>
          <p:nvPr userDrawn="1"/>
        </p:nvSpPr>
        <p:spPr bwMode="auto">
          <a:xfrm>
            <a:off x="9818688" y="6310313"/>
            <a:ext cx="747712" cy="519112"/>
          </a:xfrm>
          <a:prstGeom prst="rect">
            <a:avLst/>
          </a:prstGeom>
          <a:solidFill>
            <a:schemeClr val="bg1"/>
          </a:solidFill>
          <a:ln>
            <a:noFill/>
          </a:ln>
        </p:spPr>
        <p:txBody>
          <a:bodyPr wrap="non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1028700">
              <a:defRPr/>
            </a:pPr>
            <a:r>
              <a:rPr lang="en-US" altLang="zh-CN" sz="2700" smtClean="0">
                <a:solidFill>
                  <a:srgbClr val="00B0F0"/>
                </a:solidFill>
                <a:latin typeface="Impact" panose="020B0806030902050204" pitchFamily="34" charset="0"/>
              </a:rPr>
              <a:t>IMC</a:t>
            </a:r>
            <a:endParaRPr lang="zh-CN" altLang="en-US" sz="2700" smtClean="0">
              <a:solidFill>
                <a:srgbClr val="00B0F0"/>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Lst>
  <p:transition spd="slow">
    <p:fade/>
  </p:transition>
  <p:timing>
    <p:tnLst>
      <p:par>
        <p:cTn id="1" dur="indefinite" restart="never" nodeType="tmRoot"/>
      </p:par>
    </p:tnLst>
  </p:timing>
  <p:txStyles>
    <p:titleStyle>
      <a:lvl1pPr algn="l" defTabSz="1028700" rtl="0" eaLnBrk="0" fontAlgn="base" hangingPunct="0">
        <a:spcBef>
          <a:spcPct val="0"/>
        </a:spcBef>
        <a:spcAft>
          <a:spcPct val="0"/>
        </a:spcAft>
        <a:defRPr sz="2700" b="1" kern="1200">
          <a:solidFill>
            <a:srgbClr val="00B0F0"/>
          </a:solidFill>
          <a:latin typeface="微软雅黑" panose="020B0503020204020204" pitchFamily="34" charset="-122"/>
          <a:ea typeface="微软雅黑" panose="020B0503020204020204" pitchFamily="34" charset="-122"/>
          <a:cs typeface="微软雅黑"/>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8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946" name="标题占位符 1"/>
          <p:cNvSpPr>
            <a:spLocks noGrp="1"/>
          </p:cNvSpPr>
          <p:nvPr>
            <p:ph type="title"/>
          </p:nvPr>
        </p:nvSpPr>
        <p:spPr bwMode="auto">
          <a:xfrm>
            <a:off x="558800" y="430213"/>
            <a:ext cx="10974388" cy="54292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zh-CN" altLang="en-US" smtClean="0"/>
              <a:t>单击此处编辑母版标题样式</a:t>
            </a:r>
          </a:p>
        </p:txBody>
      </p:sp>
      <p:sp>
        <p:nvSpPr>
          <p:cNvPr id="82947" name="文本占位符 2"/>
          <p:cNvSpPr>
            <a:spLocks noGrp="1"/>
          </p:cNvSpPr>
          <p:nvPr>
            <p:ph type="body" idx="1"/>
          </p:nvPr>
        </p:nvSpPr>
        <p:spPr bwMode="auto">
          <a:xfrm>
            <a:off x="558800" y="1308100"/>
            <a:ext cx="10974388" cy="4525963"/>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wrap="square" lIns="102870" tIns="51435" rIns="102870" bIns="51435" numCol="1" anchor="ctr" anchorCtr="0" compatLnSpc="1"/>
          <a:lstStyle>
            <a:lvl1pPr>
              <a:defRPr sz="1400">
                <a:solidFill>
                  <a:srgbClr val="898989"/>
                </a:solidFill>
                <a:latin typeface="Calibri" panose="020F0502020204030204" pitchFamily="34" charset="0"/>
                <a:ea typeface="宋体" panose="02010600030101010101" pitchFamily="2" charset="-122"/>
              </a:defRPr>
            </a:lvl1pPr>
          </a:lstStyle>
          <a:p>
            <a:pPr>
              <a:defRPr/>
            </a:pPr>
            <a:fld id="{54C5AFF5-2A25-4A8F-B466-1E74C55C7C7E}" type="datetimeFigureOut">
              <a:rPr lang="zh-CN" altLang="en-US"/>
              <a:pPr>
                <a:defRPr/>
              </a:pPr>
              <a:t>2017-7-23</a:t>
            </a:fld>
            <a:endParaRPr lang="en-US" altLang="zh-CN"/>
          </a:p>
        </p:txBody>
      </p:sp>
      <p:sp>
        <p:nvSpPr>
          <p:cNvPr id="5" name="页脚占位符 4"/>
          <p:cNvSpPr>
            <a:spLocks noGrp="1"/>
          </p:cNvSpPr>
          <p:nvPr>
            <p:ph type="ftr" sz="quarter" idx="3"/>
          </p:nvPr>
        </p:nvSpPr>
        <p:spPr>
          <a:xfrm>
            <a:off x="4167188" y="6357938"/>
            <a:ext cx="3860800" cy="365125"/>
          </a:xfrm>
          <a:prstGeom prst="rect">
            <a:avLst/>
          </a:prstGeom>
        </p:spPr>
        <p:txBody>
          <a:bodyPr vert="horz" wrap="square" lIns="102870" tIns="51435" rIns="102870" bIns="51435" numCol="1" anchor="ctr" anchorCtr="0" compatLnSpc="1"/>
          <a:lstStyle>
            <a:lvl1pPr algn="ctr">
              <a:defRPr sz="1400">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wrap="square" lIns="102870" tIns="51435" rIns="102870" bIns="51435" numCol="1" anchor="ctr" anchorCtr="0" compatLnSpc="1"/>
          <a:lstStyle>
            <a:lvl1pPr algn="r">
              <a:defRPr sz="1400">
                <a:solidFill>
                  <a:srgbClr val="898989"/>
                </a:solidFill>
                <a:latin typeface="Calibri" panose="020F0502020204030204" pitchFamily="34" charset="0"/>
                <a:ea typeface="宋体" panose="02010600030101010101" pitchFamily="2" charset="-122"/>
              </a:defRPr>
            </a:lvl1pPr>
          </a:lstStyle>
          <a:p>
            <a:pPr>
              <a:defRPr/>
            </a:pPr>
            <a:fld id="{4B3E9190-78BB-4A4C-BDC9-8BD7B0F127E0}" type="slidenum">
              <a:rPr lang="zh-CN" altLang="en-US"/>
              <a:pPr>
                <a:defRPr/>
              </a:pPr>
              <a:t>‹#›</a:t>
            </a:fld>
            <a:endParaRPr lang="en-US" altLang="zh-CN"/>
          </a:p>
        </p:txBody>
      </p:sp>
      <p:sp>
        <p:nvSpPr>
          <p:cNvPr id="7" name="矩形 6"/>
          <p:cNvSpPr/>
          <p:nvPr userDrawn="1"/>
        </p:nvSpPr>
        <p:spPr>
          <a:xfrm>
            <a:off x="0" y="6516688"/>
            <a:ext cx="12195175" cy="904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defTabSz="1028700">
              <a:spcBef>
                <a:spcPts val="0"/>
              </a:spcBef>
              <a:spcAft>
                <a:spcPts val="0"/>
              </a:spcAft>
              <a:defRPr/>
            </a:pPr>
            <a:endParaRPr lang="zh-CN" altLang="en-US" sz="2000">
              <a:solidFill>
                <a:prstClr val="white"/>
              </a:solidFill>
            </a:endParaRPr>
          </a:p>
        </p:txBody>
      </p:sp>
      <p:sp>
        <p:nvSpPr>
          <p:cNvPr id="1032" name="TextBox 7"/>
          <p:cNvSpPr txBox="1">
            <a:spLocks noChangeArrowheads="1"/>
          </p:cNvSpPr>
          <p:nvPr userDrawn="1"/>
        </p:nvSpPr>
        <p:spPr bwMode="auto">
          <a:xfrm>
            <a:off x="9818688" y="6310313"/>
            <a:ext cx="747712" cy="519112"/>
          </a:xfrm>
          <a:prstGeom prst="rect">
            <a:avLst/>
          </a:prstGeom>
          <a:solidFill>
            <a:schemeClr val="bg1"/>
          </a:solidFill>
          <a:ln>
            <a:noFill/>
          </a:ln>
        </p:spPr>
        <p:txBody>
          <a:bodyPr wrap="non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1028700">
              <a:defRPr/>
            </a:pPr>
            <a:r>
              <a:rPr lang="en-US" altLang="zh-CN" sz="2700" smtClean="0">
                <a:solidFill>
                  <a:srgbClr val="00B0F0"/>
                </a:solidFill>
                <a:latin typeface="Impact" panose="020B0806030902050204" pitchFamily="34" charset="0"/>
              </a:rPr>
              <a:t>IMC</a:t>
            </a:r>
            <a:endParaRPr lang="zh-CN" altLang="en-US" sz="2700" smtClean="0">
              <a:solidFill>
                <a:srgbClr val="00B0F0"/>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spd="slow">
    <p:fade/>
  </p:transition>
  <p:timing>
    <p:tnLst>
      <p:par>
        <p:cTn id="1" dur="indefinite" restart="never" nodeType="tmRoot"/>
      </p:par>
    </p:tnLst>
  </p:timing>
  <p:txStyles>
    <p:titleStyle>
      <a:lvl1pPr algn="l" defTabSz="1028700" rtl="0" eaLnBrk="0" fontAlgn="base" hangingPunct="0">
        <a:spcBef>
          <a:spcPct val="0"/>
        </a:spcBef>
        <a:spcAft>
          <a:spcPct val="0"/>
        </a:spcAft>
        <a:defRPr sz="2700" b="1" kern="1200">
          <a:solidFill>
            <a:srgbClr val="00B0F0"/>
          </a:solidFill>
          <a:latin typeface="微软雅黑" panose="020B0503020204020204" pitchFamily="34" charset="-122"/>
          <a:ea typeface="微软雅黑" panose="020B0503020204020204" pitchFamily="34" charset="-122"/>
          <a:cs typeface="微软雅黑"/>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cs typeface="微软雅黑"/>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8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95234" name="标题占位符 1"/>
          <p:cNvSpPr>
            <a:spLocks noGrp="1"/>
          </p:cNvSpPr>
          <p:nvPr>
            <p:ph type="title"/>
          </p:nvPr>
        </p:nvSpPr>
        <p:spPr bwMode="auto">
          <a:xfrm>
            <a:off x="609600" y="274638"/>
            <a:ext cx="10975975" cy="1143000"/>
          </a:xfrm>
          <a:prstGeom prst="rect">
            <a:avLst/>
          </a:prstGeom>
          <a:noFill/>
          <a:ln w="9525">
            <a:noFill/>
            <a:miter lim="800000"/>
            <a:headEnd/>
            <a:tailEnd/>
          </a:ln>
        </p:spPr>
        <p:txBody>
          <a:bodyPr vert="horz" wrap="square" lIns="91458" tIns="45729" rIns="91458" bIns="45729" numCol="1" anchor="ctr" anchorCtr="0" compatLnSpc="1">
            <a:prstTxWarp prst="textNoShape">
              <a:avLst/>
            </a:prstTxWarp>
          </a:bodyPr>
          <a:lstStyle/>
          <a:p>
            <a:pPr lvl="0"/>
            <a:r>
              <a:rPr lang="zh-CN" altLang="en-US" smtClean="0"/>
              <a:t>单击此处编辑母版标题样式</a:t>
            </a:r>
          </a:p>
        </p:txBody>
      </p:sp>
      <p:sp>
        <p:nvSpPr>
          <p:cNvPr id="95235" name="文本占位符 2"/>
          <p:cNvSpPr>
            <a:spLocks noGrp="1"/>
          </p:cNvSpPr>
          <p:nvPr>
            <p:ph type="body" idx="1"/>
          </p:nvPr>
        </p:nvSpPr>
        <p:spPr bwMode="auto">
          <a:xfrm>
            <a:off x="609600" y="1600200"/>
            <a:ext cx="10975975" cy="4527550"/>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6388" cy="365125"/>
          </a:xfrm>
          <a:prstGeom prst="rect">
            <a:avLst/>
          </a:prstGeom>
        </p:spPr>
        <p:txBody>
          <a:bodyPr vert="horz" wrap="square" lIns="91458" tIns="45729" rIns="91458" bIns="45729" numCol="1" anchor="ctr" anchorCtr="0" compatLnSpc="1"/>
          <a:lstStyle>
            <a:lvl1pPr>
              <a:defRPr sz="1200">
                <a:solidFill>
                  <a:srgbClr val="898989"/>
                </a:solidFill>
                <a:latin typeface="Calibri" panose="020F0502020204030204" pitchFamily="34" charset="0"/>
                <a:ea typeface="造字工房悦黑体验版常规体"/>
                <a:cs typeface="造字工房悦黑体验版常规体"/>
              </a:defRPr>
            </a:lvl1pPr>
          </a:lstStyle>
          <a:p>
            <a:pPr>
              <a:defRPr/>
            </a:pPr>
            <a:fld id="{AF599A11-264A-41D9-9DEF-FA8EEC9F167F}" type="datetimeFigureOut">
              <a:rPr lang="zh-CN" altLang="en-US"/>
              <a:pPr>
                <a:defRPr/>
              </a:pPr>
              <a:t>2017-7-23</a:t>
            </a:fld>
            <a:endParaRPr lang="en-US" altLang="zh-CN"/>
          </a:p>
        </p:txBody>
      </p:sp>
      <p:sp>
        <p:nvSpPr>
          <p:cNvPr id="5" name="页脚占位符 4"/>
          <p:cNvSpPr>
            <a:spLocks noGrp="1"/>
          </p:cNvSpPr>
          <p:nvPr>
            <p:ph type="ftr" sz="quarter" idx="3"/>
          </p:nvPr>
        </p:nvSpPr>
        <p:spPr>
          <a:xfrm>
            <a:off x="4167188" y="6357938"/>
            <a:ext cx="3860800" cy="365125"/>
          </a:xfrm>
          <a:prstGeom prst="rect">
            <a:avLst/>
          </a:prstGeom>
        </p:spPr>
        <p:txBody>
          <a:bodyPr vert="horz" wrap="square" lIns="91458" tIns="45729" rIns="91458" bIns="45729" numCol="1" anchor="ctr" anchorCtr="0" compatLnSpc="1"/>
          <a:lstStyle>
            <a:lvl1pPr algn="ctr">
              <a:defRPr sz="1200">
                <a:solidFill>
                  <a:srgbClr val="898989"/>
                </a:solidFill>
                <a:latin typeface="Calibri" panose="020F0502020204030204" pitchFamily="34" charset="0"/>
                <a:ea typeface="造字工房悦黑体验版常规体"/>
                <a:cs typeface="造字工房悦黑体验版常规体"/>
              </a:defRPr>
            </a:lvl1pPr>
          </a:lstStyle>
          <a:p>
            <a:pPr>
              <a:defRPr/>
            </a:pPr>
            <a:endParaRPr lang="zh-CN" altLang="en-US"/>
          </a:p>
        </p:txBody>
      </p:sp>
      <p:sp>
        <p:nvSpPr>
          <p:cNvPr id="6" name="灯片编号占位符 5"/>
          <p:cNvSpPr>
            <a:spLocks noGrp="1"/>
          </p:cNvSpPr>
          <p:nvPr>
            <p:ph type="sldNum" sz="quarter" idx="4"/>
          </p:nvPr>
        </p:nvSpPr>
        <p:spPr>
          <a:xfrm>
            <a:off x="8739188" y="6357938"/>
            <a:ext cx="2846387" cy="365125"/>
          </a:xfrm>
          <a:prstGeom prst="rect">
            <a:avLst/>
          </a:prstGeom>
        </p:spPr>
        <p:txBody>
          <a:bodyPr vert="horz" wrap="square" lIns="91458" tIns="45729" rIns="91458" bIns="45729" numCol="1" anchor="ctr" anchorCtr="0" compatLnSpc="1"/>
          <a:lstStyle>
            <a:lvl1pPr algn="r">
              <a:defRPr sz="1200">
                <a:solidFill>
                  <a:srgbClr val="898989"/>
                </a:solidFill>
                <a:latin typeface="Calibri" panose="020F0502020204030204" pitchFamily="34" charset="0"/>
                <a:ea typeface="造字工房悦黑体验版常规体"/>
                <a:cs typeface="造字工房悦黑体验版常规体"/>
              </a:defRPr>
            </a:lvl1pPr>
          </a:lstStyle>
          <a:p>
            <a:pPr>
              <a:defRPr/>
            </a:pPr>
            <a:fld id="{2363FAFC-11B8-46B7-8CF6-831F60F5216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造字工房悦黑体验版常规体" pitchFamily="50" charset="-122"/>
          <a:cs typeface="造字工房悦黑体验版常规体"/>
        </a:defRPr>
      </a:lvl1pPr>
      <a:lvl2pPr algn="ctr" rtl="0" eaLnBrk="0" fontAlgn="base" hangingPunct="0">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2pPr>
      <a:lvl3pPr algn="ctr" rtl="0" eaLnBrk="0" fontAlgn="base" hangingPunct="0">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3pPr>
      <a:lvl4pPr algn="ctr" rtl="0" eaLnBrk="0" fontAlgn="base" hangingPunct="0">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4pPr>
      <a:lvl5pPr algn="ctr" rtl="0" eaLnBrk="0" fontAlgn="base" hangingPunct="0">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5pPr>
      <a:lvl6pPr marL="4572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6pPr>
      <a:lvl7pPr marL="9144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7pPr>
      <a:lvl8pPr marL="13716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8pPr>
      <a:lvl9pPr marL="18288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造字工房悦黑体验版常规体" pitchFamily="50" charset="-122"/>
          <a:cs typeface="造字工房悦黑体验版常规体"/>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造字工房悦黑体验版常规体" pitchFamily="50" charset="-122"/>
          <a:cs typeface="造字工房悦黑体验版常规体"/>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造字工房悦黑体验版常规体" pitchFamily="50" charset="-122"/>
          <a:cs typeface="造字工房悦黑体验版常规体"/>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造字工房悦黑体验版常规体" pitchFamily="50" charset="-122"/>
          <a:cs typeface="造字工房悦黑体验版常规体"/>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造字工房悦黑体验版常规体" pitchFamily="50" charset="-122"/>
          <a:cs typeface="造字工房悦黑体验版常规体"/>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zxls.com/" TargetMode="External"/><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file:///C:\Users\Administrator\Users\Administrator\AppData\Roaming\Tencent\Users\247529061\QQ\WinTemp\RichOle\EA6YTB%5dK_T$%25U_%5d$M7IW)%5bE.png" TargetMode="External"/><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596900" y="928688"/>
            <a:ext cx="12358688" cy="1184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8" tIns="60964" rIns="121928" bIns="60964" anchor="ctr"/>
          <a:lstStyle/>
          <a:p>
            <a:pPr>
              <a:defRPr/>
            </a:pPr>
            <a:r>
              <a:rPr lang="zh-CN" altLang="en-US" sz="3600" b="1" dirty="0">
                <a:solidFill>
                  <a:schemeClr val="bg1"/>
                </a:solidFill>
                <a:latin typeface="黑体" panose="02010609060101010101" pitchFamily="49" charset="-122"/>
                <a:ea typeface="黑体" panose="02010609060101010101" pitchFamily="49" charset="-122"/>
              </a:rPr>
              <a:t>历</a:t>
            </a:r>
            <a:r>
              <a:rPr lang="zh-CN" altLang="en-US" sz="3600" b="1" dirty="0">
                <a:solidFill>
                  <a:schemeClr val="bg1"/>
                </a:solidFill>
                <a:latin typeface="黑体" panose="02010609060101010101" pitchFamily="49" charset="-122"/>
                <a:ea typeface="黑体" panose="02010609060101010101" pitchFamily="49" charset="-122"/>
              </a:rPr>
              <a:t>史学科核心素养视阈下的高考历史研究</a:t>
            </a:r>
          </a:p>
        </p:txBody>
      </p:sp>
      <p:sp>
        <p:nvSpPr>
          <p:cNvPr id="3" name="矩形 2"/>
          <p:cNvSpPr/>
          <p:nvPr/>
        </p:nvSpPr>
        <p:spPr>
          <a:xfrm>
            <a:off x="6026150" y="4241800"/>
            <a:ext cx="6022975" cy="118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8" tIns="60964" rIns="121928" bIns="60964" anchor="ctr"/>
          <a:lstStyle/>
          <a:p>
            <a:pPr>
              <a:spcBef>
                <a:spcPts val="0"/>
              </a:spcBef>
              <a:spcAft>
                <a:spcPts val="0"/>
              </a:spcAft>
              <a:defRPr/>
            </a:pPr>
            <a:endParaRPr lang="zh-CN" altLang="en-US" sz="9600" b="1" dirty="0">
              <a:solidFill>
                <a:prstClr val="white"/>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68338" y="928688"/>
            <a:ext cx="54292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43"/>
          <p:cNvGrpSpPr>
            <a:grpSpLocks/>
          </p:cNvGrpSpPr>
          <p:nvPr/>
        </p:nvGrpSpPr>
        <p:grpSpPr bwMode="auto">
          <a:xfrm rot="-5684858">
            <a:off x="5480051" y="295275"/>
            <a:ext cx="2233612" cy="5976937"/>
            <a:chOff x="2909764" y="-1158858"/>
            <a:chExt cx="3384376" cy="7777026"/>
          </a:xfrm>
        </p:grpSpPr>
        <p:sp>
          <p:nvSpPr>
            <p:cNvPr id="45" name="矩形​​ 1"/>
            <p:cNvSpPr>
              <a:spLocks noChangeArrowheads="1"/>
            </p:cNvSpPr>
            <p:nvPr/>
          </p:nvSpPr>
          <p:spPr bwMode="auto">
            <a:xfrm rot="2302335">
              <a:off x="2938831" y="2321865"/>
              <a:ext cx="3386782" cy="863426"/>
            </a:xfrm>
            <a:prstGeom prst="rect">
              <a:avLst/>
            </a:prstGeom>
            <a:gradFill rotWithShape="1">
              <a:gsLst>
                <a:gs pos="0">
                  <a:schemeClr val="bg1"/>
                </a:gs>
                <a:gs pos="100000">
                  <a:srgbClr val="E1E8F5">
                    <a:alpha val="0"/>
                  </a:srgbClr>
                </a:gs>
              </a:gsLst>
              <a:path path="shape">
                <a:fillToRect l="50000" t="50000" r="50000" b="50000"/>
              </a:path>
            </a:gradFill>
            <a:ln w="38100" algn="ctr">
              <a:noFill/>
              <a:miter lim="800000"/>
            </a:ln>
          </p:spPr>
          <p:txBody>
            <a:bodyPr vert="eaVert" anchor="ctr"/>
            <a:lstStyle/>
            <a:p>
              <a:pPr algn="ctr">
                <a:spcBef>
                  <a:spcPts val="0"/>
                </a:spcBef>
                <a:spcAft>
                  <a:spcPts val="0"/>
                </a:spcAft>
                <a:defRPr/>
              </a:pPr>
              <a:endParaRPr lang="zh-CN" altLang="en-US">
                <a:solidFill>
                  <a:prstClr val="white"/>
                </a:solidFill>
                <a:latin typeface="+mn-lt"/>
                <a:ea typeface="+mn-ea"/>
              </a:endParaRPr>
            </a:p>
          </p:txBody>
        </p:sp>
        <p:sp>
          <p:nvSpPr>
            <p:cNvPr id="46" name="矩形​​ 2"/>
            <p:cNvSpPr/>
            <p:nvPr/>
          </p:nvSpPr>
          <p:spPr>
            <a:xfrm rot="7998744">
              <a:off x="2227211" y="2344313"/>
              <a:ext cx="4695134" cy="733643"/>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47" name="矩形​​ 3"/>
            <p:cNvSpPr>
              <a:spLocks noChangeArrowheads="1"/>
            </p:cNvSpPr>
            <p:nvPr/>
          </p:nvSpPr>
          <p:spPr bwMode="auto">
            <a:xfrm rot="10227885">
              <a:off x="2956994" y="2538660"/>
              <a:ext cx="3170297" cy="495747"/>
            </a:xfrm>
            <a:prstGeom prst="rect">
              <a:avLst/>
            </a:prstGeom>
            <a:gradFill rotWithShape="1">
              <a:gsLst>
                <a:gs pos="0">
                  <a:schemeClr val="bg1"/>
                </a:gs>
                <a:gs pos="100000">
                  <a:srgbClr val="E1E8F5">
                    <a:alpha val="0"/>
                  </a:srgbClr>
                </a:gs>
              </a:gsLst>
              <a:path path="shape">
                <a:fillToRect l="50000" t="50000" r="50000" b="50000"/>
              </a:path>
            </a:gradFill>
            <a:ln w="38100" algn="ctr">
              <a:noFill/>
              <a:miter lim="800000"/>
            </a:ln>
          </p:spPr>
          <p:txBody>
            <a:bodyPr rot="10800000" vert="eaVert" anchor="ctr"/>
            <a:lstStyle/>
            <a:p>
              <a:pPr algn="ctr">
                <a:spcBef>
                  <a:spcPts val="0"/>
                </a:spcBef>
                <a:spcAft>
                  <a:spcPts val="0"/>
                </a:spcAft>
                <a:defRPr/>
              </a:pPr>
              <a:endParaRPr lang="zh-CN" altLang="en-US">
                <a:solidFill>
                  <a:prstClr val="white"/>
                </a:solidFill>
                <a:latin typeface="+mn-lt"/>
                <a:ea typeface="+mn-ea"/>
              </a:endParaRPr>
            </a:p>
          </p:txBody>
        </p:sp>
        <p:sp>
          <p:nvSpPr>
            <p:cNvPr id="48" name="矩形​​ 1"/>
            <p:cNvSpPr/>
            <p:nvPr/>
          </p:nvSpPr>
          <p:spPr>
            <a:xfrm rot="4118462">
              <a:off x="1312461" y="2416877"/>
              <a:ext cx="6502544" cy="841885"/>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49" name="矩形​​ 1"/>
            <p:cNvSpPr/>
            <p:nvPr/>
          </p:nvSpPr>
          <p:spPr>
            <a:xfrm rot="5879924">
              <a:off x="589774" y="2265859"/>
              <a:ext cx="7777027" cy="839479"/>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grpSp>
      <p:sp>
        <p:nvSpPr>
          <p:cNvPr id="107525" name="TextBox 12"/>
          <p:cNvSpPr txBox="1">
            <a:spLocks noChangeArrowheads="1"/>
          </p:cNvSpPr>
          <p:nvPr/>
        </p:nvSpPr>
        <p:spPr bwMode="auto">
          <a:xfrm>
            <a:off x="7088188" y="5216525"/>
            <a:ext cx="5022850" cy="822325"/>
          </a:xfrm>
          <a:prstGeom prst="rect">
            <a:avLst/>
          </a:prstGeom>
          <a:noFill/>
          <a:ln w="9525">
            <a:noFill/>
            <a:miter lim="800000"/>
            <a:headEnd/>
            <a:tailEnd/>
          </a:ln>
        </p:spPr>
        <p:txBody>
          <a:bodyPr>
            <a:spAutoFit/>
          </a:bodyPr>
          <a:lstStyle/>
          <a:p>
            <a:r>
              <a:rPr lang="zh-CN" altLang="en-US" b="1">
                <a:solidFill>
                  <a:schemeClr val="bg1"/>
                </a:solidFill>
              </a:rPr>
              <a:t>湖南师大二附中     余柏青</a:t>
            </a:r>
            <a:endParaRPr lang="en-US" altLang="zh-CN" b="1">
              <a:solidFill>
                <a:schemeClr val="bg1"/>
              </a:solidFill>
            </a:endParaRPr>
          </a:p>
          <a:p>
            <a:r>
              <a:rPr lang="zh-CN" altLang="en-US" b="1">
                <a:solidFill>
                  <a:schemeClr val="bg1"/>
                </a:solidFill>
              </a:rPr>
              <a:t>于长沙教育学院</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par>
                          <p:cTn id="12" fill="hold">
                            <p:stCondLst>
                              <p:cond delay="500"/>
                            </p:stCondLst>
                            <p:childTnLst>
                              <p:par>
                                <p:cTn id="13" presetID="24" presetClass="emph" presetSubtype="0" fill="hold" grpId="1" nodeType="afterEffect">
                                  <p:stCondLst>
                                    <p:cond delay="0"/>
                                  </p:stCondLst>
                                  <p:childTnLst>
                                    <p:animClr clrSpc="hsl" dir="cw">
                                      <p:cBhvr override="childStyle">
                                        <p:cTn id="14" dur="500" fill="hold"/>
                                        <p:tgtEl>
                                          <p:spTgt spid="36"/>
                                        </p:tgtEl>
                                        <p:attrNameLst>
                                          <p:attrName>style.color</p:attrName>
                                        </p:attrNameLst>
                                      </p:cBhvr>
                                      <p:by>
                                        <p:hsl h="0" s="-12549" l="-25098"/>
                                      </p:by>
                                    </p:animClr>
                                    <p:animClr clrSpc="hsl" dir="cw">
                                      <p:cBhvr>
                                        <p:cTn id="15" dur="500" fill="hold"/>
                                        <p:tgtEl>
                                          <p:spTgt spid="36"/>
                                        </p:tgtEl>
                                        <p:attrNameLst>
                                          <p:attrName>fillcolor</p:attrName>
                                        </p:attrNameLst>
                                      </p:cBhvr>
                                      <p:by>
                                        <p:hsl h="0" s="-12549" l="-25098"/>
                                      </p:by>
                                    </p:animClr>
                                    <p:animClr clrSpc="hsl" dir="cw">
                                      <p:cBhvr>
                                        <p:cTn id="16" dur="500" fill="hold"/>
                                        <p:tgtEl>
                                          <p:spTgt spid="36"/>
                                        </p:tgtEl>
                                        <p:attrNameLst>
                                          <p:attrName>stroke.color</p:attrName>
                                        </p:attrNameLst>
                                      </p:cBhvr>
                                      <p:by>
                                        <p:hsl h="0" s="-12549" l="-25098"/>
                                      </p:by>
                                    </p:animClr>
                                    <p:set>
                                      <p:cBhvr>
                                        <p:cTn id="17" dur="500" fill="hold"/>
                                        <p:tgtEl>
                                          <p:spTgt spid="36"/>
                                        </p:tgtEl>
                                        <p:attrNameLst>
                                          <p:attrName>fill.type</p:attrName>
                                        </p:attrNameLst>
                                      </p:cBhvr>
                                      <p:to>
                                        <p:strVal val="solid"/>
                                      </p:to>
                                    </p:set>
                                  </p:childTnLst>
                                </p:cTn>
                              </p:par>
                              <p:par>
                                <p:cTn id="18" presetID="22" presetClass="entr" presetSubtype="8" fill="hold" nodeType="with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53" presetClass="entr" presetSubtype="16" fill="hold" nodeType="withEffect">
                                  <p:stCondLst>
                                    <p:cond delay="45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Effect transition="in" filter="fade">
                                      <p:cBhvr>
                                        <p:cTn id="25" dur="250"/>
                                        <p:tgtEl>
                                          <p:spTgt spid="2"/>
                                        </p:tgtEl>
                                      </p:cBhvr>
                                    </p:animEffect>
                                  </p:childTnLst>
                                </p:cTn>
                              </p:par>
                              <p:par>
                                <p:cTn id="26" presetID="8" presetClass="emph" presetSubtype="0" autoRev="1" fill="hold" nodeType="withEffect">
                                  <p:stCondLst>
                                    <p:cond delay="400"/>
                                  </p:stCondLst>
                                  <p:childTnLst>
                                    <p:animRot by="1800000">
                                      <p:cBhvr>
                                        <p:cTn id="27" dur="1000" fill="hold"/>
                                        <p:tgtEl>
                                          <p:spTgt spid="2"/>
                                        </p:tgtEl>
                                        <p:attrNameLst>
                                          <p:attrName>r</p:attrName>
                                        </p:attrNameLst>
                                      </p:cBhvr>
                                    </p:animRot>
                                  </p:childTnLst>
                                </p:cTn>
                              </p:par>
                              <p:par>
                                <p:cTn id="28" presetID="6" presetClass="emph" presetSubtype="0" autoRev="1" fill="hold" nodeType="withEffect">
                                  <p:stCondLst>
                                    <p:cond delay="400"/>
                                  </p:stCondLst>
                                  <p:childTnLst>
                                    <p:animScale>
                                      <p:cBhvr>
                                        <p:cTn id="29" dur="1000" fill="hold"/>
                                        <p:tgtEl>
                                          <p:spTgt spid="2"/>
                                        </p:tgtEl>
                                      </p:cBhvr>
                                      <p:by x="800000" y="800000"/>
                                    </p:animScale>
                                  </p:childTnLst>
                                </p:cTn>
                              </p:par>
                              <p:par>
                                <p:cTn id="30" presetID="10" presetClass="exit" presetSubtype="0" fill="hold" nodeType="withEffect">
                                  <p:stCondLst>
                                    <p:cond delay="190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p:cNvSpPr>
          <p:nvPr>
            <p:ph type="title"/>
          </p:nvPr>
        </p:nvSpPr>
        <p:spPr>
          <a:xfrm>
            <a:off x="1420813" y="331788"/>
            <a:ext cx="8729662" cy="911225"/>
          </a:xfrm>
        </p:spPr>
        <p:txBody>
          <a:bodyPr/>
          <a:lstStyle/>
          <a:p>
            <a:r>
              <a:rPr lang="zh-CN" altLang="en-US" smtClean="0">
                <a:solidFill>
                  <a:schemeClr val="tx1"/>
                </a:solidFill>
                <a:latin typeface="微软雅黑"/>
                <a:ea typeface="微软雅黑"/>
              </a:rPr>
              <a:t>二、核心素养视阈的高中历史教学</a:t>
            </a:r>
          </a:p>
        </p:txBody>
      </p:sp>
      <p:sp>
        <p:nvSpPr>
          <p:cNvPr id="117762" name="内容占位符 2"/>
          <p:cNvSpPr>
            <a:spLocks noGrp="1"/>
          </p:cNvSpPr>
          <p:nvPr>
            <p:ph idx="1"/>
          </p:nvPr>
        </p:nvSpPr>
        <p:spPr>
          <a:xfrm>
            <a:off x="150813" y="1160463"/>
            <a:ext cx="11015662" cy="4872037"/>
          </a:xfrm>
        </p:spPr>
        <p:txBody>
          <a:bodyPr/>
          <a:lstStyle/>
          <a:p>
            <a:pPr>
              <a:lnSpc>
                <a:spcPts val="4025"/>
              </a:lnSpc>
              <a:spcBef>
                <a:spcPct val="0"/>
              </a:spcBef>
              <a:buFont typeface="Arial" charset="0"/>
              <a:buNone/>
            </a:pPr>
            <a:r>
              <a:rPr lang="en-US" altLang="zh-CN" b="1" smtClean="0">
                <a:solidFill>
                  <a:srgbClr val="FF0000"/>
                </a:solidFill>
                <a:latin typeface="微软雅黑"/>
                <a:ea typeface="微软雅黑"/>
                <a:cs typeface="微软雅黑"/>
              </a:rPr>
              <a:t>      1.</a:t>
            </a:r>
            <a:r>
              <a:rPr lang="zh-CN" altLang="en-US" b="1" smtClean="0">
                <a:solidFill>
                  <a:srgbClr val="FF0000"/>
                </a:solidFill>
                <a:latin typeface="微软雅黑"/>
                <a:ea typeface="微软雅黑"/>
                <a:cs typeface="微软雅黑"/>
              </a:rPr>
              <a:t>方法论：唯物史观</a:t>
            </a:r>
          </a:p>
          <a:p>
            <a:pPr>
              <a:lnSpc>
                <a:spcPts val="2925"/>
              </a:lnSpc>
              <a:spcBef>
                <a:spcPct val="0"/>
              </a:spcBef>
              <a:buFont typeface="Arial" charset="0"/>
              <a:buNone/>
            </a:pPr>
            <a:r>
              <a:rPr lang="zh-CN" altLang="zh-CN" sz="2000" b="1" smtClean="0">
                <a:latin typeface="微软雅黑"/>
                <a:ea typeface="微软雅黑"/>
                <a:cs typeface="微软雅黑"/>
              </a:rPr>
              <a:t>             唯物史观是“关于现实的人及其发展的科学”。在《德意志意识形态》著作中，马克思、恩格斯系统地阐述了唯物史观原理。他们认为唯物史观立论的前提不是想象中的孤立，也不是什么结构，而是有一个“现实的前提”。“前提”包括三个层次，第一个层次是指现实的个人，第二个层次居于中心地位，主要是指他们的活动，第三个层次是指他们的物质生活条件。</a:t>
            </a:r>
          </a:p>
          <a:p>
            <a:pPr>
              <a:lnSpc>
                <a:spcPts val="2925"/>
              </a:lnSpc>
              <a:spcBef>
                <a:spcPct val="0"/>
              </a:spcBef>
              <a:buFont typeface="Arial" charset="0"/>
              <a:buNone/>
            </a:pPr>
            <a:r>
              <a:rPr lang="zh-CN" altLang="zh-CN" sz="2000" b="1" smtClean="0">
                <a:latin typeface="微软雅黑"/>
                <a:ea typeface="微软雅黑"/>
                <a:cs typeface="微软雅黑"/>
              </a:rPr>
              <a:t>            由于人们的物质生产实践活动和与之相适应的各领域交往时间活动的发展，推动着“个人本身力量”的发展，相应地推动着各种交往方式不断地从低级向高级发展。随着生产力水平的不断发展，社会形态与政治制度也推进到相应的发展阶段。在中学历史教师要将唯物史观中“现实发展的人”推动“历史发展”的科学理论，落实于教科书与历史教学过程中之中，从而使历史教科书的内容更鲜活，历史课堂教学更灵动。只有通过唯物史观的教育，学生才会真正领会到历史学科的本质。</a:t>
            </a:r>
          </a:p>
          <a:p>
            <a:pPr>
              <a:buFont typeface="Arial" charset="0"/>
              <a:buNone/>
            </a:pPr>
            <a:endParaRPr lang="zh-CN" altLang="zh-CN" b="1" smtClean="0">
              <a:latin typeface="微软雅黑"/>
              <a:ea typeface="微软雅黑"/>
              <a:cs typeface="微软雅黑"/>
            </a:endParaRPr>
          </a:p>
          <a:p>
            <a:endParaRPr lang="zh-CN" altLang="zh-CN" smtClean="0">
              <a:latin typeface="微软雅黑"/>
              <a:ea typeface="微软雅黑"/>
              <a:cs typeface="微软雅黑"/>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2313" y="115888"/>
            <a:ext cx="8231187" cy="635000"/>
          </a:xfrm>
        </p:spPr>
        <p:txBody>
          <a:bodyPr>
            <a:normAutofit fontScale="90000"/>
          </a:bodyPr>
          <a:lstStyle/>
          <a:p>
            <a:pPr>
              <a:defRPr/>
            </a:pPr>
            <a:r>
              <a:rPr lang="zh-CN" altLang="zh-CN" sz="3600" dirty="0">
                <a:solidFill>
                  <a:schemeClr val="tx1"/>
                </a:solidFill>
                <a:cs typeface="+mn-cs"/>
              </a:rPr>
              <a:t>（1）对唯物史观的必要阐释</a:t>
            </a:r>
            <a:endParaRPr lang="zh-CN" altLang="zh-CN" sz="3200" dirty="0">
              <a:solidFill>
                <a:schemeClr val="tx1"/>
              </a:solidFill>
              <a:latin typeface="黑体" panose="02010609060101010101" pitchFamily="49" charset="-122"/>
              <a:ea typeface="黑体" panose="02010609060101010101" pitchFamily="49" charset="-122"/>
              <a:cs typeface="+mj-cs"/>
            </a:endParaRPr>
          </a:p>
        </p:txBody>
      </p:sp>
      <p:sp>
        <p:nvSpPr>
          <p:cNvPr id="3" name="内容占位符 2"/>
          <p:cNvSpPr>
            <a:spLocks noGrp="1"/>
          </p:cNvSpPr>
          <p:nvPr>
            <p:ph idx="1"/>
          </p:nvPr>
        </p:nvSpPr>
        <p:spPr>
          <a:xfrm>
            <a:off x="755650" y="836613"/>
            <a:ext cx="10507663" cy="5689600"/>
          </a:xfrm>
        </p:spPr>
        <p:txBody>
          <a:bodyPr>
            <a:normAutofit fontScale="92500"/>
          </a:bodyPr>
          <a:lstStyle/>
          <a:p>
            <a:pPr marL="0" indent="-386080">
              <a:buFont typeface="Arial" panose="020B0604020202020204" pitchFamily="34" charset="0"/>
              <a:buNone/>
              <a:defRPr/>
            </a:pPr>
            <a:r>
              <a:rPr lang="en-US" altLang="zh-CN" b="1" dirty="0">
                <a:latin typeface="隶书" panose="02010509060101010101" charset="-122"/>
                <a:ea typeface="隶书" panose="02010509060101010101" charset="-122"/>
              </a:rPr>
              <a:t>    </a:t>
            </a:r>
            <a:r>
              <a:rPr lang="zh-CN" altLang="zh-CN" b="1" dirty="0">
                <a:latin typeface="微软雅黑" panose="020B0503020204020204" pitchFamily="34" charset="-122"/>
                <a:ea typeface="微软雅黑" panose="020B0503020204020204" pitchFamily="34" charset="-122"/>
              </a:rPr>
              <a:t>唯物史观即历史唯物主义是马克思主义哲学的重要组成部分，是一个博大精深的理论体系。</a:t>
            </a:r>
          </a:p>
          <a:p>
            <a:pPr marL="0" indent="-386080">
              <a:buFont typeface="Arial" panose="020B0604020202020204" pitchFamily="34" charset="0"/>
              <a:buNone/>
              <a:defRPr/>
            </a:pPr>
            <a:r>
              <a:rPr lang="zh-CN" altLang="zh-CN" b="1" dirty="0">
                <a:latin typeface="微软雅黑" panose="020B0503020204020204" pitchFamily="34" charset="-122"/>
                <a:ea typeface="微软雅黑" panose="020B0503020204020204" pitchFamily="34" charset="-122"/>
              </a:rPr>
              <a:t>       从宏观的历史长河来看，唯物史观是揭示人类社会历史客观基础和发展规律的科学历史观和方法论。</a:t>
            </a:r>
            <a:endParaRPr lang="zh-CN" altLang="zh-CN" dirty="0">
              <a:latin typeface="微软雅黑" panose="020B0503020204020204" pitchFamily="34" charset="-122"/>
              <a:ea typeface="微软雅黑" panose="020B0503020204020204" pitchFamily="34" charset="-122"/>
            </a:endParaRPr>
          </a:p>
          <a:p>
            <a:pPr marL="0" indent="0">
              <a:buFont typeface="Arial" panose="020B0604020202020204" pitchFamily="34" charset="0"/>
              <a:buNone/>
              <a:defRPr/>
            </a:pPr>
            <a:r>
              <a:rPr lang="zh-CN" altLang="zh-CN" b="1" dirty="0">
                <a:latin typeface="微软雅黑" panose="020B0503020204020204" pitchFamily="34" charset="-122"/>
                <a:ea typeface="微软雅黑" panose="020B0503020204020204" pitchFamily="34" charset="-122"/>
              </a:rPr>
              <a:t>       从认识和学习历史的重要性来看，人类对历史的认识是由表及里、逐渐深化的，要透过历史的纷杂表象认识历史的本质，科学的历史观和方法论非常重要。唯物史观使历史学成为一门科学，只有运用唯物史观的立场、观点和方法，才能对历史有全面、客观的认识</a:t>
            </a:r>
            <a:r>
              <a:rPr lang="zh-CN" altLang="zh-CN" b="1"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3750" y="188913"/>
            <a:ext cx="8231188" cy="201612"/>
          </a:xfrm>
        </p:spPr>
        <p:txBody>
          <a:bodyPr>
            <a:normAutofit fontScale="90000"/>
          </a:bodyPr>
          <a:lstStyle/>
          <a:p>
            <a:pPr>
              <a:defRPr/>
            </a:pPr>
            <a:endParaRPr lang="zh-CN" altLang="en-US" dirty="0">
              <a:cs typeface="+mj-cs"/>
            </a:endParaRPr>
          </a:p>
        </p:txBody>
      </p:sp>
      <p:sp>
        <p:nvSpPr>
          <p:cNvPr id="3" name="内容占位符 2"/>
          <p:cNvSpPr>
            <a:spLocks noGrp="1"/>
          </p:cNvSpPr>
          <p:nvPr>
            <p:ph idx="1"/>
          </p:nvPr>
        </p:nvSpPr>
        <p:spPr>
          <a:xfrm>
            <a:off x="649288" y="260350"/>
            <a:ext cx="10914062" cy="6410325"/>
          </a:xfrm>
        </p:spPr>
        <p:txBody>
          <a:bodyPr>
            <a:normAutofit fontScale="85000"/>
          </a:bodyPr>
          <a:lstStyle/>
          <a:p>
            <a:pPr marL="0" indent="0">
              <a:buFont typeface="Arial" panose="020B0604020202020204" pitchFamily="34" charset="0"/>
              <a:buNone/>
              <a:defRPr/>
            </a:pPr>
            <a:r>
              <a:rPr lang="en-US" altLang="zh-CN" sz="3800" b="1" dirty="0">
                <a:latin typeface="微软雅黑" panose="020B0503020204020204" pitchFamily="34" charset="-122"/>
                <a:ea typeface="微软雅黑" panose="020B0503020204020204" pitchFamily="34" charset="-122"/>
              </a:rPr>
              <a:t>   </a:t>
            </a:r>
            <a:r>
              <a:rPr lang="zh-CN" altLang="en-US" sz="3800" b="1" dirty="0">
                <a:latin typeface="微软雅黑" panose="020B0503020204020204" pitchFamily="34" charset="-122"/>
                <a:ea typeface="微软雅黑" panose="020B0503020204020204" pitchFamily="34" charset="-122"/>
              </a:rPr>
              <a:t>（</a:t>
            </a:r>
            <a:r>
              <a:rPr lang="en-US" altLang="zh-CN" sz="3800" b="1" dirty="0">
                <a:latin typeface="微软雅黑" panose="020B0503020204020204" pitchFamily="34" charset="-122"/>
                <a:ea typeface="微软雅黑" panose="020B0503020204020204" pitchFamily="34" charset="-122"/>
              </a:rPr>
              <a:t>2</a:t>
            </a:r>
            <a:r>
              <a:rPr lang="zh-CN" altLang="en-US" sz="3800" b="1" dirty="0">
                <a:latin typeface="微软雅黑" panose="020B0503020204020204" pitchFamily="34" charset="-122"/>
                <a:ea typeface="微软雅黑" panose="020B0503020204020204" pitchFamily="34" charset="-122"/>
              </a:rPr>
              <a:t>）</a:t>
            </a:r>
            <a:r>
              <a:rPr lang="zh-CN" altLang="zh-CN" sz="3800" b="1" dirty="0">
                <a:latin typeface="微软雅黑" panose="020B0503020204020204" pitchFamily="34" charset="-122"/>
                <a:ea typeface="微软雅黑" panose="020B0503020204020204" pitchFamily="34" charset="-122"/>
              </a:rPr>
              <a:t>唯物史观的一些基本的理论包括： </a:t>
            </a:r>
            <a:endParaRPr lang="zh-CN" altLang="zh-CN" sz="38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smtClean="0">
                <a:latin typeface="微软雅黑" panose="020B0503020204020204" pitchFamily="34" charset="-122"/>
                <a:ea typeface="微软雅黑" panose="020B0503020204020204" pitchFamily="34" charset="-122"/>
              </a:rPr>
              <a:t>        </a:t>
            </a:r>
            <a:r>
              <a:rPr lang="zh-CN" altLang="zh-CN" sz="3300" b="1" dirty="0">
                <a:latin typeface="微软雅黑" panose="020B0503020204020204" pitchFamily="34" charset="-122"/>
                <a:ea typeface="微软雅黑" panose="020B0503020204020204" pitchFamily="34" charset="-122"/>
                <a:sym typeface="+mn-ea"/>
              </a:rPr>
              <a:t>▲</a:t>
            </a:r>
            <a:r>
              <a:rPr lang="zh-CN" altLang="zh-CN" sz="3300" b="1" dirty="0" smtClean="0">
                <a:latin typeface="微软雅黑" panose="020B0503020204020204" pitchFamily="34" charset="-122"/>
                <a:ea typeface="微软雅黑" panose="020B0503020204020204" pitchFamily="34" charset="-122"/>
              </a:rPr>
              <a:t> 人类历史</a:t>
            </a:r>
            <a:r>
              <a:rPr lang="zh-CN" altLang="zh-CN" sz="3300" b="1" dirty="0">
                <a:latin typeface="微软雅黑" panose="020B0503020204020204" pitchFamily="34" charset="-122"/>
                <a:ea typeface="微软雅黑" panose="020B0503020204020204" pitchFamily="34" charset="-122"/>
              </a:rPr>
              <a:t>的发展是有规律的，包括社会形态从低级向高级</a:t>
            </a:r>
            <a:r>
              <a:rPr lang="zh-CN" altLang="zh-CN" sz="3300" b="1" dirty="0" smtClean="0">
                <a:latin typeface="微软雅黑" panose="020B0503020204020204" pitchFamily="34" charset="-122"/>
                <a:ea typeface="微软雅黑" panose="020B0503020204020204" pitchFamily="34" charset="-122"/>
              </a:rPr>
              <a:t>发展（</a:t>
            </a:r>
            <a:r>
              <a:rPr lang="zh-CN" altLang="zh-CN" sz="3300" b="1" dirty="0">
                <a:latin typeface="微软雅黑" panose="020B0503020204020204" pitchFamily="34" charset="-122"/>
                <a:ea typeface="微软雅黑" panose="020B0503020204020204" pitchFamily="34" charset="-122"/>
              </a:rPr>
              <a:t>历史的纵向发展</a:t>
            </a:r>
            <a:r>
              <a:rPr lang="zh-CN" altLang="zh-CN" sz="3300" b="1" dirty="0" smtClean="0">
                <a:latin typeface="微软雅黑" panose="020B0503020204020204" pitchFamily="34" charset="-122"/>
                <a:ea typeface="微软雅黑" panose="020B0503020204020204" pitchFamily="34" charset="-122"/>
              </a:rPr>
              <a:t>）</a:t>
            </a:r>
            <a:r>
              <a:rPr lang="zh-CN" altLang="en-US" sz="3300" b="1" dirty="0" smtClean="0">
                <a:latin typeface="微软雅黑" panose="020B0503020204020204" pitchFamily="34" charset="-122"/>
                <a:ea typeface="微软雅黑" panose="020B0503020204020204" pitchFamily="34" charset="-122"/>
              </a:rPr>
              <a:t>，</a:t>
            </a:r>
            <a:r>
              <a:rPr lang="zh-CN" altLang="zh-CN" sz="3300" b="1" dirty="0" smtClean="0">
                <a:latin typeface="微软雅黑" panose="020B0503020204020204" pitchFamily="34" charset="-122"/>
                <a:ea typeface="微软雅黑" panose="020B0503020204020204" pitchFamily="34" charset="-122"/>
              </a:rPr>
              <a:t>以及</a:t>
            </a:r>
            <a:r>
              <a:rPr lang="zh-CN" altLang="zh-CN" sz="3300" b="1" dirty="0">
                <a:latin typeface="微软雅黑" panose="020B0503020204020204" pitchFamily="34" charset="-122"/>
                <a:ea typeface="微软雅黑" panose="020B0503020204020204" pitchFamily="34" charset="-122"/>
              </a:rPr>
              <a:t>人类社会从分散到整体的</a:t>
            </a:r>
            <a:r>
              <a:rPr lang="zh-CN" altLang="zh-CN" sz="3300" b="1" dirty="0" smtClean="0">
                <a:latin typeface="微软雅黑" panose="020B0503020204020204" pitchFamily="34" charset="-122"/>
                <a:ea typeface="微软雅黑" panose="020B0503020204020204" pitchFamily="34" charset="-122"/>
              </a:rPr>
              <a:t>发展（</a:t>
            </a:r>
            <a:r>
              <a:rPr lang="zh-CN" altLang="zh-CN" sz="3300" b="1" dirty="0">
                <a:latin typeface="微软雅黑" panose="020B0503020204020204" pitchFamily="34" charset="-122"/>
                <a:ea typeface="微软雅黑" panose="020B0503020204020204" pitchFamily="34" charset="-122"/>
              </a:rPr>
              <a:t>历史的横向发展</a:t>
            </a:r>
            <a:r>
              <a:rPr lang="zh-CN" altLang="zh-CN" sz="3300" b="1" dirty="0" smtClean="0">
                <a:latin typeface="微软雅黑" panose="020B0503020204020204" pitchFamily="34" charset="-122"/>
                <a:ea typeface="微软雅黑" panose="020B0503020204020204" pitchFamily="34" charset="-122"/>
              </a:rPr>
              <a:t>）</a:t>
            </a:r>
            <a:r>
              <a:rPr lang="zh-CN" altLang="en-US" sz="3300" b="1" dirty="0" smtClean="0">
                <a:latin typeface="微软雅黑" panose="020B0503020204020204" pitchFamily="34" charset="-122"/>
                <a:ea typeface="微软雅黑" panose="020B0503020204020204" pitchFamily="34" charset="-122"/>
              </a:rPr>
              <a:t>。</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a:latin typeface="微软雅黑" panose="020B0503020204020204" pitchFamily="34" charset="-122"/>
                <a:ea typeface="微软雅黑" panose="020B0503020204020204" pitchFamily="34" charset="-122"/>
              </a:rPr>
              <a:t>       </a:t>
            </a:r>
            <a:r>
              <a:rPr lang="zh-CN" altLang="zh-CN" sz="3300" b="1" dirty="0">
                <a:latin typeface="微软雅黑" panose="020B0503020204020204" pitchFamily="34" charset="-122"/>
                <a:ea typeface="微软雅黑" panose="020B0503020204020204" pitchFamily="34" charset="-122"/>
                <a:sym typeface="+mn-ea"/>
              </a:rPr>
              <a:t>▲</a:t>
            </a:r>
            <a:r>
              <a:rPr lang="zh-CN" altLang="zh-CN" sz="3300" b="1" dirty="0">
                <a:latin typeface="微软雅黑" panose="020B0503020204020204" pitchFamily="34" charset="-122"/>
                <a:ea typeface="微软雅黑" panose="020B0503020204020204" pitchFamily="34" charset="-122"/>
              </a:rPr>
              <a:t>科学揭示了社会结构是由生产力、生产关系（经济基础）和上层建筑三个层次的因素组成，阐明了三者之间的辩证关系： </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a:latin typeface="微软雅黑" panose="020B0503020204020204" pitchFamily="34" charset="-122"/>
                <a:ea typeface="微软雅黑" panose="020B0503020204020204" pitchFamily="34" charset="-122"/>
              </a:rPr>
              <a:t>生产力决定生产关系，生产关系反作用于生产力。 </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a:latin typeface="微软雅黑" panose="020B0503020204020204" pitchFamily="34" charset="-122"/>
                <a:ea typeface="微软雅黑" panose="020B0503020204020204" pitchFamily="34" charset="-122"/>
              </a:rPr>
              <a:t>经济基础决定上层建筑，上层建筑服务和反作用于经济基础。 </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a:latin typeface="微软雅黑" panose="020B0503020204020204" pitchFamily="34" charset="-122"/>
                <a:ea typeface="微软雅黑" panose="020B0503020204020204" pitchFamily="34" charset="-122"/>
                <a:sym typeface="+mn-ea"/>
              </a:rPr>
              <a:t>      ▲</a:t>
            </a:r>
            <a:r>
              <a:rPr lang="zh-CN" altLang="zh-CN" sz="3300" b="1" dirty="0">
                <a:latin typeface="微软雅黑" panose="020B0503020204020204" pitchFamily="34" charset="-122"/>
                <a:ea typeface="微软雅黑" panose="020B0503020204020204" pitchFamily="34" charset="-122"/>
              </a:rPr>
              <a:t>社会存在决定社会意识。 </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a:latin typeface="微软雅黑" panose="020B0503020204020204" pitchFamily="34" charset="-122"/>
                <a:ea typeface="微软雅黑" panose="020B0503020204020204" pitchFamily="34" charset="-122"/>
                <a:sym typeface="+mn-ea"/>
              </a:rPr>
              <a:t>      ▲</a:t>
            </a:r>
            <a:r>
              <a:rPr lang="zh-CN" altLang="zh-CN" sz="3300" b="1" dirty="0">
                <a:latin typeface="微软雅黑" panose="020B0503020204020204" pitchFamily="34" charset="-122"/>
                <a:ea typeface="微软雅黑" panose="020B0503020204020204" pitchFamily="34" charset="-122"/>
              </a:rPr>
              <a:t>在阶级社会中的阶级分析方法。 </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zh-CN" altLang="zh-CN" sz="3300" b="1" dirty="0">
                <a:latin typeface="微软雅黑" panose="020B0503020204020204" pitchFamily="34" charset="-122"/>
                <a:ea typeface="微软雅黑" panose="020B0503020204020204" pitchFamily="34" charset="-122"/>
                <a:sym typeface="+mn-ea"/>
              </a:rPr>
              <a:t>      ▲</a:t>
            </a:r>
            <a:r>
              <a:rPr lang="zh-CN" altLang="zh-CN" sz="3300" b="1" dirty="0">
                <a:latin typeface="微软雅黑" panose="020B0503020204020204" pitchFamily="34" charset="-122"/>
                <a:ea typeface="微软雅黑" panose="020B0503020204020204" pitchFamily="34" charset="-122"/>
              </a:rPr>
              <a:t>人民群众是历史创造者。</a:t>
            </a:r>
            <a:endParaRPr lang="zh-CN" altLang="zh-CN" sz="3300"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en-US" altLang="zh-CN" b="1" dirty="0" smtClean="0">
                <a:latin typeface="隶书" panose="02010509060101010101" charset="-122"/>
                <a:ea typeface="隶书" panose="02010509060101010101" charset="-122"/>
              </a:rPr>
              <a:t>   </a:t>
            </a:r>
            <a:r>
              <a:rPr lang="zh-CN" altLang="zh-CN" b="1" dirty="0">
                <a:latin typeface="隶书" panose="02010509060101010101" charset="-122"/>
                <a:ea typeface="隶书" panose="02010509060101010101" charset="-122"/>
              </a:rPr>
              <a:t>… …</a:t>
            </a:r>
            <a:endParaRPr lang="zh-CN" altLang="zh-CN" dirty="0">
              <a:latin typeface="隶书" panose="02010509060101010101" charset="-122"/>
              <a:ea typeface="隶书" panose="02010509060101010101" charset="-122"/>
            </a:endParaRPr>
          </a:p>
          <a:p>
            <a:pPr marL="386080" indent="-386080">
              <a:buFont typeface="Arial" panose="020B0604020202020204" pitchFamily="34" charset="0"/>
              <a:buChar char="•"/>
              <a:defRPr/>
            </a:pPr>
            <a:endParaRPr lang="zh-CN" altLang="en-US"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875" y="115888"/>
            <a:ext cx="8231188" cy="203200"/>
          </a:xfrm>
        </p:spPr>
        <p:txBody>
          <a:bodyPr>
            <a:normAutofit fontScale="90000"/>
          </a:bodyPr>
          <a:lstStyle/>
          <a:p>
            <a:pPr>
              <a:defRPr/>
            </a:pPr>
            <a:endParaRPr lang="zh-CN" altLang="en-US" dirty="0">
              <a:cs typeface="+mj-cs"/>
            </a:endParaRPr>
          </a:p>
        </p:txBody>
      </p:sp>
      <p:sp>
        <p:nvSpPr>
          <p:cNvPr id="3" name="内容占位符 2"/>
          <p:cNvSpPr>
            <a:spLocks noGrp="1"/>
          </p:cNvSpPr>
          <p:nvPr>
            <p:ph idx="1"/>
          </p:nvPr>
        </p:nvSpPr>
        <p:spPr>
          <a:xfrm>
            <a:off x="88900" y="333375"/>
            <a:ext cx="11893550" cy="6408738"/>
          </a:xfrm>
        </p:spPr>
        <p:txBody>
          <a:bodyPr>
            <a:normAutofit lnSpcReduction="10000"/>
          </a:bodyPr>
          <a:lstStyle/>
          <a:p>
            <a:pPr marL="386080" indent="-386080">
              <a:buFont typeface="Arial" panose="020B0604020202020204" pitchFamily="34" charset="0"/>
              <a:buNone/>
              <a:defRPr/>
            </a:pPr>
            <a:r>
              <a:rPr lang="en-US" altLang="zh-CN" b="1" dirty="0">
                <a:solidFill>
                  <a:srgbClr val="0000CC"/>
                </a:solidFill>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 </a:t>
            </a:r>
            <a:r>
              <a:rPr lang="zh-CN" b="1" dirty="0">
                <a:latin typeface="微软雅黑" panose="020B0503020204020204" pitchFamily="34" charset="-122"/>
                <a:ea typeface="微软雅黑" panose="020B0503020204020204" pitchFamily="34" charset="-122"/>
              </a:rPr>
              <a:t>教学内容</a:t>
            </a:r>
            <a:r>
              <a:rPr lang="zh-CN" altLang="zh-CN" b="1" dirty="0" smtClean="0">
                <a:latin typeface="微软雅黑" panose="020B0503020204020204" pitchFamily="34" charset="-122"/>
                <a:ea typeface="微软雅黑" panose="020B0503020204020204" pitchFamily="34" charset="-122"/>
              </a:rPr>
              <a:t>体现唯物史观，渗透核心价值观</a:t>
            </a:r>
          </a:p>
          <a:p>
            <a:pPr marL="386080" indent="-38608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中国古代史</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以</a:t>
            </a:r>
            <a:r>
              <a:rPr lang="zh-CN" altLang="zh-CN" b="1" dirty="0">
                <a:latin typeface="微软雅黑" panose="020B0503020204020204" pitchFamily="34" charset="-122"/>
                <a:ea typeface="微软雅黑" panose="020B0503020204020204" pitchFamily="34" charset="-122"/>
              </a:rPr>
              <a:t>传承中华优秀文化和独特文明，以及历代基本特征为核心，注重统一多民族国家的形成与发展过程，同时重视中外交流的发展。</a:t>
            </a:r>
            <a:endParaRPr lang="en-US" altLang="zh-CN"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中国近代史</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以</a:t>
            </a:r>
            <a:r>
              <a:rPr lang="zh-CN" altLang="zh-CN" b="1" dirty="0">
                <a:latin typeface="微软雅黑" panose="020B0503020204020204" pitchFamily="34" charset="-122"/>
                <a:ea typeface="微软雅黑" panose="020B0503020204020204" pitchFamily="34" charset="-122"/>
              </a:rPr>
              <a:t>中华民族对外反抗帝国主义侵略，对内反对封建专制独裁统治的救亡图存为主线，兼顾现代化因素</a:t>
            </a:r>
            <a:r>
              <a:rPr lang="zh-CN" altLang="zh-CN"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中国现代史</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突出</a:t>
            </a:r>
            <a:r>
              <a:rPr lang="zh-CN" altLang="zh-CN" b="1" dirty="0">
                <a:latin typeface="微软雅黑" panose="020B0503020204020204" pitchFamily="34" charset="-122"/>
                <a:ea typeface="微软雅黑" panose="020B0503020204020204" pitchFamily="34" charset="-122"/>
              </a:rPr>
              <a:t>反映中国人民在中国共产党的领导下进行社会主义建设的成就和社会主义核心价值观，以及中国国际地位的不断提高。</a:t>
            </a:r>
            <a:endParaRPr lang="zh-CN" altLang="zh-CN" dirty="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Char char="•"/>
              <a:defRPr/>
            </a:pP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875" y="115888"/>
            <a:ext cx="8231188" cy="203200"/>
          </a:xfrm>
        </p:spPr>
        <p:txBody>
          <a:bodyPr>
            <a:normAutofit fontScale="90000"/>
          </a:bodyPr>
          <a:lstStyle/>
          <a:p>
            <a:pPr>
              <a:defRPr/>
            </a:pPr>
            <a:endParaRPr lang="zh-CN" altLang="en-US" dirty="0">
              <a:cs typeface="+mj-cs"/>
            </a:endParaRPr>
          </a:p>
        </p:txBody>
      </p:sp>
      <p:sp>
        <p:nvSpPr>
          <p:cNvPr id="3" name="内容占位符 2"/>
          <p:cNvSpPr>
            <a:spLocks noGrp="1"/>
          </p:cNvSpPr>
          <p:nvPr>
            <p:ph idx="1"/>
          </p:nvPr>
        </p:nvSpPr>
        <p:spPr>
          <a:xfrm>
            <a:off x="339725" y="260350"/>
            <a:ext cx="11341100" cy="6338888"/>
          </a:xfrm>
        </p:spPr>
        <p:txBody>
          <a:bodyPr>
            <a:normAutofit fontScale="90000"/>
          </a:bodyPr>
          <a:lstStyle/>
          <a:p>
            <a:pPr marL="386080" indent="-386080">
              <a:buFont typeface="Arial" panose="020B0604020202020204" pitchFamily="34" charset="0"/>
              <a:buNone/>
              <a:defRPr/>
            </a:pPr>
            <a:endParaRPr lang="en-US" altLang="zh-CN" b="1" dirty="0" smtClean="0">
              <a:latin typeface="隶书" panose="02010509060101010101" charset="-122"/>
              <a:ea typeface="隶书" panose="02010509060101010101" charset="-122"/>
            </a:endParaRPr>
          </a:p>
          <a:p>
            <a:pPr marL="386080" indent="-38608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世界古代史</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注重</a:t>
            </a:r>
            <a:r>
              <a:rPr lang="zh-CN" altLang="zh-CN" b="1" dirty="0">
                <a:latin typeface="微软雅黑" panose="020B0503020204020204" pitchFamily="34" charset="-122"/>
                <a:ea typeface="微软雅黑" panose="020B0503020204020204" pitchFamily="34" charset="-122"/>
              </a:rPr>
              <a:t>全面反映多元文化和历史发展的多样性，以及在欧、亚、非洲之间不断进行的交往</a:t>
            </a:r>
            <a:r>
              <a:rPr lang="zh-CN" altLang="zh-CN"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世界近代史</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注重</a:t>
            </a:r>
            <a:r>
              <a:rPr lang="zh-CN" altLang="zh-CN" b="1" dirty="0">
                <a:latin typeface="微软雅黑" panose="020B0503020204020204" pitchFamily="34" charset="-122"/>
                <a:ea typeface="微软雅黑" panose="020B0503020204020204" pitchFamily="34" charset="-122"/>
              </a:rPr>
              <a:t>揭示资本主义产生和发展历程、马克思主义诞生和殖民地人民对资本主义殖民扩张的反抗，以及资本主义世界市场的不断扩大和世界各国各地区之间联系的不断加强</a:t>
            </a:r>
            <a:r>
              <a:rPr lang="zh-CN" altLang="zh-CN"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世界现代史</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注重</a:t>
            </a:r>
            <a:r>
              <a:rPr lang="zh-CN" altLang="zh-CN" b="1" dirty="0">
                <a:latin typeface="微软雅黑" panose="020B0503020204020204" pitchFamily="34" charset="-122"/>
                <a:ea typeface="微软雅黑" panose="020B0503020204020204" pitchFamily="34" charset="-122"/>
              </a:rPr>
              <a:t>社会主义、资本主义和新型民族独立国家（发展中国家）发展的历史进程，以及世界日益联系成为一个密不可分的整体，构成了世界各国相互依存、相互竞争、相互影响的复杂局面。</a:t>
            </a:r>
          </a:p>
          <a:p>
            <a:pPr marL="386080" indent="-386080">
              <a:buFont typeface="Arial" panose="020B0604020202020204" pitchFamily="34" charset="0"/>
              <a:buChar char="•"/>
              <a:defRPr/>
            </a:pPr>
            <a:endParaRPr lang="zh-CN" alt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标题 1"/>
          <p:cNvSpPr>
            <a:spLocks noGrp="1"/>
          </p:cNvSpPr>
          <p:nvPr>
            <p:ph type="title"/>
          </p:nvPr>
        </p:nvSpPr>
        <p:spPr>
          <a:xfrm>
            <a:off x="1160463" y="274638"/>
            <a:ext cx="9186862" cy="706437"/>
          </a:xfrm>
        </p:spPr>
        <p:txBody>
          <a:bodyPr/>
          <a:lstStyle/>
          <a:p>
            <a:r>
              <a:rPr lang="en-US" altLang="zh-CN" sz="3600" smtClean="0">
                <a:solidFill>
                  <a:srgbClr val="FF0000"/>
                </a:solidFill>
                <a:latin typeface="微软雅黑"/>
                <a:ea typeface="微软雅黑"/>
                <a:sym typeface="+mn-ea"/>
              </a:rPr>
              <a:t>2.知识面：时空观念</a:t>
            </a:r>
            <a:endParaRPr lang="zh-CN" altLang="en-US" sz="3600" smtClean="0">
              <a:solidFill>
                <a:schemeClr val="tx1"/>
              </a:solidFill>
              <a:latin typeface="微软雅黑"/>
              <a:ea typeface="微软雅黑"/>
            </a:endParaRPr>
          </a:p>
        </p:txBody>
      </p:sp>
      <p:sp>
        <p:nvSpPr>
          <p:cNvPr id="3" name="内容占位符 2"/>
          <p:cNvSpPr>
            <a:spLocks noGrp="1"/>
          </p:cNvSpPr>
          <p:nvPr>
            <p:ph idx="1"/>
          </p:nvPr>
        </p:nvSpPr>
        <p:spPr>
          <a:xfrm>
            <a:off x="342900" y="858838"/>
            <a:ext cx="11377613" cy="5618162"/>
          </a:xfrm>
        </p:spPr>
        <p:txBody>
          <a:bodyPr>
            <a:normAutofit fontScale="60000"/>
          </a:bodyPr>
          <a:lstStyle/>
          <a:p>
            <a:pPr marL="386080" indent="-386080">
              <a:lnSpc>
                <a:spcPts val="4020"/>
              </a:lnSpc>
              <a:spcBef>
                <a:spcPts val="0"/>
              </a:spcBef>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时空观念是指对事物与特定时间及空间的联系进行观察、分析的观念。时空观是历史思维的一种形态，它分静态时空观和动态时空观。</a:t>
            </a:r>
          </a:p>
          <a:p>
            <a:pPr marL="0" indent="0">
              <a:buFont typeface="Arial" panose="020B0604020202020204" pitchFamily="34" charset="0"/>
              <a:buNone/>
              <a:defRPr/>
            </a:pP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）静态时空观</a:t>
            </a:r>
          </a:p>
          <a:p>
            <a:pPr marL="0" indent="0">
              <a:buFont typeface="Arial" panose="020B0604020202020204" pitchFamily="34" charset="0"/>
              <a:buNone/>
              <a:defRPr/>
            </a:pP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A.</a:t>
            </a:r>
            <a:r>
              <a:rPr lang="zh-CN" altLang="en-US" b="1" dirty="0" smtClean="0">
                <a:latin typeface="微软雅黑" panose="020B0503020204020204" pitchFamily="34" charset="-122"/>
                <a:ea typeface="微软雅黑" panose="020B0503020204020204" pitchFamily="34" charset="-122"/>
              </a:rPr>
              <a:t>历史的时空因素不是抽象的内容，而是表现为不同性质的物质范畴。在时间上来说，它由表现各种时间的内容和断限组成，如古代、近代和现代；封建社会、资本主义社会、社会主义社会等。静态时间观念的建立要求把这些从不同角度、不同层次上划分的时间范畴搞清楚，理解其含义和实质，理解他们之间的承接关系。</a:t>
            </a:r>
          </a:p>
          <a:p>
            <a:pPr marL="0" indent="0">
              <a:buFont typeface="Arial" panose="020B0604020202020204" pitchFamily="34" charset="0"/>
              <a:buNone/>
              <a:defRPr/>
            </a:pP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B.</a:t>
            </a:r>
            <a:r>
              <a:rPr lang="zh-CN" altLang="en-US" b="1" dirty="0" smtClean="0">
                <a:latin typeface="微软雅黑" panose="020B0503020204020204" pitchFamily="34" charset="-122"/>
                <a:ea typeface="微软雅黑" panose="020B0503020204020204" pitchFamily="34" charset="-122"/>
              </a:rPr>
              <a:t>历史空间观念的建立要求人不再把历史现象看成是无数事件的堆积，而是从不同维度取得系统性和结构性的认识。通常，我们习惯于用时间的持续性和顺序性来认识事物，较少从空间的延展性来看待问题。事实上，从空间的延展性的特点认识历史事物也是取得事物内部联系的一种主要途径。一般说来，任何历史现象都可以归入地域的、物质生产规模及交换、精神生产规模及交流这三大系统，这是我们审视历史事物的三个视野。这三个系统的相互关系构建成历史的空间结构。</a:t>
            </a:r>
            <a:r>
              <a:rPr lang="zh-CN" altLang="en-US" b="1">
                <a:latin typeface="微软雅黑" panose="020B0503020204020204" pitchFamily="34" charset="-122"/>
                <a:ea typeface="微软雅黑" panose="020B0503020204020204" pitchFamily="34" charset="-122"/>
                <a:sym typeface="+mn-ea"/>
              </a:rPr>
              <a:t>（刘芃.历史学科的教育与测量（二</a:t>
            </a:r>
            <a:r>
              <a:rPr lang="en-US" altLang="zh-CN" b="1">
                <a:latin typeface="微软雅黑" panose="020B0503020204020204" pitchFamily="34" charset="-122"/>
                <a:ea typeface="微软雅黑" panose="020B0503020204020204" pitchFamily="34" charset="-122"/>
                <a:sym typeface="+mn-ea"/>
              </a:rPr>
              <a:t>).</a:t>
            </a:r>
            <a:r>
              <a:rPr lang="zh-CN" altLang="en-US" b="1">
                <a:latin typeface="微软雅黑" panose="020B0503020204020204" pitchFamily="34" charset="-122"/>
                <a:ea typeface="微软雅黑" panose="020B0503020204020204" pitchFamily="34" charset="-122"/>
                <a:sym typeface="+mn-ea"/>
              </a:rPr>
              <a:t>历史教学[J].1995(12):17）</a:t>
            </a:r>
            <a:endParaRPr lang="zh-CN" altLang="en-US" b="1">
              <a:latin typeface="微软雅黑" panose="020B0503020204020204" pitchFamily="34" charset="-122"/>
              <a:ea typeface="微软雅黑" panose="020B0503020204020204" pitchFamily="34" charset="-122"/>
            </a:endParaRPr>
          </a:p>
          <a:p>
            <a:pPr marL="0" indent="0">
              <a:buFont typeface="Arial" panose="020B0604020202020204" pitchFamily="34" charset="0"/>
              <a:buNone/>
              <a:defRPr/>
            </a:pPr>
            <a:endParaRPr lang="zh-CN" altLang="zh-CN" b="1" dirty="0" smtClean="0">
              <a:latin typeface="微软雅黑" panose="020B0503020204020204" pitchFamily="34" charset="-122"/>
              <a:ea typeface="微软雅黑" panose="020B0503020204020204" pitchFamily="34" charset="-122"/>
            </a:endParaRPr>
          </a:p>
          <a:p>
            <a:pPr marL="0" indent="0">
              <a:buFont typeface="Arial" panose="020B0604020202020204" pitchFamily="34" charset="0"/>
              <a:buNone/>
              <a:defRPr/>
            </a:pPr>
            <a:endParaRPr lang="zh-CN" altLang="en-US" b="1" dirty="0" smtClean="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标题 1"/>
          <p:cNvSpPr>
            <a:spLocks noGrp="1"/>
          </p:cNvSpPr>
          <p:nvPr>
            <p:ph type="title"/>
          </p:nvPr>
        </p:nvSpPr>
        <p:spPr>
          <a:xfrm>
            <a:off x="1160463" y="274638"/>
            <a:ext cx="9186862" cy="706437"/>
          </a:xfrm>
        </p:spPr>
        <p:txBody>
          <a:bodyPr/>
          <a:lstStyle/>
          <a:p>
            <a:r>
              <a:rPr lang="en-US" altLang="zh-CN" sz="3600" smtClean="0">
                <a:solidFill>
                  <a:schemeClr val="tx1"/>
                </a:solidFill>
                <a:latin typeface="隶书"/>
                <a:ea typeface="隶书"/>
                <a:cs typeface="隶书"/>
                <a:sym typeface="+mn-ea"/>
              </a:rPr>
              <a:t>(</a:t>
            </a:r>
            <a:r>
              <a:rPr lang="en-US" altLang="zh-CN" sz="3600" smtClean="0">
                <a:solidFill>
                  <a:schemeClr val="tx1"/>
                </a:solidFill>
                <a:latin typeface="微软雅黑"/>
                <a:ea typeface="微软雅黑"/>
                <a:sym typeface="+mn-ea"/>
              </a:rPr>
              <a:t>2)</a:t>
            </a:r>
            <a:r>
              <a:rPr lang="zh-CN" altLang="en-US" sz="3600" smtClean="0">
                <a:solidFill>
                  <a:schemeClr val="tx1"/>
                </a:solidFill>
                <a:latin typeface="微软雅黑"/>
                <a:ea typeface="微软雅黑"/>
                <a:sym typeface="+mn-ea"/>
              </a:rPr>
              <a:t>动态时空观</a:t>
            </a:r>
          </a:p>
        </p:txBody>
      </p:sp>
      <p:sp>
        <p:nvSpPr>
          <p:cNvPr id="3" name="内容占位符 2"/>
          <p:cNvSpPr>
            <a:spLocks noGrp="1"/>
          </p:cNvSpPr>
          <p:nvPr>
            <p:ph idx="1"/>
          </p:nvPr>
        </p:nvSpPr>
        <p:spPr>
          <a:xfrm>
            <a:off x="550863" y="858838"/>
            <a:ext cx="10707687" cy="5618162"/>
          </a:xfrm>
        </p:spPr>
        <p:txBody>
          <a:bodyPr>
            <a:normAutofit fontScale="50000"/>
          </a:bodyPr>
          <a:lstStyle/>
          <a:p>
            <a:pPr marL="0" indent="0">
              <a:buFont typeface="Arial" panose="020B0604020202020204" pitchFamily="34" charset="0"/>
              <a:buNone/>
              <a:defRPr/>
            </a:pPr>
            <a:r>
              <a:rPr lang="en-US" altLang="zh-CN" sz="3500" b="1" dirty="0" smtClean="0">
                <a:solidFill>
                  <a:srgbClr val="3333FF"/>
                </a:solidFill>
                <a:latin typeface="黑体" panose="02010609060101010101" pitchFamily="49" charset="-122"/>
                <a:ea typeface="黑体" panose="02010609060101010101" pitchFamily="49" charset="-122"/>
              </a:rPr>
              <a:t>   </a:t>
            </a:r>
            <a:r>
              <a:rPr lang="en-US" altLang="zh-CN" b="1" dirty="0" smtClean="0">
                <a:latin typeface="隶书" panose="02010509060101010101" charset="-122"/>
                <a:ea typeface="隶书" panose="02010509060101010101" charset="-122"/>
              </a:rPr>
              <a:t> </a:t>
            </a:r>
            <a:r>
              <a:rPr lang="zh-CN" altLang="en-US" b="1" dirty="0" smtClean="0">
                <a:latin typeface="微软雅黑" panose="020B0503020204020204" pitchFamily="34" charset="-122"/>
                <a:ea typeface="微软雅黑" panose="020B0503020204020204" pitchFamily="34" charset="-122"/>
              </a:rPr>
              <a:t>      历史的时空是处在一个不断流动、变化的过程之中，进行历史时空的动态研究才是历史思维的高级形式。时间总是朝一个方向流逝的，而且是有速度的，认识时间的流行和流速取决于观察体的运动速度。其中历史思维主要体现以下几种含义：</a:t>
            </a:r>
          </a:p>
          <a:p>
            <a:pPr marL="0" indent="0">
              <a:buFont typeface="Arial" panose="020B0604020202020204" pitchFamily="34" charset="0"/>
              <a:buNone/>
              <a:defRPr/>
            </a:pPr>
            <a:r>
              <a:rPr lang="zh-CN" altLang="en-US" b="1" dirty="0" smtClean="0">
                <a:latin typeface="微软雅黑" panose="020B0503020204020204" pitchFamily="34" charset="-122"/>
                <a:ea typeface="微软雅黑" panose="020B0503020204020204" pitchFamily="34" charset="-122"/>
              </a:rPr>
              <a:t>      </a:t>
            </a:r>
            <a:r>
              <a:rPr lang="en-US" b="1" dirty="0" smtClean="0">
                <a:latin typeface="微软雅黑" panose="020B0503020204020204" pitchFamily="34" charset="-122"/>
                <a:ea typeface="微软雅黑" panose="020B0503020204020204" pitchFamily="34" charset="-122"/>
              </a:rPr>
              <a:t>A.</a:t>
            </a:r>
            <a:r>
              <a:rPr lang="zh-CN" altLang="en-US" b="1" dirty="0" smtClean="0">
                <a:latin typeface="微软雅黑" panose="020B0503020204020204" pitchFamily="34" charset="-122"/>
                <a:ea typeface="微软雅黑" panose="020B0503020204020204" pitchFamily="34" charset="-122"/>
              </a:rPr>
              <a:t>历史时间总是朝着一个方向流逝的，是不能逆转的。历史发展的曲折性并非说明历史时间的方向性有所改变或者说会出现逆转，历史的曲折性仅仅说明历史事物形成的多样性和连续性。任何流动的物质都是有节奏的，历史的时间也是这样。比如中国封建社会差不多二三百年有一次大的改朝换代，这是基本节奏。近代以来，中国遭受列强欺凌，被迫逐渐打开国门之后，各种变化的聚积猛烈增加，社会变革连续不断，近代百余年几无宁日。变化节奏加快，我国仅用</a:t>
            </a:r>
            <a:r>
              <a:rPr lang="en-US" altLang="zh-CN" b="1" dirty="0" smtClean="0">
                <a:latin typeface="微软雅黑" panose="020B0503020204020204" pitchFamily="34" charset="-122"/>
                <a:ea typeface="微软雅黑" panose="020B0503020204020204" pitchFamily="34" charset="-122"/>
              </a:rPr>
              <a:t>30</a:t>
            </a:r>
            <a:r>
              <a:rPr lang="zh-CN" altLang="en-US" b="1" dirty="0" smtClean="0">
                <a:latin typeface="微软雅黑" panose="020B0503020204020204" pitchFamily="34" charset="-122"/>
                <a:ea typeface="微软雅黑" panose="020B0503020204020204" pitchFamily="34" charset="-122"/>
              </a:rPr>
              <a:t>余年的时间，在中国大地展开了一场深刻的革命，人们当今普遍感觉到的变动感、变革感、甚至危机感，都同这种时间节奏有关系。人们之所以产生这种现代时间意识，就在于人们首先确定了自己的时间和速度，也就是以现代的时间节奏为参照去测量历史时间。但作为历史思维的要求，这还不够，我们应该首先为自己的时间定位，在取得对时间节奏的认识之后，需要穿过自身</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这个过去与未来之点，取得对未来时间节奏的预见。</a:t>
            </a:r>
          </a:p>
          <a:p>
            <a:pPr marL="0" indent="0">
              <a:buFont typeface="Arial" panose="020B0604020202020204" pitchFamily="34" charset="0"/>
              <a:buNone/>
              <a:defRPr/>
            </a:pP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B.</a:t>
            </a:r>
            <a:r>
              <a:rPr lang="zh-CN" altLang="en-US" b="1" dirty="0" smtClean="0">
                <a:latin typeface="微软雅黑" panose="020B0503020204020204" pitchFamily="34" charset="-122"/>
                <a:ea typeface="微软雅黑" panose="020B0503020204020204" pitchFamily="34" charset="-122"/>
              </a:rPr>
              <a:t>动态空间的思维可以能量守恒的意义来讲，历史事物也是一种能量，它的聚散过程实质上是一个能量转化过程。事实上，一种历史事物的生命力逾强，涉及范围逾广，内涵就越丰富，其转化出来的历史事物也就越多。通常，人们从因果关系、继承关系的角度去分析历史事物，这在原则上是没有错误的，但缺乏时空观的哲学思维。如果这些具体的历史思考方法受到哲学思考的开发，它就更具有辩证法的内涵，更具有普遍意义。这是我们研究历史思维的一个主要原则。</a:t>
            </a:r>
            <a:r>
              <a:rPr lang="en-US" altLang="zh-CN" b="1" dirty="0" smtClean="0">
                <a:latin typeface="微软雅黑" panose="020B0503020204020204" pitchFamily="34" charset="-122"/>
                <a:ea typeface="微软雅黑" panose="020B0503020204020204" pitchFamily="34" charset="-122"/>
              </a:rPr>
              <a:t>2017</a:t>
            </a:r>
            <a:r>
              <a:rPr lang="zh-CN" altLang="en-US" b="1" dirty="0" smtClean="0">
                <a:latin typeface="微软雅黑" panose="020B0503020204020204" pitchFamily="34" charset="-122"/>
                <a:ea typeface="微软雅黑" panose="020B0503020204020204" pitchFamily="34" charset="-122"/>
              </a:rPr>
              <a:t>年高考</a:t>
            </a:r>
            <a:r>
              <a:rPr lang="en-US" altLang="zh-CN" b="1" dirty="0" smtClean="0">
                <a:latin typeface="微软雅黑" panose="020B0503020204020204" pitchFamily="34" charset="-122"/>
                <a:ea typeface="微软雅黑" panose="020B0503020204020204" pitchFamily="34" charset="-122"/>
              </a:rPr>
              <a:t>42</a:t>
            </a:r>
            <a:r>
              <a:rPr lang="zh-CN" altLang="en-US" b="1" dirty="0" smtClean="0">
                <a:latin typeface="微软雅黑" panose="020B0503020204020204" pitchFamily="34" charset="-122"/>
                <a:ea typeface="微软雅黑" panose="020B0503020204020204" pitchFamily="34" charset="-122"/>
              </a:rPr>
              <a:t>题小论文题的材料定位在</a:t>
            </a:r>
            <a:r>
              <a:rPr lang="en-US" altLang="zh-CN" b="1" dirty="0" smtClean="0">
                <a:latin typeface="微软雅黑" panose="020B0503020204020204" pitchFamily="34" charset="-122"/>
                <a:ea typeface="微软雅黑" panose="020B0503020204020204" pitchFamily="34" charset="-122"/>
              </a:rPr>
              <a:t>14-17</a:t>
            </a:r>
            <a:r>
              <a:rPr lang="zh-CN" altLang="en-US" b="1" dirty="0" smtClean="0">
                <a:latin typeface="微软雅黑" panose="020B0503020204020204" pitchFamily="34" charset="-122"/>
                <a:ea typeface="微软雅黑" panose="020B0503020204020204" pitchFamily="34" charset="-122"/>
              </a:rPr>
              <a:t>世纪的明朝，就是因为明朝是西学东渐盛行时期，也是一个重要的社会转型时期。</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8350" y="549275"/>
            <a:ext cx="10953750" cy="6167438"/>
          </a:xfrm>
        </p:spPr>
        <p:txBody>
          <a:bodyPr>
            <a:normAutofit lnSpcReduction="20000"/>
          </a:bodyPr>
          <a:lstStyle/>
          <a:p>
            <a:pPr marL="0" indent="0">
              <a:buFont typeface="Arial" panose="020B0604020202020204" pitchFamily="34" charset="0"/>
              <a:buNone/>
              <a:defRPr/>
            </a:pPr>
            <a:r>
              <a:rPr lang="en-US" altLang="zh-CN" b="1" dirty="0">
                <a:solidFill>
                  <a:srgbClr val="FF0000"/>
                </a:solidFill>
                <a:latin typeface="微软雅黑" panose="020B0503020204020204" pitchFamily="34" charset="-122"/>
                <a:ea typeface="微软雅黑" panose="020B0503020204020204" pitchFamily="34" charset="-122"/>
              </a:rPr>
              <a:t>3.</a:t>
            </a:r>
            <a:r>
              <a:rPr lang="zh-CN" altLang="en-US" b="1" dirty="0">
                <a:solidFill>
                  <a:srgbClr val="FF0000"/>
                </a:solidFill>
                <a:latin typeface="微软雅黑" panose="020B0503020204020204" pitchFamily="34" charset="-122"/>
                <a:ea typeface="微软雅黑" panose="020B0503020204020204" pitchFamily="34" charset="-122"/>
              </a:rPr>
              <a:t>研究力：</a:t>
            </a:r>
            <a:r>
              <a:rPr lang="en-US" altLang="zh-CN" b="1" dirty="0">
                <a:solidFill>
                  <a:srgbClr val="FF0000"/>
                </a:solidFill>
                <a:latin typeface="微软雅黑" panose="020B0503020204020204" pitchFamily="34" charset="-122"/>
                <a:ea typeface="微软雅黑" panose="020B0503020204020204" pitchFamily="34" charset="-122"/>
              </a:rPr>
              <a:t>史料实证</a:t>
            </a:r>
            <a:r>
              <a:rPr lang="zh-CN" altLang="en-US" b="1" dirty="0">
                <a:solidFill>
                  <a:srgbClr val="FF0000"/>
                </a:solidFill>
                <a:latin typeface="微软雅黑" panose="020B0503020204020204" pitchFamily="34" charset="-122"/>
                <a:ea typeface="微软雅黑" panose="020B0503020204020204" pitchFamily="34" charset="-122"/>
              </a:rPr>
              <a:t>与解释</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marL="0" indent="0">
              <a:buFont typeface="Arial" panose="020B0604020202020204" pitchFamily="34" charset="0"/>
              <a:buNone/>
              <a:defRPr/>
            </a:pPr>
            <a:r>
              <a:rPr lang="zh-CN" altLang="zh-CN" b="1" dirty="0" smtClean="0">
                <a:latin typeface="微软雅黑" panose="020B0503020204020204" pitchFamily="34" charset="-122"/>
                <a:ea typeface="微软雅黑" panose="020B0503020204020204" pitchFamily="34" charset="-122"/>
              </a:rPr>
              <a:t>     </a:t>
            </a:r>
            <a:r>
              <a:rPr lang="en-US" altLang="zh-CN" b="1" dirty="0">
                <a:solidFill>
                  <a:srgbClr val="FF0000"/>
                </a:solidFill>
                <a:latin typeface="微软雅黑" panose="020B0503020204020204" pitchFamily="34" charset="-122"/>
                <a:ea typeface="微软雅黑" panose="020B0503020204020204" pitchFamily="34" charset="-122"/>
              </a:rPr>
              <a:t>（1）史料实证。</a:t>
            </a:r>
            <a:endParaRPr lang="zh-CN" altLang="zh-CN" b="1" dirty="0" smtClean="0">
              <a:latin typeface="微软雅黑" panose="020B0503020204020204" pitchFamily="34" charset="-122"/>
              <a:ea typeface="微软雅黑" panose="020B0503020204020204" pitchFamily="34" charset="-122"/>
            </a:endParaRPr>
          </a:p>
          <a:p>
            <a:pPr marL="0" indent="0">
              <a:buFont typeface="Arial" panose="020B0604020202020204" pitchFamily="34" charset="0"/>
              <a:buNone/>
              <a:defRPr/>
            </a:pPr>
            <a:r>
              <a:rPr lang="zh-CN" altLang="zh-CN" b="1" dirty="0" smtClean="0">
                <a:latin typeface="微软雅黑" panose="020B0503020204020204" pitchFamily="34" charset="-122"/>
                <a:ea typeface="微软雅黑" panose="020B0503020204020204" pitchFamily="34" charset="-122"/>
              </a:rPr>
              <a:t>      它是指通过严格的检验获取可信史料，并据此努力重现历史真实的态度与方法。</a:t>
            </a:r>
          </a:p>
          <a:p>
            <a:pPr marL="0" indent="0">
              <a:buFont typeface="Arial" panose="020B0604020202020204" pitchFamily="34" charset="0"/>
              <a:buNone/>
              <a:defRPr/>
            </a:pPr>
            <a:r>
              <a:rPr lang="zh-CN"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sym typeface="+mn-ea"/>
              </a:rPr>
              <a:t>知道史料是历史叙述的主要依据；知道搜集整理史料的基本方法；能够对史料的信度和效度作出分析判断；能够运用不同类型的史料对重大历史事件、历史现象作出解释和阐述。</a:t>
            </a:r>
            <a:endParaRPr lang="en-US" altLang="zh-CN" b="1" dirty="0">
              <a:latin typeface="黑体" panose="02010609060101010101" pitchFamily="49" charset="-122"/>
              <a:ea typeface="黑体" panose="02010609060101010101" pitchFamily="49" charset="-122"/>
            </a:endParaRPr>
          </a:p>
          <a:p>
            <a:pPr marL="0" indent="0">
              <a:buFont typeface="Arial" panose="020B0604020202020204" pitchFamily="34" charset="0"/>
              <a:buNone/>
              <a:defRPr/>
            </a:pPr>
            <a:endParaRPr lang="zh-CN" altLang="zh-CN"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2625" y="142875"/>
            <a:ext cx="8231188" cy="153988"/>
          </a:xfrm>
        </p:spPr>
        <p:txBody>
          <a:bodyPr>
            <a:normAutofit fontScale="90000"/>
          </a:bodyPr>
          <a:lstStyle/>
          <a:p>
            <a:pPr>
              <a:defRPr/>
            </a:pPr>
            <a:endParaRPr lang="zh-CN" altLang="en-US" dirty="0">
              <a:cs typeface="+mj-cs"/>
            </a:endParaRPr>
          </a:p>
        </p:txBody>
      </p:sp>
      <p:sp>
        <p:nvSpPr>
          <p:cNvPr id="125954" name="内容占位符 2"/>
          <p:cNvSpPr>
            <a:spLocks noGrp="1"/>
          </p:cNvSpPr>
          <p:nvPr>
            <p:ph idx="1"/>
          </p:nvPr>
        </p:nvSpPr>
        <p:spPr>
          <a:xfrm>
            <a:off x="828675" y="476250"/>
            <a:ext cx="10950575" cy="4749800"/>
          </a:xfrm>
        </p:spPr>
        <p:txBody>
          <a:bodyPr/>
          <a:lstStyle/>
          <a:p>
            <a:pPr marL="0" indent="0">
              <a:buFont typeface="Arial" charset="0"/>
              <a:buNone/>
            </a:pPr>
            <a:r>
              <a:rPr lang="en-US" altLang="zh-CN" b="1" smtClean="0">
                <a:solidFill>
                  <a:srgbClr val="3333FF"/>
                </a:solidFill>
                <a:latin typeface="微软雅黑"/>
                <a:ea typeface="微软雅黑"/>
                <a:cs typeface="微软雅黑"/>
              </a:rPr>
              <a:t>   </a:t>
            </a:r>
            <a:r>
              <a:rPr lang="en-US" altLang="zh-CN" b="1" smtClean="0">
                <a:solidFill>
                  <a:srgbClr val="FF0000"/>
                </a:solidFill>
                <a:latin typeface="微软雅黑"/>
                <a:ea typeface="微软雅黑"/>
                <a:cs typeface="微软雅黑"/>
              </a:rPr>
              <a:t>（2）历史解释</a:t>
            </a:r>
            <a:endParaRPr lang="zh-CN" altLang="zh-CN" smtClean="0">
              <a:solidFill>
                <a:srgbClr val="3333FF"/>
              </a:solidFill>
              <a:latin typeface="微软雅黑"/>
              <a:ea typeface="微软雅黑"/>
              <a:cs typeface="微软雅黑"/>
            </a:endParaRPr>
          </a:p>
          <a:p>
            <a:pPr marL="0" indent="0">
              <a:buFont typeface="Arial" charset="0"/>
              <a:buNone/>
            </a:pPr>
            <a:r>
              <a:rPr lang="zh-CN" altLang="zh-CN" sz="3000" b="1" smtClean="0">
                <a:latin typeface="微软雅黑"/>
                <a:ea typeface="微软雅黑"/>
                <a:cs typeface="微软雅黑"/>
              </a:rPr>
              <a:t>       历史解释是指以史料为依据，以历史理解为基础，对历史事物进行理性分析和客观评判的能力。</a:t>
            </a:r>
          </a:p>
          <a:p>
            <a:pPr marL="0" indent="0">
              <a:buFont typeface="Arial" charset="0"/>
              <a:buNone/>
            </a:pPr>
            <a:r>
              <a:rPr lang="zh-CN" altLang="zh-CN" sz="3000" b="1" smtClean="0">
                <a:latin typeface="微软雅黑"/>
                <a:ea typeface="微软雅黑"/>
                <a:cs typeface="微软雅黑"/>
              </a:rPr>
              <a:t>       </a:t>
            </a:r>
            <a:r>
              <a:rPr lang="zh-CN" altLang="zh-CN" sz="3000" b="1" smtClean="0">
                <a:latin typeface="微软雅黑"/>
                <a:ea typeface="微软雅黑"/>
                <a:cs typeface="微软雅黑"/>
                <a:sym typeface="+mn-ea"/>
              </a:rPr>
              <a:t>知道唯物史观是理解和解释历史的科学理论。以唯物史观为指导，以史料为依据，从时序与地域、原因与结果、动机与效果、继承与发展、联系与综合、量变与质变、联系和综合、必然与偶然、个案与全局等角度加深对历史的理解。按照言之有理、论之有据的要求，做到论从史出、史论结合，对历史作出符合逻辑的解释和阐述。</a:t>
            </a:r>
            <a:endParaRPr lang="en-US" altLang="zh-CN" sz="3000" b="1" smtClean="0">
              <a:latin typeface="黑体" pitchFamily="2" charset="-122"/>
              <a:ea typeface="黑体" pitchFamily="2" charset="-122"/>
            </a:endParaRPr>
          </a:p>
          <a:p>
            <a:pPr marL="0" indent="0">
              <a:buFont typeface="Arial" charset="0"/>
              <a:buNone/>
            </a:pPr>
            <a:endParaRPr lang="zh-CN" altLang="zh-CN" sz="3000" b="1" smtClean="0">
              <a:latin typeface="微软雅黑"/>
              <a:ea typeface="微软雅黑"/>
              <a:cs typeface="微软雅黑"/>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9888" y="593725"/>
            <a:ext cx="11449050" cy="6454775"/>
          </a:xfrm>
        </p:spPr>
        <p:txBody>
          <a:bodyPr>
            <a:normAutofit lnSpcReduction="20000"/>
          </a:bodyPr>
          <a:lstStyle/>
          <a:p>
            <a:pPr marL="0" indent="0">
              <a:buFont typeface="Arial" panose="020B0604020202020204" pitchFamily="34" charset="0"/>
              <a:buNone/>
              <a:defRPr/>
            </a:pPr>
            <a:r>
              <a:rPr lang="en-US" altLang="zh-CN" b="1" dirty="0" smtClean="0">
                <a:solidFill>
                  <a:srgbClr val="3333FF"/>
                </a:solidFill>
                <a:latin typeface="微软雅黑" panose="020B0503020204020204" pitchFamily="34" charset="-122"/>
                <a:ea typeface="微软雅黑" panose="020B0503020204020204" pitchFamily="34" charset="-122"/>
              </a:rPr>
              <a:t>     </a:t>
            </a:r>
            <a:r>
              <a:rPr lang="en-US" altLang="zh-CN" b="1" dirty="0">
                <a:solidFill>
                  <a:srgbClr val="FF0000"/>
                </a:solidFill>
                <a:latin typeface="微软雅黑" panose="020B0503020204020204" pitchFamily="34" charset="-122"/>
                <a:ea typeface="微软雅黑" panose="020B0503020204020204" pitchFamily="34" charset="-122"/>
              </a:rPr>
              <a:t>4.价值观：家国情怀</a:t>
            </a:r>
            <a:endParaRPr lang="zh-CN" altLang="zh-CN" b="1" dirty="0" smtClean="0">
              <a:solidFill>
                <a:srgbClr val="3333FF"/>
              </a:solidFill>
              <a:latin typeface="微软雅黑" panose="020B0503020204020204" pitchFamily="34" charset="-122"/>
              <a:ea typeface="微软雅黑" panose="020B0503020204020204" pitchFamily="34" charset="-122"/>
            </a:endParaRPr>
          </a:p>
          <a:p>
            <a:pPr marL="0" indent="0">
              <a:buFont typeface="Arial" panose="020B0604020202020204" pitchFamily="34" charset="0"/>
              <a:buNone/>
              <a:defRPr/>
            </a:pPr>
            <a:r>
              <a:rPr lang="zh-CN" altLang="zh-CN" sz="3000" b="1" dirty="0" smtClean="0">
                <a:latin typeface="微软雅黑" panose="020B0503020204020204" pitchFamily="34" charset="-122"/>
                <a:ea typeface="微软雅黑" panose="020B0503020204020204" pitchFamily="34" charset="-122"/>
              </a:rPr>
              <a:t>       </a:t>
            </a:r>
            <a:r>
              <a:rPr lang="zh-CN" altLang="zh-CN" sz="3200" b="1" dirty="0" smtClean="0">
                <a:latin typeface="微软雅黑" panose="020B0503020204020204" pitchFamily="34" charset="-122"/>
                <a:ea typeface="微软雅黑" panose="020B0503020204020204" pitchFamily="34" charset="-122"/>
              </a:rPr>
              <a:t>历史价值观是对历史的事实判断与价值判断的辩证统一，是   从人文研究的真、善、美追求中凝练出来的价值取向。</a:t>
            </a:r>
            <a:r>
              <a:rPr lang="zh-CN" altLang="zh-CN" sz="3200" b="1" dirty="0" smtClean="0">
                <a:latin typeface="微软雅黑" panose="020B0503020204020204" pitchFamily="34" charset="-122"/>
                <a:ea typeface="微软雅黑" panose="020B0503020204020204" pitchFamily="34" charset="-122"/>
                <a:sym typeface="+mn-ea"/>
              </a:rPr>
              <a:t>能从 历史发展进程中汲取有益的精神财富和宝贵经验，形成积极 、正确、健康的人生观、世界观、历史观、价值观。</a:t>
            </a:r>
          </a:p>
          <a:p>
            <a:pPr marL="0" indent="0">
              <a:buFont typeface="Arial" panose="020B0604020202020204" pitchFamily="34" charset="0"/>
              <a:buNone/>
              <a:defRPr/>
            </a:pPr>
            <a:r>
              <a:rPr lang="zh-CN" altLang="zh-CN" sz="3200" b="1" dirty="0" smtClean="0">
                <a:latin typeface="微软雅黑" panose="020B0503020204020204" pitchFamily="34" charset="-122"/>
                <a:ea typeface="微软雅黑" panose="020B0503020204020204" pitchFamily="34" charset="-122"/>
                <a:sym typeface="+mn-ea"/>
              </a:rPr>
              <a:t>     具体表现：增强对祖国历史与文化的认同感和自豪感，具有爱国主义的思想和情感，坚定发展中国特色社会主义的信念，践行社会主义核心价值观；认识人类社会发展的基本趋势，了解世界历史发展的多样性，理解尊重世界各地区、各国家和各民族的文化传统，学习汲取人类创造的优秀文明成果，形成开放的世界意识。</a:t>
            </a:r>
            <a:endParaRPr lang="zh-CN" altLang="zh-CN" sz="3200" b="1" dirty="0" smtClean="0">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rot="5400000">
            <a:off x="202432" y="2690801"/>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3" name="Text Box 4"/>
          <p:cNvSpPr txBox="1">
            <a:spLocks noChangeArrowheads="1"/>
          </p:cNvSpPr>
          <p:nvPr/>
        </p:nvSpPr>
        <p:spPr bwMode="gray">
          <a:xfrm>
            <a:off x="1085850" y="3946525"/>
            <a:ext cx="1954213" cy="1066800"/>
          </a:xfrm>
          <a:prstGeom prst="rect">
            <a:avLst/>
          </a:prstGeom>
          <a:noFill/>
          <a:ln w="9525" algn="ctr">
            <a:noFill/>
            <a:miter lim="800000"/>
            <a:headEnd/>
            <a:tailEnd/>
          </a:ln>
        </p:spPr>
        <p:txBody>
          <a:bodyPr>
            <a:spAutoFit/>
          </a:bodyPr>
          <a:lstStyle/>
          <a:p>
            <a:pPr algn="ctr" eaLnBrk="0" hangingPunct="0"/>
            <a:r>
              <a:rPr lang="zh-CN" altLang="en-US" sz="3200" b="1">
                <a:solidFill>
                  <a:srgbClr val="FF0000"/>
                </a:solidFill>
              </a:rPr>
              <a:t>历史知识</a:t>
            </a:r>
          </a:p>
          <a:p>
            <a:pPr algn="ctr" eaLnBrk="0" hangingPunct="0"/>
            <a:r>
              <a:rPr lang="zh-CN" altLang="en-US" sz="3200" b="1">
                <a:solidFill>
                  <a:srgbClr val="740502"/>
                </a:solidFill>
                <a:ea typeface="楷体_GB2312" pitchFamily="49" charset="-122"/>
              </a:rPr>
              <a:t>基础</a:t>
            </a:r>
          </a:p>
        </p:txBody>
      </p:sp>
      <p:sp>
        <p:nvSpPr>
          <p:cNvPr id="4" name="AutoShape 5"/>
          <p:cNvSpPr>
            <a:spLocks noChangeArrowheads="1"/>
          </p:cNvSpPr>
          <p:nvPr/>
        </p:nvSpPr>
        <p:spPr bwMode="gray">
          <a:xfrm rot="5400000">
            <a:off x="2677344" y="2671751"/>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5" name="Text Box 6"/>
          <p:cNvSpPr txBox="1">
            <a:spLocks noChangeArrowheads="1"/>
          </p:cNvSpPr>
          <p:nvPr/>
        </p:nvSpPr>
        <p:spPr bwMode="gray">
          <a:xfrm>
            <a:off x="3535363" y="3946525"/>
            <a:ext cx="1954212" cy="1066800"/>
          </a:xfrm>
          <a:prstGeom prst="rect">
            <a:avLst/>
          </a:prstGeom>
          <a:noFill/>
          <a:ln w="9525" algn="ctr">
            <a:noFill/>
            <a:miter lim="800000"/>
            <a:headEnd/>
            <a:tailEnd/>
          </a:ln>
        </p:spPr>
        <p:txBody>
          <a:bodyPr>
            <a:spAutoFit/>
          </a:bodyPr>
          <a:lstStyle/>
          <a:p>
            <a:pPr algn="ctr" eaLnBrk="0" hangingPunct="0"/>
            <a:r>
              <a:rPr lang="zh-CN" altLang="en-US" sz="3200" b="1">
                <a:solidFill>
                  <a:srgbClr val="FF0000"/>
                </a:solidFill>
              </a:rPr>
              <a:t>学科能力</a:t>
            </a:r>
          </a:p>
          <a:p>
            <a:pPr algn="ctr" eaLnBrk="0" hangingPunct="0"/>
            <a:r>
              <a:rPr lang="zh-CN" altLang="en-US" sz="3200" b="1">
                <a:solidFill>
                  <a:srgbClr val="740502"/>
                </a:solidFill>
                <a:ea typeface="楷体_GB2312" pitchFamily="49" charset="-122"/>
              </a:rPr>
              <a:t>依托</a:t>
            </a:r>
          </a:p>
        </p:txBody>
      </p:sp>
      <p:sp>
        <p:nvSpPr>
          <p:cNvPr id="6" name="AutoShape 7"/>
          <p:cNvSpPr>
            <a:spLocks noChangeArrowheads="1"/>
          </p:cNvSpPr>
          <p:nvPr/>
        </p:nvSpPr>
        <p:spPr bwMode="gray">
          <a:xfrm rot="5400000">
            <a:off x="5145907" y="2652701"/>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dist="88900" dir="10800000">
              <a:srgbClr val="1C1C1C">
                <a:alpha val="50000"/>
              </a:srgbClr>
            </a:prst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7" name="Text Box 8"/>
          <p:cNvSpPr txBox="1">
            <a:spLocks noChangeArrowheads="1"/>
          </p:cNvSpPr>
          <p:nvPr/>
        </p:nvSpPr>
        <p:spPr bwMode="gray">
          <a:xfrm>
            <a:off x="6011863" y="3946525"/>
            <a:ext cx="1955800" cy="1066800"/>
          </a:xfrm>
          <a:prstGeom prst="rect">
            <a:avLst/>
          </a:prstGeom>
          <a:noFill/>
          <a:ln w="9525" algn="ctr">
            <a:noFill/>
            <a:miter lim="800000"/>
            <a:headEnd/>
            <a:tailEnd/>
          </a:ln>
        </p:spPr>
        <p:txBody>
          <a:bodyPr>
            <a:spAutoFit/>
          </a:bodyPr>
          <a:lstStyle/>
          <a:p>
            <a:pPr algn="ctr" eaLnBrk="0" hangingPunct="0"/>
            <a:r>
              <a:rPr lang="zh-CN" altLang="en-US" sz="3200" b="1">
                <a:solidFill>
                  <a:srgbClr val="FF0000"/>
                </a:solidFill>
              </a:rPr>
              <a:t>历史素养</a:t>
            </a:r>
          </a:p>
          <a:p>
            <a:pPr algn="ctr" eaLnBrk="0" hangingPunct="0"/>
            <a:r>
              <a:rPr lang="zh-CN" altLang="en-US" sz="3200" b="1">
                <a:solidFill>
                  <a:srgbClr val="740502"/>
                </a:solidFill>
                <a:ea typeface="楷体_GB2312" pitchFamily="49" charset="-122"/>
              </a:rPr>
              <a:t>目标</a:t>
            </a:r>
          </a:p>
        </p:txBody>
      </p:sp>
      <p:pic>
        <p:nvPicPr>
          <p:cNvPr id="8" name="Picture 9" descr="RY_circle001"/>
          <p:cNvPicPr>
            <a:picLocks noChangeAspect="1" noChangeArrowheads="1"/>
          </p:cNvPicPr>
          <p:nvPr/>
        </p:nvPicPr>
        <p:blipFill>
          <a:blip r:embed="rId2"/>
          <a:srcRect/>
          <a:stretch>
            <a:fillRect/>
          </a:stretch>
        </p:blipFill>
        <p:spPr bwMode="auto">
          <a:xfrm>
            <a:off x="6397625" y="2030413"/>
            <a:ext cx="1108075" cy="1108075"/>
          </a:xfrm>
          <a:prstGeom prst="rect">
            <a:avLst/>
          </a:prstGeom>
          <a:noFill/>
          <a:ln w="9525">
            <a:noFill/>
            <a:miter lim="800000"/>
            <a:headEnd/>
            <a:tailEnd/>
          </a:ln>
        </p:spPr>
      </p:pic>
      <p:pic>
        <p:nvPicPr>
          <p:cNvPr id="9" name="Picture 10" descr="LB_circle001"/>
          <p:cNvPicPr>
            <a:picLocks noChangeAspect="1" noChangeArrowheads="1"/>
          </p:cNvPicPr>
          <p:nvPr/>
        </p:nvPicPr>
        <p:blipFill>
          <a:blip r:embed="rId3"/>
          <a:srcRect/>
          <a:stretch>
            <a:fillRect/>
          </a:stretch>
        </p:blipFill>
        <p:spPr bwMode="auto">
          <a:xfrm>
            <a:off x="1435100" y="2030413"/>
            <a:ext cx="1176338" cy="1174750"/>
          </a:xfrm>
          <a:prstGeom prst="rect">
            <a:avLst/>
          </a:prstGeom>
          <a:noFill/>
          <a:ln w="9525">
            <a:noFill/>
            <a:miter lim="800000"/>
            <a:headEnd/>
            <a:tailEnd/>
          </a:ln>
        </p:spPr>
      </p:pic>
      <p:pic>
        <p:nvPicPr>
          <p:cNvPr id="10" name="Picture 11" descr="YG_circle001"/>
          <p:cNvPicPr>
            <a:picLocks noChangeAspect="1" noChangeArrowheads="1"/>
          </p:cNvPicPr>
          <p:nvPr/>
        </p:nvPicPr>
        <p:blipFill>
          <a:blip r:embed="rId4"/>
          <a:srcRect/>
          <a:stretch>
            <a:fillRect/>
          </a:stretch>
        </p:blipFill>
        <p:spPr bwMode="auto">
          <a:xfrm>
            <a:off x="3883025" y="2005013"/>
            <a:ext cx="1192213" cy="1192212"/>
          </a:xfrm>
          <a:prstGeom prst="rect">
            <a:avLst/>
          </a:prstGeom>
          <a:noFill/>
          <a:ln w="9525">
            <a:noFill/>
            <a:miter lim="800000"/>
            <a:headEnd/>
            <a:tailEnd/>
          </a:ln>
        </p:spPr>
      </p:pic>
      <p:sp>
        <p:nvSpPr>
          <p:cNvPr id="11" name="Text Box 12"/>
          <p:cNvSpPr txBox="1">
            <a:spLocks noChangeArrowheads="1"/>
          </p:cNvSpPr>
          <p:nvPr/>
        </p:nvSpPr>
        <p:spPr bwMode="auto">
          <a:xfrm>
            <a:off x="1527175" y="2381250"/>
            <a:ext cx="912813" cy="390525"/>
          </a:xfrm>
          <a:prstGeom prst="rect">
            <a:avLst/>
          </a:prstGeom>
          <a:noFill/>
          <a:ln w="9525" algn="ctr">
            <a:noFill/>
            <a:miter lim="800000"/>
            <a:headEnd/>
            <a:tailEnd/>
          </a:ln>
        </p:spPr>
        <p:txBody>
          <a:bodyPr>
            <a:spAutoFit/>
          </a:bodyPr>
          <a:lstStyle/>
          <a:p>
            <a:pPr algn="ctr" eaLnBrk="0" hangingPunct="0">
              <a:lnSpc>
                <a:spcPct val="70000"/>
              </a:lnSpc>
              <a:spcBef>
                <a:spcPct val="50000"/>
              </a:spcBef>
            </a:pPr>
            <a:r>
              <a:rPr lang="zh-CN" altLang="en-US" sz="2800" b="1">
                <a:solidFill>
                  <a:srgbClr val="150872"/>
                </a:solidFill>
              </a:rPr>
              <a:t>知识</a:t>
            </a:r>
            <a:endParaRPr lang="zh-CN" altLang="en-US" b="1">
              <a:solidFill>
                <a:srgbClr val="150872"/>
              </a:solidFill>
            </a:endParaRPr>
          </a:p>
        </p:txBody>
      </p:sp>
      <p:sp>
        <p:nvSpPr>
          <p:cNvPr id="12" name="Text Box 13"/>
          <p:cNvSpPr txBox="1">
            <a:spLocks noChangeArrowheads="1"/>
          </p:cNvSpPr>
          <p:nvPr/>
        </p:nvSpPr>
        <p:spPr bwMode="auto">
          <a:xfrm>
            <a:off x="6496050" y="2381250"/>
            <a:ext cx="914400" cy="390525"/>
          </a:xfrm>
          <a:prstGeom prst="rect">
            <a:avLst/>
          </a:prstGeom>
          <a:noFill/>
          <a:ln w="9525" algn="ctr">
            <a:noFill/>
            <a:miter lim="800000"/>
            <a:headEnd/>
            <a:tailEnd/>
          </a:ln>
        </p:spPr>
        <p:txBody>
          <a:bodyPr>
            <a:spAutoFit/>
          </a:bodyPr>
          <a:lstStyle/>
          <a:p>
            <a:pPr algn="ctr" eaLnBrk="0" hangingPunct="0">
              <a:lnSpc>
                <a:spcPct val="70000"/>
              </a:lnSpc>
              <a:spcBef>
                <a:spcPct val="50000"/>
              </a:spcBef>
            </a:pPr>
            <a:r>
              <a:rPr lang="zh-CN" altLang="en-US" sz="2800" b="1">
                <a:solidFill>
                  <a:srgbClr val="150872"/>
                </a:solidFill>
              </a:rPr>
              <a:t>素养</a:t>
            </a:r>
            <a:endParaRPr lang="zh-CN" altLang="en-US" b="1">
              <a:solidFill>
                <a:srgbClr val="150872"/>
              </a:solidFill>
            </a:endParaRPr>
          </a:p>
        </p:txBody>
      </p:sp>
      <p:sp>
        <p:nvSpPr>
          <p:cNvPr id="13" name="Text Box 14"/>
          <p:cNvSpPr txBox="1">
            <a:spLocks noChangeArrowheads="1"/>
          </p:cNvSpPr>
          <p:nvPr/>
        </p:nvSpPr>
        <p:spPr bwMode="auto">
          <a:xfrm>
            <a:off x="4046538" y="2381250"/>
            <a:ext cx="914400" cy="390525"/>
          </a:xfrm>
          <a:prstGeom prst="rect">
            <a:avLst/>
          </a:prstGeom>
          <a:noFill/>
          <a:ln w="9525" algn="ctr">
            <a:noFill/>
            <a:miter lim="800000"/>
            <a:headEnd/>
            <a:tailEnd/>
          </a:ln>
        </p:spPr>
        <p:txBody>
          <a:bodyPr>
            <a:spAutoFit/>
          </a:bodyPr>
          <a:lstStyle/>
          <a:p>
            <a:pPr algn="ctr" eaLnBrk="0" hangingPunct="0">
              <a:lnSpc>
                <a:spcPct val="70000"/>
              </a:lnSpc>
              <a:spcBef>
                <a:spcPct val="50000"/>
              </a:spcBef>
            </a:pPr>
            <a:r>
              <a:rPr lang="zh-CN" altLang="en-US" sz="2800" b="1">
                <a:solidFill>
                  <a:srgbClr val="150872"/>
                </a:solidFill>
              </a:rPr>
              <a:t>能力</a:t>
            </a:r>
            <a:endParaRPr lang="zh-CN" altLang="en-US" b="1">
              <a:solidFill>
                <a:srgbClr val="150872"/>
              </a:solidFill>
            </a:endParaRPr>
          </a:p>
        </p:txBody>
      </p:sp>
      <p:pic>
        <p:nvPicPr>
          <p:cNvPr id="14" name="Picture 15" descr="O_chevron001"/>
          <p:cNvPicPr>
            <a:picLocks noChangeAspect="1" noChangeArrowheads="1"/>
          </p:cNvPicPr>
          <p:nvPr/>
        </p:nvPicPr>
        <p:blipFill>
          <a:blip r:embed="rId5"/>
          <a:srcRect/>
          <a:stretch>
            <a:fillRect/>
          </a:stretch>
        </p:blipFill>
        <p:spPr bwMode="auto">
          <a:xfrm>
            <a:off x="5583238" y="3365500"/>
            <a:ext cx="363537" cy="412750"/>
          </a:xfrm>
          <a:prstGeom prst="rect">
            <a:avLst/>
          </a:prstGeom>
          <a:noFill/>
          <a:ln w="9525">
            <a:noFill/>
            <a:miter lim="800000"/>
            <a:headEnd/>
            <a:tailEnd/>
          </a:ln>
        </p:spPr>
      </p:pic>
      <p:pic>
        <p:nvPicPr>
          <p:cNvPr id="15" name="Picture 16" descr="O_chevron001"/>
          <p:cNvPicPr>
            <a:picLocks noChangeAspect="1" noChangeArrowheads="1"/>
          </p:cNvPicPr>
          <p:nvPr/>
        </p:nvPicPr>
        <p:blipFill>
          <a:blip r:embed="rId5"/>
          <a:srcRect/>
          <a:stretch>
            <a:fillRect/>
          </a:stretch>
        </p:blipFill>
        <p:spPr bwMode="auto">
          <a:xfrm>
            <a:off x="3111500" y="3317875"/>
            <a:ext cx="409575" cy="412750"/>
          </a:xfrm>
          <a:prstGeom prst="rect">
            <a:avLst/>
          </a:prstGeom>
          <a:noFill/>
          <a:ln w="9525">
            <a:noFill/>
            <a:miter lim="800000"/>
            <a:headEnd/>
            <a:tailEnd/>
          </a:ln>
        </p:spPr>
      </p:pic>
      <p:sp>
        <p:nvSpPr>
          <p:cNvPr id="16" name="TextBox 2"/>
          <p:cNvSpPr txBox="1">
            <a:spLocks noChangeArrowheads="1"/>
          </p:cNvSpPr>
          <p:nvPr/>
        </p:nvSpPr>
        <p:spPr bwMode="auto">
          <a:xfrm>
            <a:off x="3597275" y="500063"/>
            <a:ext cx="5429250" cy="646112"/>
          </a:xfrm>
          <a:prstGeom prst="rect">
            <a:avLst/>
          </a:prstGeom>
          <a:noFill/>
          <a:ln w="9525">
            <a:noFill/>
            <a:miter lim="800000"/>
            <a:headEnd/>
            <a:tailEnd/>
          </a:ln>
        </p:spPr>
        <p:txBody>
          <a:bodyPr>
            <a:spAutoFit/>
          </a:bodyPr>
          <a:lstStyle/>
          <a:p>
            <a:r>
              <a:rPr lang="zh-CN" altLang="en-US" sz="3600" b="1">
                <a:solidFill>
                  <a:srgbClr val="0000FF"/>
                </a:solidFill>
                <a:latin typeface="黑体" pitchFamily="2" charset="-122"/>
                <a:ea typeface="黑体" pitchFamily="2" charset="-122"/>
              </a:rPr>
              <a:t>历史高考命题的立意变迁</a:t>
            </a:r>
          </a:p>
        </p:txBody>
      </p:sp>
      <p:sp>
        <p:nvSpPr>
          <p:cNvPr id="17" name="AutoShape 7"/>
          <p:cNvSpPr>
            <a:spLocks noChangeArrowheads="1"/>
          </p:cNvSpPr>
          <p:nvPr/>
        </p:nvSpPr>
        <p:spPr bwMode="gray">
          <a:xfrm rot="5400000">
            <a:off x="7760525" y="2581263"/>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dist="88900" dir="10800000">
              <a:srgbClr val="1C1C1C">
                <a:alpha val="50000"/>
              </a:srgbClr>
            </a:prstShdw>
          </a:effectLst>
        </p:spPr>
        <p:txBody>
          <a:bodyPr wrap="none" anchor="ctr"/>
          <a:lstStyle/>
          <a:p>
            <a:pPr>
              <a:defRPr/>
            </a:pPr>
            <a:endParaRPr lang="zh-CN" altLang="en-US" dirty="0">
              <a:latin typeface="Arial" panose="020B0604020202020204" pitchFamily="34" charset="0"/>
              <a:ea typeface="宋体" panose="02010600030101010101" pitchFamily="2" charset="-122"/>
            </a:endParaRPr>
          </a:p>
        </p:txBody>
      </p:sp>
      <p:pic>
        <p:nvPicPr>
          <p:cNvPr id="18" name="Picture 9" descr="RY_circle001"/>
          <p:cNvPicPr>
            <a:picLocks noChangeAspect="1" noChangeArrowheads="1"/>
          </p:cNvPicPr>
          <p:nvPr/>
        </p:nvPicPr>
        <p:blipFill>
          <a:blip r:embed="rId2"/>
          <a:srcRect/>
          <a:stretch>
            <a:fillRect/>
          </a:stretch>
        </p:blipFill>
        <p:spPr bwMode="auto">
          <a:xfrm>
            <a:off x="9097963" y="1928813"/>
            <a:ext cx="1214437" cy="1214437"/>
          </a:xfrm>
          <a:prstGeom prst="rect">
            <a:avLst/>
          </a:prstGeom>
          <a:noFill/>
          <a:ln w="9525">
            <a:noFill/>
            <a:miter lim="800000"/>
            <a:headEnd/>
            <a:tailEnd/>
          </a:ln>
        </p:spPr>
      </p:pic>
      <p:sp>
        <p:nvSpPr>
          <p:cNvPr id="19" name="Text Box 8"/>
          <p:cNvSpPr txBox="1">
            <a:spLocks noChangeArrowheads="1"/>
          </p:cNvSpPr>
          <p:nvPr/>
        </p:nvSpPr>
        <p:spPr bwMode="gray">
          <a:xfrm>
            <a:off x="8383588" y="3930650"/>
            <a:ext cx="2428875" cy="1076325"/>
          </a:xfrm>
          <a:prstGeom prst="rect">
            <a:avLst/>
          </a:prstGeom>
          <a:noFill/>
          <a:ln w="9525" algn="ctr">
            <a:noFill/>
            <a:miter lim="800000"/>
            <a:headEnd/>
            <a:tailEnd/>
          </a:ln>
        </p:spPr>
        <p:txBody>
          <a:bodyPr>
            <a:spAutoFit/>
          </a:bodyPr>
          <a:lstStyle/>
          <a:p>
            <a:pPr algn="ctr" eaLnBrk="0" hangingPunct="0"/>
            <a:r>
              <a:rPr lang="zh-CN" altLang="en-US" sz="3200" b="1">
                <a:solidFill>
                  <a:srgbClr val="FF0000"/>
                </a:solidFill>
              </a:rPr>
              <a:t>核心素养</a:t>
            </a:r>
          </a:p>
          <a:p>
            <a:pPr algn="ctr" eaLnBrk="0" hangingPunct="0"/>
            <a:r>
              <a:rPr lang="zh-CN" altLang="en-US" sz="3200" b="1">
                <a:solidFill>
                  <a:srgbClr val="740502"/>
                </a:solidFill>
                <a:ea typeface="楷体_GB2312" pitchFamily="49" charset="-122"/>
              </a:rPr>
              <a:t> 新目标？</a:t>
            </a:r>
          </a:p>
        </p:txBody>
      </p:sp>
      <p:sp>
        <p:nvSpPr>
          <p:cNvPr id="20" name="Text Box 13"/>
          <p:cNvSpPr txBox="1">
            <a:spLocks noChangeArrowheads="1"/>
          </p:cNvSpPr>
          <p:nvPr/>
        </p:nvSpPr>
        <p:spPr bwMode="auto">
          <a:xfrm>
            <a:off x="9255125" y="2233613"/>
            <a:ext cx="914400" cy="695325"/>
          </a:xfrm>
          <a:prstGeom prst="rect">
            <a:avLst/>
          </a:prstGeom>
          <a:noFill/>
          <a:ln w="9525" algn="ctr">
            <a:noFill/>
            <a:miter lim="800000"/>
            <a:headEnd/>
            <a:tailEnd/>
          </a:ln>
        </p:spPr>
        <p:txBody>
          <a:bodyPr>
            <a:spAutoFit/>
          </a:bodyPr>
          <a:lstStyle/>
          <a:p>
            <a:pPr algn="ctr" eaLnBrk="0" hangingPunct="0">
              <a:lnSpc>
                <a:spcPct val="70000"/>
              </a:lnSpc>
              <a:spcBef>
                <a:spcPct val="50000"/>
              </a:spcBef>
            </a:pPr>
            <a:r>
              <a:rPr lang="zh-CN" altLang="en-US" sz="2800" b="1">
                <a:solidFill>
                  <a:srgbClr val="150872"/>
                </a:solidFill>
              </a:rPr>
              <a:t>核心素养</a:t>
            </a:r>
            <a:endParaRPr lang="zh-CN" altLang="en-US" b="1">
              <a:solidFill>
                <a:srgbClr val="15087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par>
                                <p:cTn id="16" presetID="4"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par>
                                <p:cTn id="36" presetID="4"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ox(in)">
                                      <p:cBhvr>
                                        <p:cTn id="52" dur="500"/>
                                        <p:tgtEl>
                                          <p:spTgt spid="6"/>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ox(in)">
                                      <p:cBhvr>
                                        <p:cTn id="55" dur="500"/>
                                        <p:tgtEl>
                                          <p:spTgt spid="7"/>
                                        </p:tgtEl>
                                      </p:cBhvr>
                                    </p:animEffect>
                                  </p:childTnLst>
                                </p:cTn>
                              </p:par>
                              <p:par>
                                <p:cTn id="56" presetID="4" presetClass="entr" presetSubtype="16"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ox(in)">
                                      <p:cBhvr>
                                        <p:cTn id="58" dur="500"/>
                                        <p:tgtEl>
                                          <p:spTgt spid="8"/>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ox(in)">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ox(in)">
                                      <p:cBhvr>
                                        <p:cTn id="66" dur="500"/>
                                        <p:tgtEl>
                                          <p:spTgt spid="17"/>
                                        </p:tgtEl>
                                      </p:cBhvr>
                                    </p:animEffect>
                                  </p:childTnLst>
                                </p:cTn>
                              </p:par>
                              <p:par>
                                <p:cTn id="67" presetID="4" presetClass="entr" presetSubtype="16"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ox(in)">
                                      <p:cBhvr>
                                        <p:cTn id="69" dur="500"/>
                                        <p:tgtEl>
                                          <p:spTgt spid="18"/>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ox(in)">
                                      <p:cBhvr>
                                        <p:cTn id="72" dur="500"/>
                                        <p:tgtEl>
                                          <p:spTgt spid="19"/>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ox(i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2" grpId="0"/>
      <p:bldP spid="13" grpId="0"/>
      <p:bldP spid="16"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1497013"/>
            <a:ext cx="11449050" cy="1381125"/>
          </a:xfrm>
        </p:spPr>
        <p:txBody>
          <a:bodyPr>
            <a:normAutofit lnSpcReduction="20000"/>
          </a:bodyPr>
          <a:lstStyle/>
          <a:p>
            <a:pPr marL="0" indent="0">
              <a:buFont typeface="Arial" panose="020B0604020202020204" pitchFamily="34" charset="0"/>
              <a:buNone/>
              <a:defRPr/>
            </a:pPr>
            <a:r>
              <a:rPr lang="en-US" altLang="zh-CN" b="1" dirty="0" smtClean="0">
                <a:solidFill>
                  <a:srgbClr val="3333FF"/>
                </a:solidFill>
                <a:latin typeface="微软雅黑" panose="020B0503020204020204" pitchFamily="34" charset="-122"/>
                <a:ea typeface="微软雅黑" panose="020B0503020204020204" pitchFamily="34" charset="-122"/>
              </a:rPr>
              <a:t>     </a:t>
            </a:r>
            <a:r>
              <a:rPr lang="zh-CN" sz="4800" b="1" dirty="0">
                <a:solidFill>
                  <a:srgbClr val="FF0000"/>
                </a:solidFill>
                <a:latin typeface="微软雅黑" panose="020B0503020204020204" pitchFamily="34" charset="-122"/>
                <a:ea typeface="微软雅黑" panose="020B0503020204020204" pitchFamily="34" charset="-122"/>
              </a:rPr>
              <a:t>三、核心素养视域下高考历史研究</a:t>
            </a:r>
            <a:endParaRPr lang="zh-CN" sz="48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239838" y="714375"/>
            <a:ext cx="2928937" cy="522288"/>
          </a:xfrm>
          <a:prstGeom prst="rect">
            <a:avLst/>
          </a:prstGeom>
          <a:noFill/>
          <a:ln w="9525">
            <a:noFill/>
            <a:miter lim="800000"/>
            <a:headEnd/>
            <a:tailEnd/>
          </a:ln>
        </p:spPr>
        <p:txBody>
          <a:bodyPr lIns="91431" tIns="45715" rIns="91431" bIns="45715">
            <a:spAutoFit/>
          </a:bodyPr>
          <a:lstStyle/>
          <a:p>
            <a:r>
              <a:rPr lang="zh-CN" altLang="en-US" sz="2800" b="1"/>
              <a:t>一、知识面</a:t>
            </a:r>
          </a:p>
        </p:txBody>
      </p:sp>
      <p:sp>
        <p:nvSpPr>
          <p:cNvPr id="4" name="TextBox 3"/>
          <p:cNvSpPr txBox="1">
            <a:spLocks noChangeArrowheads="1"/>
          </p:cNvSpPr>
          <p:nvPr/>
        </p:nvSpPr>
        <p:spPr bwMode="auto">
          <a:xfrm>
            <a:off x="1239838" y="2078038"/>
            <a:ext cx="3143250" cy="523875"/>
          </a:xfrm>
          <a:prstGeom prst="rect">
            <a:avLst/>
          </a:prstGeom>
          <a:noFill/>
          <a:ln w="9525">
            <a:noFill/>
            <a:miter lim="800000"/>
            <a:headEnd/>
            <a:tailEnd/>
          </a:ln>
        </p:spPr>
        <p:txBody>
          <a:bodyPr lIns="91431" tIns="45715" rIns="91431" bIns="45715">
            <a:spAutoFit/>
          </a:bodyPr>
          <a:lstStyle/>
          <a:p>
            <a:r>
              <a:rPr lang="zh-CN" altLang="en-US" sz="2800" b="1"/>
              <a:t>二、研究力</a:t>
            </a:r>
          </a:p>
        </p:txBody>
      </p:sp>
      <p:sp>
        <p:nvSpPr>
          <p:cNvPr id="5" name="TextBox 4"/>
          <p:cNvSpPr txBox="1">
            <a:spLocks noChangeArrowheads="1"/>
          </p:cNvSpPr>
          <p:nvPr/>
        </p:nvSpPr>
        <p:spPr bwMode="auto">
          <a:xfrm>
            <a:off x="1239838" y="3578225"/>
            <a:ext cx="3357562" cy="523875"/>
          </a:xfrm>
          <a:prstGeom prst="rect">
            <a:avLst/>
          </a:prstGeom>
          <a:noFill/>
          <a:ln w="9525">
            <a:noFill/>
            <a:miter lim="800000"/>
            <a:headEnd/>
            <a:tailEnd/>
          </a:ln>
        </p:spPr>
        <p:txBody>
          <a:bodyPr lIns="91431" tIns="45715" rIns="91431" bIns="45715">
            <a:spAutoFit/>
          </a:bodyPr>
          <a:lstStyle/>
          <a:p>
            <a:r>
              <a:rPr lang="zh-CN" altLang="en-US" sz="2800" b="1"/>
              <a:t>三、方法论</a:t>
            </a:r>
          </a:p>
        </p:txBody>
      </p:sp>
      <p:sp>
        <p:nvSpPr>
          <p:cNvPr id="6" name="TextBox 5"/>
          <p:cNvSpPr txBox="1">
            <a:spLocks noChangeArrowheads="1"/>
          </p:cNvSpPr>
          <p:nvPr/>
        </p:nvSpPr>
        <p:spPr bwMode="auto">
          <a:xfrm>
            <a:off x="1239838" y="5221288"/>
            <a:ext cx="3000375" cy="523875"/>
          </a:xfrm>
          <a:prstGeom prst="rect">
            <a:avLst/>
          </a:prstGeom>
          <a:noFill/>
          <a:ln w="9525">
            <a:noFill/>
            <a:miter lim="800000"/>
            <a:headEnd/>
            <a:tailEnd/>
          </a:ln>
        </p:spPr>
        <p:txBody>
          <a:bodyPr lIns="91431" tIns="45715" rIns="91431" bIns="45715">
            <a:spAutoFit/>
          </a:bodyPr>
          <a:lstStyle/>
          <a:p>
            <a:r>
              <a:rPr lang="zh-CN" altLang="en-US" sz="2800" b="1"/>
              <a:t>四、价值观</a:t>
            </a:r>
          </a:p>
        </p:txBody>
      </p:sp>
      <p:sp>
        <p:nvSpPr>
          <p:cNvPr id="7" name="TextBox 6"/>
          <p:cNvSpPr txBox="1">
            <a:spLocks noChangeArrowheads="1"/>
          </p:cNvSpPr>
          <p:nvPr/>
        </p:nvSpPr>
        <p:spPr bwMode="auto">
          <a:xfrm>
            <a:off x="4454525" y="428625"/>
            <a:ext cx="1500188" cy="522288"/>
          </a:xfrm>
          <a:prstGeom prst="rect">
            <a:avLst/>
          </a:prstGeom>
          <a:noFill/>
          <a:ln w="9525">
            <a:noFill/>
            <a:miter lim="800000"/>
            <a:headEnd/>
            <a:tailEnd/>
          </a:ln>
        </p:spPr>
        <p:txBody>
          <a:bodyPr lIns="91431" tIns="45715" rIns="91431" bIns="45715">
            <a:spAutoFit/>
          </a:bodyPr>
          <a:lstStyle/>
          <a:p>
            <a:r>
              <a:rPr lang="zh-CN" altLang="en-US" sz="2800" b="1"/>
              <a:t>时空观</a:t>
            </a:r>
          </a:p>
        </p:txBody>
      </p:sp>
      <p:sp>
        <p:nvSpPr>
          <p:cNvPr id="8" name="TextBox 7"/>
          <p:cNvSpPr txBox="1">
            <a:spLocks noChangeArrowheads="1"/>
          </p:cNvSpPr>
          <p:nvPr/>
        </p:nvSpPr>
        <p:spPr bwMode="auto">
          <a:xfrm>
            <a:off x="4383088" y="3224213"/>
            <a:ext cx="4071937" cy="520700"/>
          </a:xfrm>
          <a:prstGeom prst="rect">
            <a:avLst/>
          </a:prstGeom>
          <a:noFill/>
          <a:ln w="9525">
            <a:noFill/>
            <a:miter lim="800000"/>
            <a:headEnd/>
            <a:tailEnd/>
          </a:ln>
        </p:spPr>
        <p:txBody>
          <a:bodyPr lIns="91431" tIns="45715" rIns="91431" bIns="45715">
            <a:spAutoFit/>
          </a:bodyPr>
          <a:lstStyle/>
          <a:p>
            <a:r>
              <a:rPr lang="zh-CN" altLang="en-US" sz="2800" b="1"/>
              <a:t>唯物史观</a:t>
            </a:r>
          </a:p>
        </p:txBody>
      </p:sp>
      <p:sp>
        <p:nvSpPr>
          <p:cNvPr id="9" name="TextBox 8"/>
          <p:cNvSpPr txBox="1">
            <a:spLocks noChangeArrowheads="1"/>
          </p:cNvSpPr>
          <p:nvPr/>
        </p:nvSpPr>
        <p:spPr bwMode="auto">
          <a:xfrm>
            <a:off x="4383088" y="3724275"/>
            <a:ext cx="4214812" cy="520700"/>
          </a:xfrm>
          <a:prstGeom prst="rect">
            <a:avLst/>
          </a:prstGeom>
          <a:noFill/>
          <a:ln w="9525">
            <a:noFill/>
            <a:miter lim="800000"/>
            <a:headEnd/>
            <a:tailEnd/>
          </a:ln>
        </p:spPr>
        <p:txBody>
          <a:bodyPr lIns="91431" tIns="45715" rIns="91431" bIns="45715">
            <a:spAutoFit/>
          </a:bodyPr>
          <a:lstStyle/>
          <a:p>
            <a:r>
              <a:rPr lang="zh-CN" altLang="en-US" sz="2800" b="1"/>
              <a:t>多元史观</a:t>
            </a:r>
          </a:p>
        </p:txBody>
      </p:sp>
      <p:sp>
        <p:nvSpPr>
          <p:cNvPr id="10" name="TextBox 9"/>
          <p:cNvSpPr txBox="1">
            <a:spLocks noChangeArrowheads="1"/>
          </p:cNvSpPr>
          <p:nvPr/>
        </p:nvSpPr>
        <p:spPr bwMode="auto">
          <a:xfrm>
            <a:off x="4383088" y="5581650"/>
            <a:ext cx="3071812" cy="520700"/>
          </a:xfrm>
          <a:prstGeom prst="rect">
            <a:avLst/>
          </a:prstGeom>
          <a:noFill/>
          <a:ln w="9525">
            <a:noFill/>
            <a:miter lim="800000"/>
            <a:headEnd/>
            <a:tailEnd/>
          </a:ln>
        </p:spPr>
        <p:txBody>
          <a:bodyPr lIns="91431" tIns="45715" rIns="91431" bIns="45715">
            <a:spAutoFit/>
          </a:bodyPr>
          <a:lstStyle/>
          <a:p>
            <a:r>
              <a:rPr lang="zh-CN" altLang="en-US" sz="2800" b="1"/>
              <a:t>民族认同感  </a:t>
            </a:r>
          </a:p>
        </p:txBody>
      </p:sp>
      <p:sp>
        <p:nvSpPr>
          <p:cNvPr id="11" name="TextBox 10"/>
          <p:cNvSpPr txBox="1">
            <a:spLocks noChangeArrowheads="1"/>
          </p:cNvSpPr>
          <p:nvPr/>
        </p:nvSpPr>
        <p:spPr bwMode="auto">
          <a:xfrm>
            <a:off x="4383088" y="5010150"/>
            <a:ext cx="2857500" cy="520700"/>
          </a:xfrm>
          <a:prstGeom prst="rect">
            <a:avLst/>
          </a:prstGeom>
          <a:noFill/>
          <a:ln w="9525">
            <a:noFill/>
            <a:miter lim="800000"/>
            <a:headEnd/>
            <a:tailEnd/>
          </a:ln>
        </p:spPr>
        <p:txBody>
          <a:bodyPr lIns="91431" tIns="45715" rIns="91431" bIns="45715">
            <a:spAutoFit/>
          </a:bodyPr>
          <a:lstStyle/>
          <a:p>
            <a:r>
              <a:rPr lang="zh-CN" altLang="en-US" sz="2800" b="1"/>
              <a:t>价值观引领</a:t>
            </a:r>
          </a:p>
        </p:txBody>
      </p:sp>
      <p:sp>
        <p:nvSpPr>
          <p:cNvPr id="12" name="TextBox 5"/>
          <p:cNvSpPr txBox="1">
            <a:spLocks noChangeArrowheads="1"/>
          </p:cNvSpPr>
          <p:nvPr/>
        </p:nvSpPr>
        <p:spPr bwMode="auto">
          <a:xfrm>
            <a:off x="4454525" y="1581150"/>
            <a:ext cx="2722563" cy="520700"/>
          </a:xfrm>
          <a:prstGeom prst="rect">
            <a:avLst/>
          </a:prstGeom>
          <a:noFill/>
          <a:ln w="9525">
            <a:noFill/>
            <a:miter lim="800000"/>
            <a:headEnd/>
            <a:tailEnd/>
          </a:ln>
        </p:spPr>
        <p:txBody>
          <a:bodyPr wrap="none" lIns="91431" tIns="45715" rIns="91431" bIns="45715">
            <a:spAutoFit/>
          </a:bodyPr>
          <a:lstStyle/>
          <a:p>
            <a:r>
              <a:rPr lang="zh-CN" altLang="en-US" sz="2800" b="1"/>
              <a:t>历史理解能力    </a:t>
            </a:r>
          </a:p>
        </p:txBody>
      </p:sp>
      <p:sp>
        <p:nvSpPr>
          <p:cNvPr id="13" name="TextBox 7"/>
          <p:cNvSpPr txBox="1">
            <a:spLocks noChangeArrowheads="1"/>
          </p:cNvSpPr>
          <p:nvPr/>
        </p:nvSpPr>
        <p:spPr bwMode="auto">
          <a:xfrm>
            <a:off x="4454525" y="2509838"/>
            <a:ext cx="3643313" cy="523875"/>
          </a:xfrm>
          <a:prstGeom prst="rect">
            <a:avLst/>
          </a:prstGeom>
          <a:noFill/>
          <a:ln w="9525">
            <a:noFill/>
            <a:miter lim="800000"/>
            <a:headEnd/>
            <a:tailEnd/>
          </a:ln>
        </p:spPr>
        <p:txBody>
          <a:bodyPr lIns="91431" tIns="45715" rIns="91431" bIns="45715">
            <a:spAutoFit/>
          </a:bodyPr>
          <a:lstStyle/>
          <a:p>
            <a:r>
              <a:rPr lang="zh-CN" altLang="en-US" sz="2800" b="1"/>
              <a:t>批判思维能力 </a:t>
            </a:r>
          </a:p>
        </p:txBody>
      </p:sp>
      <p:sp>
        <p:nvSpPr>
          <p:cNvPr id="14" name="TextBox 13"/>
          <p:cNvSpPr txBox="1">
            <a:spLocks noChangeArrowheads="1"/>
          </p:cNvSpPr>
          <p:nvPr/>
        </p:nvSpPr>
        <p:spPr bwMode="auto">
          <a:xfrm>
            <a:off x="4383088" y="4286250"/>
            <a:ext cx="3357562" cy="520700"/>
          </a:xfrm>
          <a:prstGeom prst="rect">
            <a:avLst/>
          </a:prstGeom>
          <a:noFill/>
          <a:ln w="9525">
            <a:noFill/>
            <a:miter lim="800000"/>
            <a:headEnd/>
            <a:tailEnd/>
          </a:ln>
        </p:spPr>
        <p:txBody>
          <a:bodyPr lIns="91431" tIns="45715" rIns="91431" bIns="45715">
            <a:spAutoFit/>
          </a:bodyPr>
          <a:lstStyle/>
          <a:p>
            <a:r>
              <a:rPr lang="zh-CN" altLang="en-US" sz="2800" b="1"/>
              <a:t>历史学理论   </a:t>
            </a:r>
          </a:p>
        </p:txBody>
      </p:sp>
      <p:sp>
        <p:nvSpPr>
          <p:cNvPr id="17" name="左大括号 16"/>
          <p:cNvSpPr/>
          <p:nvPr/>
        </p:nvSpPr>
        <p:spPr>
          <a:xfrm>
            <a:off x="4337050" y="1736725"/>
            <a:ext cx="173038" cy="115728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a:defRPr/>
            </a:pPr>
            <a:endParaRPr lang="zh-CN" altLang="en-US" sz="2800" b="1" dirty="0"/>
          </a:p>
        </p:txBody>
      </p:sp>
      <p:sp>
        <p:nvSpPr>
          <p:cNvPr id="18" name="左大括号 17"/>
          <p:cNvSpPr/>
          <p:nvPr/>
        </p:nvSpPr>
        <p:spPr>
          <a:xfrm>
            <a:off x="4311650" y="3295650"/>
            <a:ext cx="142875" cy="1285875"/>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a:defRPr/>
            </a:pPr>
            <a:endParaRPr lang="zh-CN" altLang="en-US" sz="2800" b="1" dirty="0"/>
          </a:p>
        </p:txBody>
      </p:sp>
      <p:sp>
        <p:nvSpPr>
          <p:cNvPr id="19" name="左大括号 18"/>
          <p:cNvSpPr/>
          <p:nvPr/>
        </p:nvSpPr>
        <p:spPr>
          <a:xfrm>
            <a:off x="4311650" y="5153025"/>
            <a:ext cx="142875" cy="92868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a:defRPr/>
            </a:pPr>
            <a:endParaRPr lang="zh-CN" altLang="en-US" sz="2800" b="1" dirty="0"/>
          </a:p>
        </p:txBody>
      </p:sp>
      <p:sp>
        <p:nvSpPr>
          <p:cNvPr id="20" name="虚尾箭头 19"/>
          <p:cNvSpPr/>
          <p:nvPr/>
        </p:nvSpPr>
        <p:spPr>
          <a:xfrm>
            <a:off x="3382963" y="879475"/>
            <a:ext cx="785812" cy="2857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2800" b="1"/>
          </a:p>
        </p:txBody>
      </p:sp>
      <p:sp>
        <p:nvSpPr>
          <p:cNvPr id="21" name="虚尾箭头 20"/>
          <p:cNvSpPr/>
          <p:nvPr/>
        </p:nvSpPr>
        <p:spPr>
          <a:xfrm>
            <a:off x="7031038" y="3035300"/>
            <a:ext cx="785812" cy="2857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2800" b="1"/>
          </a:p>
        </p:txBody>
      </p:sp>
      <p:sp>
        <p:nvSpPr>
          <p:cNvPr id="22" name="左大括号 21"/>
          <p:cNvSpPr/>
          <p:nvPr/>
        </p:nvSpPr>
        <p:spPr>
          <a:xfrm>
            <a:off x="8213725" y="1022350"/>
            <a:ext cx="155575" cy="456088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a:defRPr/>
            </a:pPr>
            <a:endParaRPr lang="zh-CN" altLang="en-US" sz="2800" b="1" dirty="0"/>
          </a:p>
        </p:txBody>
      </p:sp>
      <p:sp>
        <p:nvSpPr>
          <p:cNvPr id="23" name="TextBox 22"/>
          <p:cNvSpPr txBox="1">
            <a:spLocks noChangeArrowheads="1"/>
          </p:cNvSpPr>
          <p:nvPr/>
        </p:nvSpPr>
        <p:spPr bwMode="auto">
          <a:xfrm>
            <a:off x="8766175" y="952500"/>
            <a:ext cx="2260600" cy="520700"/>
          </a:xfrm>
          <a:prstGeom prst="rect">
            <a:avLst/>
          </a:prstGeom>
          <a:noFill/>
          <a:ln w="9525">
            <a:noFill/>
            <a:miter lim="800000"/>
            <a:headEnd/>
            <a:tailEnd/>
          </a:ln>
        </p:spPr>
        <p:txBody>
          <a:bodyPr lIns="91431" tIns="45715" rIns="91431" bIns="45715">
            <a:spAutoFit/>
          </a:bodyPr>
          <a:lstStyle/>
          <a:p>
            <a:r>
              <a:rPr lang="zh-CN" altLang="en-US" sz="2800" b="1"/>
              <a:t>选择题模块  </a:t>
            </a:r>
          </a:p>
        </p:txBody>
      </p:sp>
      <p:sp>
        <p:nvSpPr>
          <p:cNvPr id="24" name="TextBox 23"/>
          <p:cNvSpPr txBox="1">
            <a:spLocks noChangeArrowheads="1"/>
          </p:cNvSpPr>
          <p:nvPr/>
        </p:nvSpPr>
        <p:spPr bwMode="auto">
          <a:xfrm>
            <a:off x="8766175" y="2225675"/>
            <a:ext cx="2617788" cy="520700"/>
          </a:xfrm>
          <a:prstGeom prst="rect">
            <a:avLst/>
          </a:prstGeom>
          <a:noFill/>
          <a:ln w="9525">
            <a:noFill/>
            <a:miter lim="800000"/>
            <a:headEnd/>
            <a:tailEnd/>
          </a:ln>
        </p:spPr>
        <p:txBody>
          <a:bodyPr lIns="91431" tIns="45715" rIns="91431" bIns="45715">
            <a:spAutoFit/>
          </a:bodyPr>
          <a:lstStyle/>
          <a:p>
            <a:r>
              <a:rPr lang="zh-CN" altLang="en-US" sz="2800" b="1"/>
              <a:t>材料题模块  </a:t>
            </a:r>
          </a:p>
        </p:txBody>
      </p:sp>
      <p:sp>
        <p:nvSpPr>
          <p:cNvPr id="25" name="TextBox 24"/>
          <p:cNvSpPr txBox="1">
            <a:spLocks noChangeArrowheads="1"/>
          </p:cNvSpPr>
          <p:nvPr/>
        </p:nvSpPr>
        <p:spPr bwMode="auto">
          <a:xfrm>
            <a:off x="8570913" y="3606800"/>
            <a:ext cx="3008312" cy="523875"/>
          </a:xfrm>
          <a:prstGeom prst="rect">
            <a:avLst/>
          </a:prstGeom>
          <a:noFill/>
          <a:ln w="9525">
            <a:noFill/>
            <a:miter lim="800000"/>
            <a:headEnd/>
            <a:tailEnd/>
          </a:ln>
        </p:spPr>
        <p:txBody>
          <a:bodyPr wrap="none" lIns="91431" tIns="45715" rIns="91431" bIns="45715">
            <a:spAutoFit/>
          </a:bodyPr>
          <a:lstStyle/>
          <a:p>
            <a:r>
              <a:rPr lang="zh-CN" altLang="en-US" sz="2800" b="1"/>
              <a:t>开放性试题模块   </a:t>
            </a:r>
          </a:p>
        </p:txBody>
      </p:sp>
      <p:sp>
        <p:nvSpPr>
          <p:cNvPr id="26" name="TextBox 25"/>
          <p:cNvSpPr txBox="1">
            <a:spLocks noChangeArrowheads="1"/>
          </p:cNvSpPr>
          <p:nvPr/>
        </p:nvSpPr>
        <p:spPr bwMode="auto">
          <a:xfrm>
            <a:off x="8539163" y="5222875"/>
            <a:ext cx="2714625" cy="523875"/>
          </a:xfrm>
          <a:prstGeom prst="rect">
            <a:avLst/>
          </a:prstGeom>
          <a:noFill/>
          <a:ln w="9525">
            <a:noFill/>
            <a:miter lim="800000"/>
            <a:headEnd/>
            <a:tailEnd/>
          </a:ln>
        </p:spPr>
        <p:txBody>
          <a:bodyPr lIns="91431" tIns="45715" rIns="91431" bIns="45715">
            <a:spAutoFit/>
          </a:bodyPr>
          <a:lstStyle/>
          <a:p>
            <a:r>
              <a:rPr lang="zh-CN" altLang="en-US" sz="2800" b="1"/>
              <a:t>选修题模块</a:t>
            </a:r>
          </a:p>
        </p:txBody>
      </p:sp>
      <p:sp>
        <p:nvSpPr>
          <p:cNvPr id="27" name="虚尾箭头 26"/>
          <p:cNvSpPr/>
          <p:nvPr/>
        </p:nvSpPr>
        <p:spPr>
          <a:xfrm>
            <a:off x="3382963" y="2224088"/>
            <a:ext cx="785812" cy="2857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2800" b="1"/>
          </a:p>
        </p:txBody>
      </p:sp>
      <p:sp>
        <p:nvSpPr>
          <p:cNvPr id="28" name="虚尾箭头 27"/>
          <p:cNvSpPr/>
          <p:nvPr/>
        </p:nvSpPr>
        <p:spPr>
          <a:xfrm>
            <a:off x="3382963" y="3724275"/>
            <a:ext cx="785812" cy="2857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2800" b="1"/>
          </a:p>
        </p:txBody>
      </p:sp>
      <p:sp>
        <p:nvSpPr>
          <p:cNvPr id="29" name="虚尾箭头 28"/>
          <p:cNvSpPr/>
          <p:nvPr/>
        </p:nvSpPr>
        <p:spPr>
          <a:xfrm>
            <a:off x="3382963" y="5381625"/>
            <a:ext cx="785812" cy="2857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2800" b="1"/>
          </a:p>
        </p:txBody>
      </p:sp>
      <p:sp>
        <p:nvSpPr>
          <p:cNvPr id="107547" name="TextBox 29"/>
          <p:cNvSpPr txBox="1">
            <a:spLocks noChangeArrowheads="1"/>
          </p:cNvSpPr>
          <p:nvPr/>
        </p:nvSpPr>
        <p:spPr bwMode="auto">
          <a:xfrm>
            <a:off x="4454525" y="1022350"/>
            <a:ext cx="1454150" cy="522288"/>
          </a:xfrm>
          <a:prstGeom prst="rect">
            <a:avLst/>
          </a:prstGeom>
          <a:noFill/>
          <a:ln w="9525">
            <a:noFill/>
            <a:miter lim="800000"/>
            <a:headEnd/>
            <a:tailEnd/>
          </a:ln>
        </p:spPr>
        <p:txBody>
          <a:bodyPr wrap="none">
            <a:spAutoFit/>
          </a:bodyPr>
          <a:lstStyle/>
          <a:p>
            <a:r>
              <a:rPr lang="zh-CN" altLang="en-US" sz="2800" b="1"/>
              <a:t>知识面  </a:t>
            </a:r>
          </a:p>
        </p:txBody>
      </p:sp>
      <p:sp>
        <p:nvSpPr>
          <p:cNvPr id="107548" name="TextBox 30"/>
          <p:cNvSpPr txBox="1">
            <a:spLocks noChangeArrowheads="1"/>
          </p:cNvSpPr>
          <p:nvPr/>
        </p:nvSpPr>
        <p:spPr bwMode="auto">
          <a:xfrm>
            <a:off x="4454525" y="2071688"/>
            <a:ext cx="2338388" cy="522287"/>
          </a:xfrm>
          <a:prstGeom prst="rect">
            <a:avLst/>
          </a:prstGeom>
          <a:noFill/>
          <a:ln w="9525">
            <a:noFill/>
            <a:miter lim="800000"/>
            <a:headEnd/>
            <a:tailEnd/>
          </a:ln>
        </p:spPr>
        <p:txBody>
          <a:bodyPr wrap="none">
            <a:spAutoFit/>
          </a:bodyPr>
          <a:lstStyle/>
          <a:p>
            <a:r>
              <a:rPr lang="zh-CN" altLang="en-US" sz="2800" b="1"/>
              <a:t>历史解释能力</a:t>
            </a:r>
          </a:p>
        </p:txBody>
      </p:sp>
      <p:sp>
        <p:nvSpPr>
          <p:cNvPr id="32" name="左大括号 31"/>
          <p:cNvSpPr/>
          <p:nvPr/>
        </p:nvSpPr>
        <p:spPr>
          <a:xfrm>
            <a:off x="4311650" y="593725"/>
            <a:ext cx="214313" cy="92868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a:defRPr/>
            </a:pPr>
            <a:endParaRPr lang="zh-CN" altLang="en-US" sz="28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lide(fromBottom)">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lide(fromBottom)">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7547"/>
                                        </p:tgtEl>
                                        <p:attrNameLst>
                                          <p:attrName>style.visibility</p:attrName>
                                        </p:attrNameLst>
                                      </p:cBhvr>
                                      <p:to>
                                        <p:strVal val="visible"/>
                                      </p:to>
                                    </p:set>
                                    <p:animEffect transition="in" filter="slide(fromBottom)">
                                      <p:cBhvr>
                                        <p:cTn id="43" dur="500"/>
                                        <p:tgtEl>
                                          <p:spTgt spid="10754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slide(fromBottom)">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slide(fromBottom)">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07548"/>
                                        </p:tgtEl>
                                        <p:attrNameLst>
                                          <p:attrName>style.visibility</p:attrName>
                                        </p:attrNameLst>
                                      </p:cBhvr>
                                      <p:to>
                                        <p:strVal val="visible"/>
                                      </p:to>
                                    </p:set>
                                    <p:animEffect transition="in" filter="slide(fromBottom)">
                                      <p:cBhvr>
                                        <p:cTn id="64" dur="500"/>
                                        <p:tgtEl>
                                          <p:spTgt spid="10754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slide(fromBottom)">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0-#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slide(fromBottom)">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slide(fromBottom)">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slide(fromBottom)">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slide(fromBottom)">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0-#ppt_w/2"/>
                                          </p:val>
                                        </p:tav>
                                        <p:tav tm="100000">
                                          <p:val>
                                            <p:strVal val="#ppt_x"/>
                                          </p:val>
                                        </p:tav>
                                      </p:tavLst>
                                    </p:anim>
                                    <p:anim calcmode="lin" valueType="num">
                                      <p:cBhvr additive="base">
                                        <p:cTn id="10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2" presetClass="entr" presetSubtype="4"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slide(fromBottom)">
                                      <p:cBhvr>
                                        <p:cTn id="106" dur="500"/>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lide(fromBottom)">
                                      <p:cBhvr>
                                        <p:cTn id="111" dur="50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slide(fromBottom)">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4"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slide(fromBottom)">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4"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slide(fromBottom)">
                                      <p:cBhvr>
                                        <p:cTn id="126" dur="500"/>
                                        <p:tgtEl>
                                          <p:spTgt spid="26"/>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0-#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2" presetClass="entr" presetSubtype="4"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slide(fromBottom)">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grpId="0" nodeType="click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slide(fromBottom)">
                                      <p:cBhvr>
                                        <p:cTn id="142" dur="500"/>
                                        <p:tgtEl>
                                          <p:spTgt spid="11"/>
                                        </p:tgtEl>
                                      </p:cBhvr>
                                    </p:animEffect>
                                  </p:childTnLst>
                                </p:cTn>
                              </p:par>
                            </p:childTnLst>
                          </p:cTn>
                        </p:par>
                      </p:childTnLst>
                    </p:cTn>
                  </p:par>
                  <p:par>
                    <p:cTn id="143" fill="hold">
                      <p:stCondLst>
                        <p:cond delay="indefinite"/>
                      </p:stCondLst>
                      <p:childTnLst>
                        <p:par>
                          <p:cTn id="144" fill="hold">
                            <p:stCondLst>
                              <p:cond delay="0"/>
                            </p:stCondLst>
                            <p:childTnLst>
                              <p:par>
                                <p:cTn id="145" presetID="12" presetClass="entr" presetSubtype="4" fill="hold" grpId="0" nodeType="clickEffect">
                                  <p:stCondLst>
                                    <p:cond delay="0"/>
                                  </p:stCondLst>
                                  <p:childTnLst>
                                    <p:set>
                                      <p:cBhvr>
                                        <p:cTn id="146" dur="1" fill="hold">
                                          <p:stCondLst>
                                            <p:cond delay="0"/>
                                          </p:stCondLst>
                                        </p:cTn>
                                        <p:tgtEl>
                                          <p:spTgt spid="10"/>
                                        </p:tgtEl>
                                        <p:attrNameLst>
                                          <p:attrName>style.visibility</p:attrName>
                                        </p:attrNameLst>
                                      </p:cBhvr>
                                      <p:to>
                                        <p:strVal val="visible"/>
                                      </p:to>
                                    </p:set>
                                    <p:animEffect transition="in" filter="slide(fromBottom)">
                                      <p:cBhvr>
                                        <p:cTn id="1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7" grpId="0" animBg="1"/>
      <p:bldP spid="18" grpId="0" animBg="1"/>
      <p:bldP spid="19" grpId="0" animBg="1"/>
      <p:bldP spid="22" grpId="0" bldLvl="0" animBg="1"/>
      <p:bldP spid="23" grpId="0"/>
      <p:bldP spid="24" grpId="0"/>
      <p:bldP spid="25" grpId="0"/>
      <p:bldP spid="26" grpId="0"/>
      <p:bldP spid="107547" grpId="0"/>
      <p:bldP spid="107548"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2788" y="274638"/>
            <a:ext cx="8229600" cy="706437"/>
          </a:xfrm>
        </p:spPr>
        <p:txBody>
          <a:bodyPr>
            <a:normAutofit fontScale="90000"/>
          </a:bodyPr>
          <a:lstStyle/>
          <a:p>
            <a:pPr>
              <a:defRPr/>
            </a:pPr>
            <a:r>
              <a:rPr lang="en-US" altLang="zh-CN" sz="3200" dirty="0">
                <a:solidFill>
                  <a:schemeClr val="tx1"/>
                </a:solidFill>
                <a:cs typeface="+mj-cs"/>
                <a:sym typeface="+mn-ea"/>
              </a:rPr>
              <a:t>1.</a:t>
            </a:r>
            <a:r>
              <a:rPr lang="zh-CN" altLang="en-US" sz="3200" dirty="0">
                <a:solidFill>
                  <a:schemeClr val="tx1"/>
                </a:solidFill>
                <a:cs typeface="+mj-cs"/>
                <a:sym typeface="+mn-ea"/>
              </a:rPr>
              <a:t>发挥</a:t>
            </a:r>
            <a:r>
              <a:rPr lang="zh-CN" altLang="zh-CN" sz="3200" dirty="0">
                <a:solidFill>
                  <a:schemeClr val="tx1"/>
                </a:solidFill>
                <a:cs typeface="+mj-cs"/>
                <a:sym typeface="+mn-ea"/>
              </a:rPr>
              <a:t>唯物史观对高考的指导作用</a:t>
            </a:r>
            <a:r>
              <a:rPr lang="zh-CN" altLang="zh-CN" sz="3200" dirty="0">
                <a:solidFill>
                  <a:schemeClr val="tx1"/>
                </a:solidFill>
                <a:cs typeface="+mj-cs"/>
              </a:rPr>
              <a:t/>
            </a:r>
            <a:br>
              <a:rPr lang="zh-CN" altLang="zh-CN" sz="3200" dirty="0">
                <a:solidFill>
                  <a:schemeClr val="tx1"/>
                </a:solidFill>
                <a:cs typeface="+mj-cs"/>
              </a:rPr>
            </a:br>
            <a:endParaRPr lang="zh-CN" altLang="zh-CN" sz="3200" dirty="0">
              <a:solidFill>
                <a:schemeClr val="tx1"/>
              </a:solidFill>
              <a:cs typeface="+mj-cs"/>
            </a:endParaRPr>
          </a:p>
        </p:txBody>
      </p:sp>
      <p:sp>
        <p:nvSpPr>
          <p:cNvPr id="130050" name="内容占位符 2"/>
          <p:cNvSpPr>
            <a:spLocks noGrp="1"/>
          </p:cNvSpPr>
          <p:nvPr>
            <p:ph idx="1"/>
          </p:nvPr>
        </p:nvSpPr>
        <p:spPr>
          <a:xfrm>
            <a:off x="373063" y="881063"/>
            <a:ext cx="11180762" cy="5246687"/>
          </a:xfrm>
        </p:spPr>
        <p:txBody>
          <a:bodyPr/>
          <a:lstStyle/>
          <a:p>
            <a:pPr marL="0" indent="0">
              <a:lnSpc>
                <a:spcPct val="200000"/>
              </a:lnSpc>
              <a:spcBef>
                <a:spcPct val="0"/>
              </a:spcBef>
              <a:buFont typeface="Arial" charset="0"/>
              <a:buNone/>
            </a:pPr>
            <a:r>
              <a:rPr lang="en-US" altLang="zh-CN" b="1" smtClean="0">
                <a:latin typeface="微软雅黑"/>
                <a:ea typeface="微软雅黑"/>
                <a:cs typeface="微软雅黑"/>
              </a:rPr>
              <a:t>     </a:t>
            </a:r>
            <a:r>
              <a:rPr lang="en-US" altLang="zh-CN" sz="3200" b="1" smtClean="0">
                <a:latin typeface="微软雅黑"/>
                <a:ea typeface="微软雅黑"/>
                <a:cs typeface="微软雅黑"/>
              </a:rPr>
              <a:t>  </a:t>
            </a:r>
            <a:r>
              <a:rPr lang="zh-CN" altLang="en-US" sz="3200" b="1" smtClean="0">
                <a:latin typeface="微软雅黑"/>
                <a:ea typeface="微软雅黑"/>
                <a:cs typeface="微软雅黑"/>
              </a:rPr>
              <a:t>第一，唯物史观与其他史观不能等量齐观。</a:t>
            </a:r>
            <a:r>
              <a:rPr lang="zh-CN" altLang="zh-CN" sz="3200" b="1" smtClean="0">
                <a:latin typeface="微软雅黑"/>
                <a:ea typeface="微软雅黑"/>
                <a:cs typeface="微软雅黑"/>
              </a:rPr>
              <a:t>目前对“史观”的认识比较混乱。从最高的哲学层面来讲，只有唯物史观和唯心史观。是最上位的历史观。我们平常所说的“文明史观”“现代化史观”“全球史观”“全球化史观”等，是叙述或撰写历史的范式，视角。</a:t>
            </a:r>
            <a:r>
              <a:rPr lang="zh-CN" altLang="en-US" sz="3200" b="1" smtClean="0">
                <a:latin typeface="微软雅黑"/>
                <a:ea typeface="微软雅黑"/>
                <a:cs typeface="微软雅黑"/>
              </a:rPr>
              <a:t>它们与</a:t>
            </a:r>
            <a:r>
              <a:rPr lang="zh-CN" altLang="zh-CN" sz="3200" b="1" smtClean="0">
                <a:latin typeface="微软雅黑"/>
                <a:ea typeface="微软雅黑"/>
                <a:cs typeface="微软雅黑"/>
              </a:rPr>
              <a:t>唯物史观并不在一个层次上。</a:t>
            </a:r>
          </a:p>
          <a:p>
            <a:pPr marL="0" indent="0">
              <a:lnSpc>
                <a:spcPct val="300000"/>
              </a:lnSpc>
              <a:spcBef>
                <a:spcPct val="0"/>
              </a:spcBef>
              <a:buFont typeface="Arial" charset="0"/>
              <a:buNone/>
            </a:pPr>
            <a:r>
              <a:rPr lang="zh-CN" altLang="zh-CN" sz="2800" b="1" smtClean="0">
                <a:latin typeface="微软雅黑"/>
                <a:ea typeface="微软雅黑"/>
                <a:cs typeface="微软雅黑"/>
              </a:rPr>
              <a:t>   </a:t>
            </a:r>
            <a:r>
              <a:rPr lang="zh-CN" altLang="en-US" sz="2800" b="1" smtClean="0">
                <a:latin typeface="微软雅黑"/>
                <a:ea typeface="微软雅黑"/>
                <a:cs typeface="微软雅黑"/>
              </a:rPr>
              <a:t>    </a:t>
            </a:r>
            <a:endParaRPr lang="zh-CN" altLang="en-US" sz="2800" b="1" smtClean="0">
              <a:latin typeface="微软雅黑"/>
              <a:ea typeface="微软雅黑"/>
              <a:cs typeface="微软雅黑"/>
              <a:sym typeface="+mn-ea"/>
            </a:endParaRPr>
          </a:p>
          <a:p>
            <a:pPr marL="0" indent="0">
              <a:buFont typeface="Arial" charset="0"/>
              <a:buNone/>
            </a:pPr>
            <a:endParaRPr lang="zh-CN" altLang="zh-CN" sz="2800" smtClean="0">
              <a:latin typeface="微软雅黑"/>
              <a:ea typeface="微软雅黑"/>
              <a:cs typeface="微软雅黑"/>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矩形 1"/>
          <p:cNvSpPr>
            <a:spLocks noChangeArrowheads="1"/>
          </p:cNvSpPr>
          <p:nvPr/>
        </p:nvSpPr>
        <p:spPr bwMode="auto">
          <a:xfrm>
            <a:off x="3883025" y="142875"/>
            <a:ext cx="4773613" cy="646113"/>
          </a:xfrm>
          <a:prstGeom prst="rect">
            <a:avLst/>
          </a:prstGeom>
          <a:noFill/>
          <a:ln w="9525">
            <a:noFill/>
            <a:miter lim="800000"/>
            <a:headEnd/>
            <a:tailEnd/>
          </a:ln>
        </p:spPr>
        <p:txBody>
          <a:bodyPr wrap="none">
            <a:spAutoFit/>
          </a:bodyPr>
          <a:lstStyle/>
          <a:p>
            <a:r>
              <a:rPr lang="zh-CN" altLang="en-US" sz="3600" b="1">
                <a:latin typeface="黑体" pitchFamily="2" charset="-122"/>
                <a:ea typeface="黑体" pitchFamily="2" charset="-122"/>
              </a:rPr>
              <a:t>历史教学要有</a:t>
            </a:r>
            <a:r>
              <a:rPr lang="zh-CN" altLang="en-US" sz="3600" b="1">
                <a:solidFill>
                  <a:srgbClr val="FF0000"/>
                </a:solidFill>
                <a:latin typeface="黑体" pitchFamily="2" charset="-122"/>
                <a:ea typeface="黑体" pitchFamily="2" charset="-122"/>
              </a:rPr>
              <a:t>史观</a:t>
            </a:r>
            <a:r>
              <a:rPr lang="zh-CN" altLang="en-US" sz="3600" b="1">
                <a:latin typeface="黑体" pitchFamily="2" charset="-122"/>
                <a:ea typeface="黑体" pitchFamily="2" charset="-122"/>
              </a:rPr>
              <a:t>意识</a:t>
            </a:r>
            <a:endParaRPr lang="en-US" altLang="zh-CN" sz="3600" b="1">
              <a:latin typeface="黑体" pitchFamily="2" charset="-122"/>
              <a:ea typeface="黑体" pitchFamily="2" charset="-122"/>
            </a:endParaRPr>
          </a:p>
        </p:txBody>
      </p:sp>
      <p:sp>
        <p:nvSpPr>
          <p:cNvPr id="3" name="TextBox 2"/>
          <p:cNvSpPr txBox="1">
            <a:spLocks noChangeArrowheads="1"/>
          </p:cNvSpPr>
          <p:nvPr/>
        </p:nvSpPr>
        <p:spPr bwMode="auto">
          <a:xfrm>
            <a:off x="311150" y="1416050"/>
            <a:ext cx="10602913" cy="584200"/>
          </a:xfrm>
          <a:prstGeom prst="rect">
            <a:avLst/>
          </a:prstGeom>
          <a:noFill/>
          <a:ln w="9525">
            <a:noFill/>
            <a:miter lim="800000"/>
            <a:headEnd/>
            <a:tailEnd/>
          </a:ln>
        </p:spPr>
        <p:txBody>
          <a:bodyPr wrap="none">
            <a:spAutoFit/>
          </a:bodyPr>
          <a:lstStyle/>
          <a:p>
            <a:r>
              <a:rPr lang="zh-CN" altLang="en-US" sz="3200" b="1">
                <a:latin typeface="黑体" pitchFamily="2" charset="-122"/>
                <a:ea typeface="黑体" pitchFamily="2" charset="-122"/>
              </a:rPr>
              <a:t>人教版必修</a:t>
            </a:r>
            <a:r>
              <a:rPr lang="en-US" altLang="zh-CN" sz="3200" b="1">
                <a:latin typeface="黑体" pitchFamily="2" charset="-122"/>
                <a:ea typeface="黑体" pitchFamily="2" charset="-122"/>
              </a:rPr>
              <a:t>Ⅱ</a:t>
            </a:r>
            <a:r>
              <a:rPr lang="zh-CN" altLang="en-US" sz="3200" b="1">
                <a:latin typeface="黑体" pitchFamily="2" charset="-122"/>
                <a:ea typeface="黑体" pitchFamily="2" charset="-122"/>
              </a:rPr>
              <a:t>第</a:t>
            </a:r>
            <a:r>
              <a:rPr lang="en-US" altLang="zh-CN" sz="3200" b="1">
                <a:latin typeface="黑体" pitchFamily="2" charset="-122"/>
                <a:ea typeface="黑体" pitchFamily="2" charset="-122"/>
              </a:rPr>
              <a:t>5</a:t>
            </a:r>
            <a:r>
              <a:rPr lang="zh-CN" altLang="en-US" sz="3200" b="1">
                <a:latin typeface="黑体" pitchFamily="2" charset="-122"/>
                <a:ea typeface="黑体" pitchFamily="2" charset="-122"/>
              </a:rPr>
              <a:t>课        </a:t>
            </a:r>
            <a:r>
              <a:rPr lang="zh-CN" altLang="en-US" sz="3200" b="1">
                <a:solidFill>
                  <a:srgbClr val="FF0000"/>
                </a:solidFill>
                <a:latin typeface="黑体" pitchFamily="2" charset="-122"/>
                <a:ea typeface="黑体" pitchFamily="2" charset="-122"/>
              </a:rPr>
              <a:t>全球史观视</a:t>
            </a:r>
            <a:r>
              <a:rPr lang="zh-CN" altLang="en-US" sz="3200" b="1">
                <a:latin typeface="黑体" pitchFamily="2" charset="-122"/>
                <a:ea typeface="黑体" pitchFamily="2" charset="-122"/>
              </a:rPr>
              <a:t>野下的新航路开辟</a:t>
            </a:r>
          </a:p>
        </p:txBody>
      </p:sp>
      <p:sp>
        <p:nvSpPr>
          <p:cNvPr id="4" name="TextBox 3"/>
          <p:cNvSpPr txBox="1">
            <a:spLocks noChangeArrowheads="1"/>
          </p:cNvSpPr>
          <p:nvPr/>
        </p:nvSpPr>
        <p:spPr bwMode="auto">
          <a:xfrm>
            <a:off x="311150" y="2344738"/>
            <a:ext cx="10602913" cy="584200"/>
          </a:xfrm>
          <a:prstGeom prst="rect">
            <a:avLst/>
          </a:prstGeom>
          <a:noFill/>
          <a:ln w="9525">
            <a:noFill/>
            <a:miter lim="800000"/>
            <a:headEnd/>
            <a:tailEnd/>
          </a:ln>
        </p:spPr>
        <p:txBody>
          <a:bodyPr wrap="none">
            <a:spAutoFit/>
          </a:bodyPr>
          <a:lstStyle/>
          <a:p>
            <a:r>
              <a:rPr lang="zh-CN" altLang="en-US" sz="3200" b="1">
                <a:latin typeface="黑体" pitchFamily="2" charset="-122"/>
                <a:ea typeface="黑体" pitchFamily="2" charset="-122"/>
              </a:rPr>
              <a:t>人教版必修</a:t>
            </a:r>
            <a:r>
              <a:rPr lang="en-US" altLang="zh-CN" sz="3200" b="1">
                <a:latin typeface="黑体" pitchFamily="2" charset="-122"/>
                <a:ea typeface="黑体" pitchFamily="2" charset="-122"/>
              </a:rPr>
              <a:t>Ⅱ</a:t>
            </a:r>
            <a:r>
              <a:rPr lang="zh-CN" altLang="en-US" sz="3200" b="1">
                <a:latin typeface="黑体" pitchFamily="2" charset="-122"/>
                <a:ea typeface="黑体" pitchFamily="2" charset="-122"/>
              </a:rPr>
              <a:t>第</a:t>
            </a:r>
            <a:r>
              <a:rPr lang="en-US" altLang="zh-CN" sz="3200" b="1">
                <a:latin typeface="黑体" pitchFamily="2" charset="-122"/>
                <a:ea typeface="黑体" pitchFamily="2" charset="-122"/>
              </a:rPr>
              <a:t>7</a:t>
            </a:r>
            <a:r>
              <a:rPr lang="zh-CN" altLang="en-US" sz="3200" b="1">
                <a:latin typeface="黑体" pitchFamily="2" charset="-122"/>
                <a:ea typeface="黑体" pitchFamily="2" charset="-122"/>
              </a:rPr>
              <a:t>课        </a:t>
            </a:r>
            <a:r>
              <a:rPr lang="zh-CN" altLang="en-US" sz="3200" b="1">
                <a:solidFill>
                  <a:srgbClr val="FF0000"/>
                </a:solidFill>
                <a:latin typeface="黑体" pitchFamily="2" charset="-122"/>
                <a:ea typeface="黑体" pitchFamily="2" charset="-122"/>
              </a:rPr>
              <a:t>现代化史观</a:t>
            </a:r>
            <a:r>
              <a:rPr lang="zh-CN" altLang="en-US" sz="3200" b="1">
                <a:latin typeface="黑体" pitchFamily="2" charset="-122"/>
                <a:ea typeface="黑体" pitchFamily="2" charset="-122"/>
              </a:rPr>
              <a:t>视野下的工业革命</a:t>
            </a:r>
          </a:p>
        </p:txBody>
      </p:sp>
      <p:sp>
        <p:nvSpPr>
          <p:cNvPr id="5" name="矩形 4"/>
          <p:cNvSpPr>
            <a:spLocks noChangeArrowheads="1"/>
          </p:cNvSpPr>
          <p:nvPr/>
        </p:nvSpPr>
        <p:spPr bwMode="auto">
          <a:xfrm>
            <a:off x="390525" y="4484688"/>
            <a:ext cx="11239500" cy="1076325"/>
          </a:xfrm>
          <a:prstGeom prst="rect">
            <a:avLst/>
          </a:prstGeom>
          <a:noFill/>
          <a:ln w="9525">
            <a:noFill/>
            <a:miter lim="800000"/>
            <a:headEnd/>
            <a:tailEnd/>
          </a:ln>
        </p:spPr>
        <p:txBody>
          <a:bodyPr>
            <a:spAutoFit/>
          </a:bodyPr>
          <a:lstStyle/>
          <a:p>
            <a:r>
              <a:rPr lang="zh-CN" altLang="en-US" sz="3200" b="1">
                <a:latin typeface="黑体" pitchFamily="2" charset="-122"/>
                <a:ea typeface="黑体" pitchFamily="2" charset="-122"/>
              </a:rPr>
              <a:t>人教版必修</a:t>
            </a:r>
            <a:r>
              <a:rPr lang="en-US" altLang="zh-CN" sz="3200" b="1">
                <a:latin typeface="黑体" pitchFamily="2" charset="-122"/>
                <a:ea typeface="黑体" pitchFamily="2" charset="-122"/>
              </a:rPr>
              <a:t>Ⅱ</a:t>
            </a:r>
            <a:r>
              <a:rPr lang="zh-CN" altLang="en-US" sz="3200" b="1">
                <a:latin typeface="黑体" pitchFamily="2" charset="-122"/>
                <a:ea typeface="黑体" pitchFamily="2" charset="-122"/>
              </a:rPr>
              <a:t>第</a:t>
            </a:r>
            <a:r>
              <a:rPr lang="en-US" altLang="zh-CN" sz="3200" b="1">
                <a:latin typeface="黑体" pitchFamily="2" charset="-122"/>
                <a:ea typeface="黑体" pitchFamily="2" charset="-122"/>
              </a:rPr>
              <a:t>14—16</a:t>
            </a:r>
            <a:r>
              <a:rPr lang="zh-CN" altLang="en-US" sz="3200" b="1">
                <a:latin typeface="黑体" pitchFamily="2" charset="-122"/>
                <a:ea typeface="黑体" pitchFamily="2" charset="-122"/>
              </a:rPr>
              <a:t>课   </a:t>
            </a:r>
            <a:r>
              <a:rPr lang="zh-CN" altLang="en-US" sz="3200" b="1">
                <a:solidFill>
                  <a:srgbClr val="FF0000"/>
                </a:solidFill>
                <a:latin typeface="黑体" pitchFamily="2" charset="-122"/>
                <a:ea typeface="黑体" pitchFamily="2" charset="-122"/>
              </a:rPr>
              <a:t>社会史观视</a:t>
            </a:r>
            <a:r>
              <a:rPr lang="zh-CN" altLang="en-US" sz="3200" b="1">
                <a:latin typeface="黑体" pitchFamily="2" charset="-122"/>
                <a:ea typeface="黑体" pitchFamily="2" charset="-122"/>
              </a:rPr>
              <a:t>野下的中国近代社会  </a:t>
            </a:r>
            <a:endParaRPr lang="en-US" altLang="zh-CN" sz="3200" b="1">
              <a:latin typeface="黑体" pitchFamily="2" charset="-122"/>
              <a:ea typeface="黑体" pitchFamily="2" charset="-122"/>
            </a:endParaRPr>
          </a:p>
          <a:p>
            <a:r>
              <a:rPr lang="en-US" altLang="zh-CN" sz="3200" b="1">
                <a:latin typeface="黑体" pitchFamily="2" charset="-122"/>
                <a:ea typeface="黑体" pitchFamily="2" charset="-122"/>
              </a:rPr>
              <a:t>                         </a:t>
            </a:r>
            <a:r>
              <a:rPr lang="zh-CN" altLang="en-US" sz="3200" b="1">
                <a:latin typeface="黑体" pitchFamily="2" charset="-122"/>
                <a:ea typeface="黑体" pitchFamily="2" charset="-122"/>
              </a:rPr>
              <a:t>生活变迁史</a:t>
            </a:r>
          </a:p>
        </p:txBody>
      </p:sp>
      <p:sp>
        <p:nvSpPr>
          <p:cNvPr id="6" name="TextBox 5"/>
          <p:cNvSpPr txBox="1">
            <a:spLocks noChangeArrowheads="1"/>
          </p:cNvSpPr>
          <p:nvPr/>
        </p:nvSpPr>
        <p:spPr bwMode="auto">
          <a:xfrm>
            <a:off x="615950" y="3273425"/>
            <a:ext cx="11307763" cy="1568450"/>
          </a:xfrm>
          <a:prstGeom prst="rect">
            <a:avLst/>
          </a:prstGeom>
          <a:noFill/>
          <a:ln w="9525">
            <a:noFill/>
            <a:miter lim="800000"/>
            <a:headEnd/>
            <a:tailEnd/>
          </a:ln>
        </p:spPr>
        <p:txBody>
          <a:bodyPr>
            <a:spAutoFit/>
          </a:bodyPr>
          <a:lstStyle/>
          <a:p>
            <a:r>
              <a:rPr lang="zh-CN" altLang="en-US" sz="3200" b="1">
                <a:latin typeface="黑体" pitchFamily="2" charset="-122"/>
                <a:ea typeface="黑体" pitchFamily="2" charset="-122"/>
              </a:rPr>
              <a:t>人教版必修</a:t>
            </a:r>
            <a:r>
              <a:rPr lang="en-US" altLang="zh-CN" sz="3200" b="1">
                <a:latin typeface="黑体" pitchFamily="2" charset="-122"/>
                <a:ea typeface="黑体" pitchFamily="2" charset="-122"/>
              </a:rPr>
              <a:t>Ⅱ</a:t>
            </a:r>
            <a:r>
              <a:rPr lang="zh-CN" altLang="en-US" sz="3200" b="1">
                <a:latin typeface="黑体" pitchFamily="2" charset="-122"/>
                <a:ea typeface="黑体" pitchFamily="2" charset="-122"/>
              </a:rPr>
              <a:t>第</a:t>
            </a:r>
            <a:r>
              <a:rPr lang="en-US" altLang="zh-CN" sz="3200" b="1">
                <a:latin typeface="黑体" pitchFamily="2" charset="-122"/>
                <a:ea typeface="黑体" pitchFamily="2" charset="-122"/>
              </a:rPr>
              <a:t>9</a:t>
            </a:r>
            <a:r>
              <a:rPr lang="zh-CN" altLang="en-US" sz="3200" b="1">
                <a:latin typeface="黑体" pitchFamily="2" charset="-122"/>
                <a:ea typeface="黑体" pitchFamily="2" charset="-122"/>
              </a:rPr>
              <a:t>课       </a:t>
            </a:r>
            <a:r>
              <a:rPr lang="zh-CN" altLang="en-US" sz="3200" b="1">
                <a:solidFill>
                  <a:srgbClr val="FF0000"/>
                </a:solidFill>
                <a:latin typeface="黑体" pitchFamily="2" charset="-122"/>
                <a:ea typeface="黑体" pitchFamily="2" charset="-122"/>
              </a:rPr>
              <a:t>文明史观</a:t>
            </a:r>
            <a:r>
              <a:rPr lang="zh-CN" altLang="en-US" sz="3200" b="1">
                <a:latin typeface="黑体" pitchFamily="2" charset="-122"/>
                <a:ea typeface="黑体" pitchFamily="2" charset="-122"/>
              </a:rPr>
              <a:t>视野下近代中国社会</a:t>
            </a:r>
            <a:endParaRPr lang="en-US" altLang="zh-CN" sz="3200" b="1">
              <a:latin typeface="黑体" pitchFamily="2" charset="-122"/>
              <a:ea typeface="黑体" pitchFamily="2" charset="-122"/>
            </a:endParaRPr>
          </a:p>
          <a:p>
            <a:r>
              <a:rPr lang="en-US" altLang="zh-CN" sz="3200" b="1">
                <a:latin typeface="黑体" pitchFamily="2" charset="-122"/>
                <a:ea typeface="黑体" pitchFamily="2" charset="-122"/>
              </a:rPr>
              <a:t>                         </a:t>
            </a:r>
            <a:r>
              <a:rPr lang="zh-CN" altLang="en-US" sz="3200" b="1">
                <a:latin typeface="黑体" pitchFamily="2" charset="-122"/>
                <a:ea typeface="黑体" pitchFamily="2" charset="-122"/>
              </a:rPr>
              <a:t>经济结构的变动</a:t>
            </a:r>
          </a:p>
          <a:p>
            <a:endParaRPr lang="zh-CN" altLang="en-US" sz="3200" b="1">
              <a:latin typeface="黑体" pitchFamily="2" charset="-122"/>
              <a:ea typeface="黑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31313" t="46700" r="26067" b="30437"/>
          <a:stretch>
            <a:fillRect/>
          </a:stretch>
        </p:blipFill>
        <p:spPr bwMode="auto">
          <a:xfrm>
            <a:off x="1382713" y="2073275"/>
            <a:ext cx="9144000" cy="4071938"/>
          </a:xfrm>
          <a:prstGeom prst="rect">
            <a:avLst/>
          </a:prstGeom>
          <a:noFill/>
          <a:ln w="9525">
            <a:noFill/>
            <a:miter lim="800000"/>
            <a:headEnd/>
            <a:tailEnd/>
          </a:ln>
        </p:spPr>
      </p:pic>
      <p:sp>
        <p:nvSpPr>
          <p:cNvPr id="3" name="Text Box 5"/>
          <p:cNvSpPr txBox="1">
            <a:spLocks noChangeArrowheads="1"/>
          </p:cNvSpPr>
          <p:nvPr/>
        </p:nvSpPr>
        <p:spPr bwMode="auto">
          <a:xfrm>
            <a:off x="3817938" y="5287963"/>
            <a:ext cx="1150937" cy="636587"/>
          </a:xfrm>
          <a:prstGeom prst="rect">
            <a:avLst/>
          </a:prstGeom>
          <a:noFill/>
          <a:ln w="57150" cmpd="thickThin">
            <a:solidFill>
              <a:srgbClr val="CC0000"/>
            </a:solidFill>
            <a:miter lim="800000"/>
            <a:headEnd/>
            <a:tailEnd/>
          </a:ln>
        </p:spPr>
        <p:txBody>
          <a:bodyPr>
            <a:spAutoFit/>
          </a:bodyPr>
          <a:lstStyle/>
          <a:p>
            <a:pPr>
              <a:spcBef>
                <a:spcPct val="50000"/>
              </a:spcBef>
            </a:pPr>
            <a:r>
              <a:rPr lang="zh-CN" altLang="en-US">
                <a:solidFill>
                  <a:srgbClr val="0000FF"/>
                </a:solidFill>
                <a:ea typeface="黑体" pitchFamily="2" charset="-122"/>
              </a:rPr>
              <a:t>回应</a:t>
            </a:r>
          </a:p>
        </p:txBody>
      </p:sp>
      <p:sp>
        <p:nvSpPr>
          <p:cNvPr id="4" name="Text Box 8"/>
          <p:cNvSpPr txBox="1">
            <a:spLocks noChangeArrowheads="1"/>
          </p:cNvSpPr>
          <p:nvPr/>
        </p:nvSpPr>
        <p:spPr bwMode="auto">
          <a:xfrm>
            <a:off x="7080250" y="5403850"/>
            <a:ext cx="503238" cy="955675"/>
          </a:xfrm>
          <a:prstGeom prst="rect">
            <a:avLst/>
          </a:prstGeom>
          <a:solidFill>
            <a:srgbClr val="EFF1AD"/>
          </a:solidFill>
          <a:ln w="9525">
            <a:solidFill>
              <a:srgbClr val="FF0000"/>
            </a:solidFill>
            <a:miter lim="800000"/>
          </a:ln>
          <a:effectLst/>
        </p:spPr>
        <p:txBody>
          <a:bodyPr>
            <a:spAutoFit/>
          </a:bodyPr>
          <a:lstStyle/>
          <a:p>
            <a:pPr>
              <a:defRPr/>
            </a:pPr>
            <a:r>
              <a:rPr lang="zh-CN" altLang="en-US" sz="2800" dirty="0">
                <a:solidFill>
                  <a:srgbClr val="0000FF"/>
                </a:solidFill>
                <a:effectLst>
                  <a:outerShdw blurRad="38100" dist="38100" dir="2700000" algn="tl">
                    <a:srgbClr val="000000"/>
                  </a:outerShdw>
                </a:effectLst>
                <a:latin typeface="Arial" panose="020B0604020202020204" pitchFamily="34" charset="0"/>
                <a:ea typeface="宋体" panose="02010600030101010101" pitchFamily="2" charset="-122"/>
              </a:rPr>
              <a:t>照搬</a:t>
            </a:r>
          </a:p>
        </p:txBody>
      </p:sp>
      <p:sp>
        <p:nvSpPr>
          <p:cNvPr id="5" name="Text Box 9"/>
          <p:cNvSpPr txBox="1">
            <a:spLocks noChangeArrowheads="1"/>
          </p:cNvSpPr>
          <p:nvPr/>
        </p:nvSpPr>
        <p:spPr bwMode="auto">
          <a:xfrm>
            <a:off x="8593138" y="5403850"/>
            <a:ext cx="576262" cy="955675"/>
          </a:xfrm>
          <a:prstGeom prst="rect">
            <a:avLst/>
          </a:prstGeom>
          <a:solidFill>
            <a:srgbClr val="EFF1AD"/>
          </a:solidFill>
          <a:ln w="9525">
            <a:solidFill>
              <a:srgbClr val="FF0000"/>
            </a:solidFill>
            <a:miter lim="800000"/>
          </a:ln>
          <a:effectLst/>
        </p:spPr>
        <p:txBody>
          <a:bodyPr>
            <a:spAutoFit/>
          </a:bodyPr>
          <a:lstStyle/>
          <a:p>
            <a:pPr>
              <a:defRPr/>
            </a:pPr>
            <a:r>
              <a:rPr lang="zh-CN" altLang="en-US" sz="2800">
                <a:solidFill>
                  <a:srgbClr val="0000FF"/>
                </a:solidFill>
                <a:effectLst>
                  <a:outerShdw blurRad="38100" dist="38100" dir="2700000" algn="tl">
                    <a:srgbClr val="000000"/>
                  </a:outerShdw>
                </a:effectLst>
                <a:latin typeface="Arial" panose="020B0604020202020204" pitchFamily="34" charset="0"/>
                <a:ea typeface="宋体" panose="02010600030101010101" pitchFamily="2" charset="-122"/>
              </a:rPr>
              <a:t>借鉴</a:t>
            </a:r>
          </a:p>
        </p:txBody>
      </p:sp>
      <p:sp>
        <p:nvSpPr>
          <p:cNvPr id="6" name="AutoShape 10"/>
          <p:cNvSpPr>
            <a:spLocks noChangeArrowheads="1"/>
          </p:cNvSpPr>
          <p:nvPr/>
        </p:nvSpPr>
        <p:spPr bwMode="auto">
          <a:xfrm>
            <a:off x="7656513" y="5619750"/>
            <a:ext cx="863600" cy="485775"/>
          </a:xfrm>
          <a:prstGeom prst="rightArrow">
            <a:avLst>
              <a:gd name="adj1" fmla="val 50000"/>
              <a:gd name="adj2" fmla="val 44436"/>
            </a:avLst>
          </a:prstGeom>
          <a:solidFill>
            <a:srgbClr val="FF0000"/>
          </a:solidFill>
          <a:ln w="9525">
            <a:solidFill>
              <a:schemeClr val="tx1"/>
            </a:solidFill>
            <a:miter lim="800000"/>
            <a:headEnd/>
            <a:tailEnd/>
          </a:ln>
        </p:spPr>
        <p:txBody>
          <a:bodyPr wrap="none" anchor="ctr"/>
          <a:lstStyle/>
          <a:p>
            <a:endParaRPr lang="zh-CN" altLang="en-US">
              <a:ea typeface="黑体" pitchFamily="2" charset="-122"/>
            </a:endParaRPr>
          </a:p>
        </p:txBody>
      </p:sp>
      <p:sp>
        <p:nvSpPr>
          <p:cNvPr id="132102" name="Rectangle 11"/>
          <p:cNvSpPr>
            <a:spLocks noChangeArrowheads="1"/>
          </p:cNvSpPr>
          <p:nvPr/>
        </p:nvSpPr>
        <p:spPr bwMode="auto">
          <a:xfrm>
            <a:off x="3424238" y="3713163"/>
            <a:ext cx="184150" cy="579437"/>
          </a:xfrm>
          <a:prstGeom prst="rect">
            <a:avLst/>
          </a:prstGeom>
          <a:noFill/>
          <a:ln w="9525">
            <a:noFill/>
            <a:miter lim="800000"/>
            <a:headEnd/>
            <a:tailEnd/>
          </a:ln>
        </p:spPr>
        <p:txBody>
          <a:bodyPr wrap="none">
            <a:spAutoFit/>
          </a:bodyPr>
          <a:lstStyle/>
          <a:p>
            <a:endParaRPr lang="zh-CN" altLang="en-US">
              <a:solidFill>
                <a:srgbClr val="000000"/>
              </a:solidFill>
              <a:ea typeface="黑体" pitchFamily="2" charset="-122"/>
            </a:endParaRPr>
          </a:p>
        </p:txBody>
      </p:sp>
      <p:sp>
        <p:nvSpPr>
          <p:cNvPr id="8" name="Text Box 15"/>
          <p:cNvSpPr txBox="1">
            <a:spLocks noChangeArrowheads="1"/>
          </p:cNvSpPr>
          <p:nvPr/>
        </p:nvSpPr>
        <p:spPr bwMode="auto">
          <a:xfrm>
            <a:off x="7669213" y="3287713"/>
            <a:ext cx="1150937" cy="636587"/>
          </a:xfrm>
          <a:prstGeom prst="rect">
            <a:avLst/>
          </a:prstGeom>
          <a:noFill/>
          <a:ln w="57150" cmpd="thickThin">
            <a:solidFill>
              <a:srgbClr val="CC0000"/>
            </a:solidFill>
            <a:miter lim="800000"/>
            <a:headEnd/>
            <a:tailEnd/>
          </a:ln>
        </p:spPr>
        <p:txBody>
          <a:bodyPr>
            <a:spAutoFit/>
          </a:bodyPr>
          <a:lstStyle/>
          <a:p>
            <a:pPr>
              <a:spcBef>
                <a:spcPct val="50000"/>
              </a:spcBef>
            </a:pPr>
            <a:r>
              <a:rPr lang="zh-CN" altLang="en-US">
                <a:solidFill>
                  <a:srgbClr val="0000FF"/>
                </a:solidFill>
                <a:ea typeface="黑体" pitchFamily="2" charset="-122"/>
              </a:rPr>
              <a:t>冲击</a:t>
            </a:r>
          </a:p>
        </p:txBody>
      </p:sp>
      <p:sp>
        <p:nvSpPr>
          <p:cNvPr id="9" name="AutoShape 12"/>
          <p:cNvSpPr>
            <a:spLocks noChangeArrowheads="1"/>
          </p:cNvSpPr>
          <p:nvPr/>
        </p:nvSpPr>
        <p:spPr bwMode="auto">
          <a:xfrm>
            <a:off x="2882900" y="5360988"/>
            <a:ext cx="863600" cy="414337"/>
          </a:xfrm>
          <a:prstGeom prst="rightArrow">
            <a:avLst>
              <a:gd name="adj1" fmla="val 50000"/>
              <a:gd name="adj2" fmla="val 52098"/>
            </a:avLst>
          </a:prstGeom>
          <a:solidFill>
            <a:srgbClr val="FF0000"/>
          </a:solidFill>
          <a:ln w="9525">
            <a:solidFill>
              <a:schemeClr val="tx1"/>
            </a:solidFill>
            <a:miter lim="800000"/>
            <a:headEnd/>
            <a:tailEnd/>
          </a:ln>
        </p:spPr>
        <p:txBody>
          <a:bodyPr wrap="none" anchor="ctr"/>
          <a:lstStyle/>
          <a:p>
            <a:endParaRPr lang="zh-CN" altLang="en-US">
              <a:ea typeface="黑体" pitchFamily="2" charset="-122"/>
            </a:endParaRPr>
          </a:p>
        </p:txBody>
      </p:sp>
      <p:sp>
        <p:nvSpPr>
          <p:cNvPr id="10" name="Text Box 14"/>
          <p:cNvSpPr txBox="1">
            <a:spLocks noChangeArrowheads="1"/>
          </p:cNvSpPr>
          <p:nvPr/>
        </p:nvSpPr>
        <p:spPr bwMode="auto">
          <a:xfrm>
            <a:off x="2239963" y="1143000"/>
            <a:ext cx="7286625" cy="584200"/>
          </a:xfrm>
          <a:prstGeom prst="rect">
            <a:avLst/>
          </a:prstGeom>
          <a:noFill/>
          <a:ln w="57150" cmpd="thickThin">
            <a:solidFill>
              <a:srgbClr val="CC0000"/>
            </a:solidFill>
            <a:miter lim="800000"/>
            <a:headEnd/>
            <a:tailEnd/>
          </a:ln>
        </p:spPr>
        <p:txBody>
          <a:bodyPr>
            <a:spAutoFit/>
          </a:bodyPr>
          <a:lstStyle/>
          <a:p>
            <a:pPr>
              <a:spcBef>
                <a:spcPct val="50000"/>
              </a:spcBef>
            </a:pPr>
            <a:r>
              <a:rPr lang="zh-CN" altLang="en-US" sz="3200">
                <a:solidFill>
                  <a:srgbClr val="0000FF"/>
                </a:solidFill>
                <a:latin typeface="华文行楷"/>
                <a:ea typeface="黑体" pitchFamily="2" charset="-122"/>
              </a:rPr>
              <a:t>     以文明史观重构近现代史框架</a:t>
            </a:r>
            <a:endParaRPr lang="en-US" altLang="zh-CN" sz="3200">
              <a:solidFill>
                <a:srgbClr val="0000FF"/>
              </a:solidFill>
              <a:latin typeface="华文行楷"/>
              <a:ea typeface="黑体" pitchFamily="2" charset="-122"/>
            </a:endParaRPr>
          </a:p>
        </p:txBody>
      </p:sp>
      <p:sp>
        <p:nvSpPr>
          <p:cNvPr id="132106" name="矩形 10"/>
          <p:cNvSpPr>
            <a:spLocks noChangeArrowheads="1"/>
          </p:cNvSpPr>
          <p:nvPr/>
        </p:nvSpPr>
        <p:spPr bwMode="auto">
          <a:xfrm>
            <a:off x="3109913" y="257175"/>
            <a:ext cx="5232400" cy="644525"/>
          </a:xfrm>
          <a:prstGeom prst="rect">
            <a:avLst/>
          </a:prstGeom>
          <a:noFill/>
          <a:ln w="9525">
            <a:noFill/>
            <a:miter lim="800000"/>
            <a:headEnd/>
            <a:tailEnd/>
          </a:ln>
        </p:spPr>
        <p:txBody>
          <a:bodyPr wrap="none">
            <a:spAutoFit/>
          </a:bodyPr>
          <a:lstStyle/>
          <a:p>
            <a:r>
              <a:rPr lang="zh-CN" altLang="en-US" sz="3600" b="1">
                <a:latin typeface="黑体" pitchFamily="2" charset="-122"/>
                <a:ea typeface="黑体" pitchFamily="2" charset="-122"/>
              </a:rPr>
              <a:t>要运用</a:t>
            </a:r>
            <a:r>
              <a:rPr lang="zh-CN" altLang="en-US" sz="3600" b="1">
                <a:solidFill>
                  <a:srgbClr val="FF0000"/>
                </a:solidFill>
                <a:latin typeface="黑体" pitchFamily="2" charset="-122"/>
                <a:ea typeface="黑体" pitchFamily="2" charset="-122"/>
              </a:rPr>
              <a:t>史观</a:t>
            </a:r>
            <a:r>
              <a:rPr lang="zh-CN" altLang="en-US" sz="3600" b="1">
                <a:latin typeface="黑体" pitchFamily="2" charset="-122"/>
                <a:ea typeface="黑体" pitchFamily="2" charset="-122"/>
              </a:rPr>
              <a:t>构建知识框架</a:t>
            </a:r>
            <a:endParaRPr lang="en-US" altLang="zh-CN" sz="3600" b="1">
              <a:latin typeface="黑体" pitchFamily="2" charset="-122"/>
              <a:ea typeface="黑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1+#ppt_h/2"/>
                                          </p:val>
                                        </p:tav>
                                        <p:tav tm="100000">
                                          <p:val>
                                            <p:strVal val="#ppt_y"/>
                                          </p:val>
                                        </p:tav>
                                      </p:tavLst>
                                    </p:anim>
                                  </p:childTnLst>
                                </p:cTn>
                              </p:par>
                              <p:par>
                                <p:cTn id="30" presetID="8"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500"/>
                                        <p:tgtEl>
                                          <p:spTgt spid="6"/>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8" grpId="0" bldLvl="0" animBg="1"/>
      <p:bldP spid="9" grpId="0" bldLvl="0" animBg="1"/>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标题 1"/>
          <p:cNvSpPr>
            <a:spLocks noGrp="1"/>
          </p:cNvSpPr>
          <p:nvPr>
            <p:ph type="title"/>
          </p:nvPr>
        </p:nvSpPr>
        <p:spPr>
          <a:xfrm>
            <a:off x="1528763" y="274638"/>
            <a:ext cx="8683625" cy="706437"/>
          </a:xfrm>
        </p:spPr>
        <p:txBody>
          <a:bodyPr/>
          <a:lstStyle/>
          <a:p>
            <a:r>
              <a:rPr lang="en-US" altLang="zh-CN" sz="3200" smtClean="0">
                <a:solidFill>
                  <a:schemeClr val="tx1"/>
                </a:solidFill>
                <a:latin typeface="微软雅黑"/>
                <a:ea typeface="微软雅黑"/>
              </a:rPr>
              <a:t>1.</a:t>
            </a:r>
            <a:r>
              <a:rPr lang="zh-CN" altLang="en-US" sz="3200" smtClean="0">
                <a:solidFill>
                  <a:schemeClr val="tx1"/>
                </a:solidFill>
                <a:latin typeface="微软雅黑"/>
                <a:ea typeface="微软雅黑"/>
              </a:rPr>
              <a:t>发挥</a:t>
            </a:r>
            <a:r>
              <a:rPr lang="zh-CN" altLang="zh-CN" sz="3200" smtClean="0">
                <a:solidFill>
                  <a:schemeClr val="tx1"/>
                </a:solidFill>
                <a:latin typeface="微软雅黑"/>
                <a:ea typeface="微软雅黑"/>
              </a:rPr>
              <a:t>唯物史观对高考的指导作用</a:t>
            </a:r>
          </a:p>
        </p:txBody>
      </p:sp>
      <p:sp>
        <p:nvSpPr>
          <p:cNvPr id="133122" name="内容占位符 2"/>
          <p:cNvSpPr>
            <a:spLocks noGrp="1"/>
          </p:cNvSpPr>
          <p:nvPr>
            <p:ph idx="1"/>
          </p:nvPr>
        </p:nvSpPr>
        <p:spPr>
          <a:xfrm>
            <a:off x="373063" y="881063"/>
            <a:ext cx="11337925" cy="5246687"/>
          </a:xfrm>
        </p:spPr>
        <p:txBody>
          <a:bodyPr/>
          <a:lstStyle/>
          <a:p>
            <a:pPr marL="0" indent="0">
              <a:buFont typeface="Arial" charset="0"/>
              <a:buNone/>
            </a:pPr>
            <a:r>
              <a:rPr lang="en-US" altLang="zh-CN" b="1" smtClean="0">
                <a:latin typeface="微软雅黑"/>
                <a:ea typeface="微软雅黑"/>
                <a:cs typeface="微软雅黑"/>
              </a:rPr>
              <a:t>       </a:t>
            </a:r>
            <a:r>
              <a:rPr lang="zh-CN" altLang="en-US" sz="2800" b="1" smtClean="0">
                <a:latin typeface="微软雅黑"/>
                <a:ea typeface="微软雅黑"/>
                <a:cs typeface="微软雅黑"/>
              </a:rPr>
              <a:t>第一</a:t>
            </a:r>
            <a:r>
              <a:rPr lang="zh-CN" altLang="en-US" b="1" smtClean="0">
                <a:latin typeface="微软雅黑"/>
                <a:ea typeface="微软雅黑"/>
                <a:cs typeface="微软雅黑"/>
              </a:rPr>
              <a:t>，</a:t>
            </a:r>
            <a:r>
              <a:rPr lang="zh-CN" altLang="en-US" sz="2800" b="1" smtClean="0">
                <a:latin typeface="微软雅黑"/>
                <a:ea typeface="微软雅黑"/>
                <a:cs typeface="微软雅黑"/>
              </a:rPr>
              <a:t>唯物史观与其他史观不能等量齐观。</a:t>
            </a:r>
            <a:r>
              <a:rPr lang="zh-CN" altLang="zh-CN" sz="2800" b="1" smtClean="0">
                <a:latin typeface="微软雅黑"/>
                <a:ea typeface="微软雅黑"/>
                <a:cs typeface="微软雅黑"/>
              </a:rPr>
              <a:t>目前对“史观”的认识比较混乱。从最高的哲学层面来讲，只有唯物史观和唯心史观。是最上位的历史观。我们平常所说的“文明史观”“现代化史观”“全球史观”“全球化史观”等，是叙述或撰写历史的范式，视角。</a:t>
            </a:r>
            <a:r>
              <a:rPr lang="zh-CN" altLang="en-US" sz="2800" b="1" smtClean="0">
                <a:latin typeface="微软雅黑"/>
                <a:ea typeface="微软雅黑"/>
                <a:cs typeface="微软雅黑"/>
              </a:rPr>
              <a:t>它们与</a:t>
            </a:r>
            <a:r>
              <a:rPr lang="zh-CN" altLang="zh-CN" sz="2800" b="1" smtClean="0">
                <a:latin typeface="微软雅黑"/>
                <a:ea typeface="微软雅黑"/>
                <a:cs typeface="微软雅黑"/>
              </a:rPr>
              <a:t>唯物史观并不在一个层次上。</a:t>
            </a:r>
          </a:p>
          <a:p>
            <a:pPr marL="0" indent="0">
              <a:buFont typeface="Arial" charset="0"/>
              <a:buNone/>
            </a:pPr>
            <a:r>
              <a:rPr lang="zh-CN" altLang="zh-CN" sz="2800" b="1" smtClean="0">
                <a:latin typeface="微软雅黑"/>
                <a:ea typeface="微软雅黑"/>
                <a:cs typeface="微软雅黑"/>
              </a:rPr>
              <a:t>   </a:t>
            </a:r>
            <a:r>
              <a:rPr lang="zh-CN" altLang="en-US" sz="2800" b="1" smtClean="0">
                <a:latin typeface="微软雅黑"/>
                <a:ea typeface="微软雅黑"/>
                <a:cs typeface="微软雅黑"/>
              </a:rPr>
              <a:t>     第二，对巴黎公社、马克思主义理论观点及共产党的会议，要在唯物史观的指导下实事求是地进行教学，特别是</a:t>
            </a:r>
            <a:r>
              <a:rPr lang="zh-CN" altLang="en-US" sz="2800" b="1" smtClean="0">
                <a:latin typeface="微软雅黑"/>
                <a:ea typeface="微软雅黑"/>
                <a:cs typeface="微软雅黑"/>
                <a:sym typeface="+mn-ea"/>
              </a:rPr>
              <a:t>要从动态及发展的角度科学地解释社会主义，提高我们的理论自信、制度自信和道路自信。</a:t>
            </a:r>
          </a:p>
          <a:p>
            <a:pPr marL="0" indent="0">
              <a:buFont typeface="Arial" charset="0"/>
              <a:buNone/>
            </a:pPr>
            <a:endParaRPr lang="zh-CN" altLang="zh-CN" sz="2800" smtClean="0">
              <a:latin typeface="微软雅黑"/>
              <a:ea typeface="微软雅黑"/>
              <a:cs typeface="微软雅黑"/>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矩形 1"/>
          <p:cNvSpPr>
            <a:spLocks noChangeArrowheads="1"/>
          </p:cNvSpPr>
          <p:nvPr/>
        </p:nvSpPr>
        <p:spPr bwMode="auto">
          <a:xfrm>
            <a:off x="473075" y="333375"/>
            <a:ext cx="10933113" cy="6800850"/>
          </a:xfrm>
          <a:prstGeom prst="rect">
            <a:avLst/>
          </a:prstGeom>
          <a:noFill/>
          <a:ln w="9525">
            <a:noFill/>
            <a:miter lim="800000"/>
            <a:headEnd/>
            <a:tailEnd/>
          </a:ln>
        </p:spPr>
        <p:txBody>
          <a:bodyPr>
            <a:spAutoFit/>
          </a:bodyPr>
          <a:lstStyle/>
          <a:p>
            <a:r>
              <a:rPr lang="en-US" altLang="zh-CN" sz="1600" b="1">
                <a:latin typeface="微软雅黑"/>
                <a:ea typeface="微软雅黑"/>
                <a:cs typeface="微软雅黑"/>
              </a:rPr>
              <a:t>        </a:t>
            </a:r>
            <a:r>
              <a:rPr lang="en-US" altLang="zh-CN" sz="2000" b="1">
                <a:latin typeface="微软雅黑"/>
                <a:ea typeface="微软雅黑"/>
                <a:cs typeface="微软雅黑"/>
              </a:rPr>
              <a:t> </a:t>
            </a:r>
            <a:r>
              <a:rPr lang="zh-CN" altLang="en-US" sz="2000" b="1">
                <a:latin typeface="微软雅黑"/>
                <a:ea typeface="微软雅黑"/>
                <a:cs typeface="微软雅黑"/>
              </a:rPr>
              <a:t>什么是社会主义？这个问题教师也感到困惑不解。教师本身没有弄清楚的问题，在宣传社会主义理论时总是理不直，气不壮，这主要是我们在思维方法上陷入误区。历史教师习惯于从抽象的理论原则上来理解社会主义，把社会主义视为一个一成不变的固定概念。因此,历史教师要对社会主义的问题要有较深刻的认识，在教学过程中要旗帜鲜明地宣传社会主义理论自信、制度自信和道路自信。</a:t>
            </a:r>
          </a:p>
          <a:p>
            <a:r>
              <a:rPr lang="zh-CN" altLang="en-US" sz="2000" b="1">
                <a:latin typeface="微软雅黑"/>
                <a:ea typeface="微软雅黑"/>
                <a:cs typeface="微软雅黑"/>
              </a:rPr>
              <a:t>      社会主义理论发展在实践的意义上表现为工人阶级政党及其领袖围绕着共产主义的价值追求而展开的认识活动的继续。当我们把社会主义理解为一种认识活动的时候，理论上的社会主义实际上是一个具有阶段性和发展性特征的历史范畴，社会发展的无止境性更决定了社会主义理论认识的不可穷尽性。马克思主义、列宁主义、斯大林主义、毛泽东思想和邓小平理论是各个不同时期、不同阶段的科学社会主义理论形态，其价值并不在于它们谁比谁更科学，谁比谁更伟大，而在于它们共同构成了社会主义理论认识的深化过程，在于它们是工人阶级政党把对社会主义理论认识推向前进的一个环节、一个层次和一个台阶。</a:t>
            </a:r>
          </a:p>
          <a:p>
            <a:r>
              <a:rPr lang="zh-CN" altLang="en-US" sz="2000" b="1">
                <a:latin typeface="微软雅黑"/>
                <a:ea typeface="微软雅黑"/>
                <a:cs typeface="微软雅黑"/>
              </a:rPr>
              <a:t>        社会主义是一个不断深化的认识过程。它强调的不是从一个“横截面”，而是从人类社会的历史进程来认识什么是社会主义；它关注的不是一些抽象的基本理论原则，而是这些理论原则与具体的历史条件和环境的内在联系；它追求的不是经院式的臆造定义和进行毫无意义的文字争论，而是在实践中充满活力的开拓创新精神。社会主义其发展的艰难曲折性和永无止境性是不以社会主义建设者的主观意愿为转移的，我们既不能满足于已有的理论而止步不前，也不能高估了已经获得的理论认识的水平而不思进取，更不能奢望毕全功于一役，完成对社会主义的全部理论认识而一劳永逸。[周仲秋.社会主义是一个不断深化的认识过程[J].社会主义研究.2004(1)]</a:t>
            </a:r>
          </a:p>
          <a:p>
            <a:endParaRPr lang="zh-CN" altLang="en-US" sz="2000" b="1">
              <a:latin typeface="微软雅黑"/>
              <a:ea typeface="微软雅黑"/>
              <a:cs typeface="微软雅黑"/>
            </a:endParaRPr>
          </a:p>
          <a:p>
            <a:endParaRPr lang="zh-CN" altLang="en-US" sz="2000" b="1">
              <a:latin typeface="微软雅黑"/>
              <a:ea typeface="微软雅黑"/>
              <a:cs typeface="微软雅黑"/>
            </a:endParaRPr>
          </a:p>
          <a:p>
            <a:endParaRPr lang="zh-CN" altLang="en-US" sz="1600" b="1">
              <a:latin typeface="微软雅黑"/>
              <a:ea typeface="微软雅黑"/>
              <a:cs typeface="微软雅黑"/>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标题 1"/>
          <p:cNvSpPr>
            <a:spLocks noGrp="1"/>
          </p:cNvSpPr>
          <p:nvPr>
            <p:ph type="title"/>
          </p:nvPr>
        </p:nvSpPr>
        <p:spPr>
          <a:xfrm>
            <a:off x="1982788" y="274638"/>
            <a:ext cx="8229600" cy="706437"/>
          </a:xfrm>
        </p:spPr>
        <p:txBody>
          <a:bodyPr/>
          <a:lstStyle/>
          <a:p>
            <a:r>
              <a:rPr lang="en-US" altLang="zh-CN" sz="3200" smtClean="0">
                <a:solidFill>
                  <a:schemeClr val="tx1"/>
                </a:solidFill>
                <a:latin typeface="微软雅黑"/>
                <a:ea typeface="微软雅黑"/>
                <a:sym typeface="+mn-ea"/>
              </a:rPr>
              <a:t>1.</a:t>
            </a:r>
            <a:r>
              <a:rPr lang="zh-CN" altLang="en-US" sz="3200" smtClean="0">
                <a:solidFill>
                  <a:schemeClr val="tx1"/>
                </a:solidFill>
                <a:latin typeface="微软雅黑"/>
                <a:ea typeface="微软雅黑"/>
                <a:sym typeface="+mn-ea"/>
              </a:rPr>
              <a:t>发挥</a:t>
            </a:r>
            <a:r>
              <a:rPr lang="zh-CN" altLang="zh-CN" sz="3200" smtClean="0">
                <a:solidFill>
                  <a:schemeClr val="tx1"/>
                </a:solidFill>
                <a:latin typeface="微软雅黑"/>
                <a:ea typeface="微软雅黑"/>
                <a:sym typeface="+mn-ea"/>
              </a:rPr>
              <a:t>唯物史观对高考的指导作用</a:t>
            </a:r>
            <a:endParaRPr lang="zh-CN" altLang="zh-CN" sz="3200" smtClean="0">
              <a:solidFill>
                <a:schemeClr val="tx1"/>
              </a:solidFill>
              <a:latin typeface="微软雅黑"/>
              <a:ea typeface="微软雅黑"/>
            </a:endParaRPr>
          </a:p>
        </p:txBody>
      </p:sp>
      <p:sp>
        <p:nvSpPr>
          <p:cNvPr id="135170" name="内容占位符 2"/>
          <p:cNvSpPr>
            <a:spLocks noGrp="1"/>
          </p:cNvSpPr>
          <p:nvPr>
            <p:ph idx="1"/>
          </p:nvPr>
        </p:nvSpPr>
        <p:spPr>
          <a:xfrm>
            <a:off x="373063" y="881063"/>
            <a:ext cx="11337925" cy="5246687"/>
          </a:xfrm>
        </p:spPr>
        <p:txBody>
          <a:bodyPr/>
          <a:lstStyle/>
          <a:p>
            <a:pPr marL="0" indent="0">
              <a:buFont typeface="Arial" charset="0"/>
              <a:buNone/>
            </a:pPr>
            <a:r>
              <a:rPr lang="en-US" altLang="zh-CN" b="1" smtClean="0">
                <a:latin typeface="微软雅黑"/>
                <a:ea typeface="微软雅黑"/>
                <a:cs typeface="微软雅黑"/>
              </a:rPr>
              <a:t>       </a:t>
            </a:r>
            <a:r>
              <a:rPr lang="zh-CN" altLang="en-US" sz="2800" b="1" smtClean="0">
                <a:latin typeface="微软雅黑"/>
                <a:ea typeface="微软雅黑"/>
                <a:cs typeface="微软雅黑"/>
              </a:rPr>
              <a:t>第一</a:t>
            </a:r>
            <a:r>
              <a:rPr lang="zh-CN" altLang="en-US" b="1" smtClean="0">
                <a:latin typeface="微软雅黑"/>
                <a:ea typeface="微软雅黑"/>
                <a:cs typeface="微软雅黑"/>
              </a:rPr>
              <a:t>，</a:t>
            </a:r>
            <a:r>
              <a:rPr lang="zh-CN" altLang="en-US" sz="2800" b="1" smtClean="0">
                <a:latin typeface="微软雅黑"/>
                <a:ea typeface="微软雅黑"/>
                <a:cs typeface="微软雅黑"/>
              </a:rPr>
              <a:t>唯物史观与其他史观不能等量齐观。</a:t>
            </a:r>
            <a:r>
              <a:rPr lang="zh-CN" altLang="zh-CN" sz="2800" b="1" smtClean="0">
                <a:latin typeface="微软雅黑"/>
                <a:ea typeface="微软雅黑"/>
                <a:cs typeface="微软雅黑"/>
              </a:rPr>
              <a:t>目前对“史观”的认识比较混乱。从最高的哲学层面来讲，只有唯物史观和唯心史观。是最上位的历史观。我们平常所说的“文明史观”“现代化史观”“全球史观”“全球化史观”等，是叙述或撰写历史的范式，视角。</a:t>
            </a:r>
            <a:r>
              <a:rPr lang="zh-CN" altLang="en-US" sz="2800" b="1" smtClean="0">
                <a:latin typeface="微软雅黑"/>
                <a:ea typeface="微软雅黑"/>
                <a:cs typeface="微软雅黑"/>
              </a:rPr>
              <a:t>它们与</a:t>
            </a:r>
            <a:r>
              <a:rPr lang="zh-CN" altLang="zh-CN" sz="2800" b="1" smtClean="0">
                <a:latin typeface="微软雅黑"/>
                <a:ea typeface="微软雅黑"/>
                <a:cs typeface="微软雅黑"/>
              </a:rPr>
              <a:t>唯物史观并不在一个层次上。</a:t>
            </a:r>
          </a:p>
          <a:p>
            <a:pPr marL="0" indent="0">
              <a:buFont typeface="Arial" charset="0"/>
              <a:buNone/>
            </a:pPr>
            <a:r>
              <a:rPr lang="zh-CN" altLang="zh-CN" sz="2800" b="1" smtClean="0">
                <a:latin typeface="微软雅黑"/>
                <a:ea typeface="微软雅黑"/>
                <a:cs typeface="微软雅黑"/>
              </a:rPr>
              <a:t>   </a:t>
            </a:r>
            <a:r>
              <a:rPr lang="zh-CN" altLang="en-US" sz="2800" b="1" smtClean="0">
                <a:latin typeface="微软雅黑"/>
                <a:ea typeface="微软雅黑"/>
                <a:cs typeface="微软雅黑"/>
              </a:rPr>
              <a:t>     第二，对巴黎公社、马克思主义理论观点及共产党的会议，要在唯物史观的指导下实事求是地进行教学，特别是</a:t>
            </a:r>
            <a:r>
              <a:rPr lang="zh-CN" altLang="en-US" sz="2800" b="1" smtClean="0">
                <a:latin typeface="微软雅黑"/>
                <a:ea typeface="微软雅黑"/>
                <a:cs typeface="微软雅黑"/>
                <a:sym typeface="+mn-ea"/>
              </a:rPr>
              <a:t>要从动态及发展的角度科学地解释社会主义，提高我们的理论自信、制度自信和道路自信。</a:t>
            </a:r>
          </a:p>
          <a:p>
            <a:pPr marL="0" indent="0">
              <a:buFont typeface="Arial" charset="0"/>
              <a:buNone/>
            </a:pPr>
            <a:r>
              <a:rPr lang="zh-CN" altLang="en-US" sz="2800" b="1" smtClean="0">
                <a:latin typeface="微软雅黑"/>
                <a:ea typeface="微软雅黑"/>
                <a:cs typeface="微软雅黑"/>
                <a:sym typeface="+mn-ea"/>
              </a:rPr>
              <a:t>       第三，</a:t>
            </a:r>
            <a:r>
              <a:rPr lang="zh-CN" altLang="zh-CN" sz="2800" b="1" smtClean="0">
                <a:latin typeface="微软雅黑"/>
                <a:ea typeface="微软雅黑"/>
                <a:cs typeface="微软雅黑"/>
                <a:sym typeface="+mn-ea"/>
              </a:rPr>
              <a:t> 对唯物史观要有正确的认识。</a:t>
            </a:r>
            <a:r>
              <a:rPr lang="zh-CN" altLang="en-US" sz="2800" b="1" smtClean="0">
                <a:latin typeface="微软雅黑"/>
                <a:ea typeface="微软雅黑"/>
                <a:cs typeface="微软雅黑"/>
                <a:sym typeface="+mn-ea"/>
              </a:rPr>
              <a:t>理学和西方哲学是两个不同的体系，因此不能将理学称作为哲学，也不能由于理学在“哲学本原”这一问题上有所思考就将理学定性为唯物论或唯心论，因为在其它方面，哲学和理学并没有交集。</a:t>
            </a:r>
          </a:p>
          <a:p>
            <a:pPr marL="0" indent="0">
              <a:buFont typeface="Arial" charset="0"/>
              <a:buNone/>
            </a:pPr>
            <a:endParaRPr lang="zh-CN" altLang="en-US" sz="2800" b="1" smtClean="0">
              <a:latin typeface="微软雅黑"/>
              <a:ea typeface="微软雅黑"/>
              <a:cs typeface="微软雅黑"/>
              <a:sym typeface="+mn-ea"/>
            </a:endParaRPr>
          </a:p>
          <a:p>
            <a:pPr marL="0" indent="0">
              <a:buFont typeface="Arial" charset="0"/>
              <a:buNone/>
            </a:pPr>
            <a:endParaRPr lang="zh-CN" altLang="zh-CN" sz="2800" smtClean="0">
              <a:latin typeface="微软雅黑"/>
              <a:ea typeface="微软雅黑"/>
              <a:cs typeface="微软雅黑"/>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p:cNvSpPr>
          <p:nvPr>
            <p:ph idx="1"/>
          </p:nvPr>
        </p:nvSpPr>
        <p:spPr>
          <a:xfrm>
            <a:off x="365125" y="1162050"/>
            <a:ext cx="11152188" cy="5522913"/>
          </a:xfrm>
        </p:spPr>
        <p:txBody>
          <a:bodyPr/>
          <a:lstStyle/>
          <a:p>
            <a:pPr eaLnBrk="1" hangingPunct="1">
              <a:lnSpc>
                <a:spcPct val="90000"/>
              </a:lnSpc>
              <a:buFont typeface="Arial" charset="0"/>
              <a:buNone/>
            </a:pPr>
            <a:r>
              <a:rPr lang="en-US" altLang="zh-CN" b="1" smtClean="0">
                <a:latin typeface="微软雅黑"/>
                <a:ea typeface="微软雅黑"/>
                <a:cs typeface="微软雅黑"/>
              </a:rPr>
              <a:t> </a:t>
            </a:r>
            <a:r>
              <a:rPr lang="zh-CN" altLang="en-US" b="1" smtClean="0">
                <a:latin typeface="微软雅黑"/>
                <a:ea typeface="微软雅黑"/>
                <a:cs typeface="微软雅黑"/>
              </a:rPr>
              <a:t>       【例</a:t>
            </a:r>
            <a:r>
              <a:rPr lang="en-US" altLang="zh-CN" b="1" smtClean="0">
                <a:latin typeface="微软雅黑"/>
                <a:ea typeface="微软雅黑"/>
                <a:cs typeface="微软雅黑"/>
              </a:rPr>
              <a:t>1</a:t>
            </a:r>
            <a:r>
              <a:rPr lang="zh-CN" altLang="en-US" b="1" smtClean="0">
                <a:latin typeface="微软雅黑"/>
                <a:ea typeface="微软雅黑"/>
                <a:cs typeface="微软雅黑"/>
              </a:rPr>
              <a:t>】</a:t>
            </a:r>
            <a:r>
              <a:rPr lang="zh-CN" altLang="en-US" b="1" smtClean="0">
                <a:latin typeface="微软雅黑"/>
                <a:ea typeface="微软雅黑"/>
                <a:cs typeface="微软雅黑"/>
                <a:sym typeface="Arial" charset="0"/>
              </a:rPr>
              <a:t>1997</a:t>
            </a:r>
            <a:r>
              <a:rPr lang="en-US" altLang="zh-CN" b="1" smtClean="0">
                <a:latin typeface="微软雅黑"/>
                <a:ea typeface="微软雅黑"/>
                <a:cs typeface="微软雅黑"/>
                <a:sym typeface="Arial" charset="0"/>
              </a:rPr>
              <a:t>-</a:t>
            </a:r>
            <a:r>
              <a:rPr lang="zh-CN" altLang="en-US" b="1" smtClean="0">
                <a:latin typeface="微软雅黑"/>
                <a:ea typeface="微软雅黑"/>
                <a:cs typeface="微软雅黑"/>
                <a:sym typeface="Arial" charset="0"/>
              </a:rPr>
              <a:t>19题：17世纪的英国革命是资产阶级性质的革命。下列各项最能表明这一性质的是：</a:t>
            </a:r>
          </a:p>
          <a:p>
            <a:pPr eaLnBrk="1" hangingPunct="1">
              <a:lnSpc>
                <a:spcPct val="90000"/>
              </a:lnSpc>
              <a:buFont typeface="Arial" charset="0"/>
              <a:buNone/>
            </a:pPr>
            <a:r>
              <a:rPr lang="zh-CN" altLang="en-US" b="1" smtClean="0">
                <a:latin typeface="微软雅黑"/>
                <a:ea typeface="微软雅黑"/>
                <a:cs typeface="微软雅黑"/>
                <a:sym typeface="Arial" charset="0"/>
              </a:rPr>
              <a:t>         A.采取武装斗争方式打败了王军</a:t>
            </a:r>
          </a:p>
          <a:p>
            <a:pPr eaLnBrk="1" hangingPunct="1">
              <a:lnSpc>
                <a:spcPct val="90000"/>
              </a:lnSpc>
              <a:buFont typeface="Arial" charset="0"/>
              <a:buNone/>
            </a:pPr>
            <a:r>
              <a:rPr lang="zh-CN" altLang="en-US" b="1" smtClean="0">
                <a:latin typeface="微软雅黑"/>
                <a:ea typeface="微软雅黑"/>
                <a:cs typeface="微软雅黑"/>
                <a:sym typeface="Arial" charset="0"/>
              </a:rPr>
              <a:t>         B.没收、出卖王室土地，废除地主对国王的封建义务</a:t>
            </a:r>
          </a:p>
          <a:p>
            <a:pPr eaLnBrk="1" hangingPunct="1">
              <a:lnSpc>
                <a:spcPct val="90000"/>
              </a:lnSpc>
              <a:buFont typeface="Arial" charset="0"/>
              <a:buNone/>
            </a:pPr>
            <a:r>
              <a:rPr lang="zh-CN" altLang="en-US" b="1" smtClean="0">
                <a:latin typeface="微软雅黑"/>
                <a:ea typeface="微软雅黑"/>
                <a:cs typeface="微软雅黑"/>
                <a:sym typeface="Arial" charset="0"/>
              </a:rPr>
              <a:t>         C.打死国王查理一世</a:t>
            </a:r>
          </a:p>
          <a:p>
            <a:pPr eaLnBrk="1" hangingPunct="1">
              <a:lnSpc>
                <a:spcPct val="90000"/>
              </a:lnSpc>
              <a:buFont typeface="Arial" charset="0"/>
              <a:buNone/>
            </a:pPr>
            <a:r>
              <a:rPr lang="zh-CN" altLang="en-US" b="1" smtClean="0">
                <a:latin typeface="微软雅黑"/>
                <a:ea typeface="微软雅黑"/>
                <a:cs typeface="微软雅黑"/>
                <a:sym typeface="Arial" charset="0"/>
              </a:rPr>
              <a:t>         D.1649年5月英国宣布为共和国</a:t>
            </a:r>
          </a:p>
          <a:p>
            <a:pPr eaLnBrk="1" hangingPunct="1">
              <a:lnSpc>
                <a:spcPct val="90000"/>
              </a:lnSpc>
              <a:buFont typeface="Arial" charset="0"/>
              <a:buNone/>
            </a:pPr>
            <a:r>
              <a:rPr lang="zh-CN" altLang="en-US" b="1" smtClean="0">
                <a:latin typeface="微软雅黑"/>
                <a:ea typeface="微软雅黑"/>
                <a:cs typeface="微软雅黑"/>
                <a:sym typeface="Arial" charset="0"/>
              </a:rPr>
              <a:t>       </a:t>
            </a:r>
            <a:r>
              <a:rPr lang="zh-CN" altLang="en-US" b="1" smtClean="0">
                <a:solidFill>
                  <a:srgbClr val="FF0000"/>
                </a:solidFill>
                <a:latin typeface="微软雅黑"/>
                <a:ea typeface="微软雅黑"/>
                <a:cs typeface="微软雅黑"/>
                <a:sym typeface="Arial" charset="0"/>
              </a:rPr>
              <a:t>这道题的题干与选项的关系是质与量的关系，或说是程度关系，这种思维已经属于辩证思维范畴。</a:t>
            </a:r>
            <a:r>
              <a:rPr lang="zh-CN" altLang="en-US" sz="1800" b="1" smtClean="0">
                <a:latin typeface="微软雅黑"/>
                <a:ea typeface="微软雅黑"/>
                <a:cs typeface="微软雅黑"/>
                <a:sym typeface="Arial" charset="0"/>
              </a:rPr>
              <a:t>刘芃.历史事实与历史思维[J].历史教学，1997（11）：20</a:t>
            </a:r>
            <a:endParaRPr lang="zh-CN" altLang="en-US" sz="1800" b="1" smtClean="0">
              <a:latin typeface="微软雅黑"/>
              <a:ea typeface="微软雅黑"/>
              <a:cs typeface="微软雅黑"/>
            </a:endParaRPr>
          </a:p>
          <a:p>
            <a:pPr eaLnBrk="1" hangingPunct="1">
              <a:lnSpc>
                <a:spcPct val="90000"/>
              </a:lnSpc>
              <a:buFont typeface="Arial" charset="0"/>
              <a:buNone/>
            </a:pPr>
            <a:endParaRPr lang="zh-CN" altLang="en-US" sz="1800" b="1" smtClean="0">
              <a:latin typeface="微软雅黑"/>
              <a:ea typeface="微软雅黑"/>
              <a:cs typeface="微软雅黑"/>
            </a:endParaRPr>
          </a:p>
          <a:p>
            <a:pPr eaLnBrk="1" hangingPunct="1">
              <a:lnSpc>
                <a:spcPct val="90000"/>
              </a:lnSpc>
              <a:buFont typeface="Arial" charset="0"/>
              <a:buNone/>
            </a:pPr>
            <a:r>
              <a:rPr lang="zh-CN" altLang="en-US" b="1" smtClean="0">
                <a:latin typeface="微软雅黑"/>
                <a:ea typeface="微软雅黑"/>
                <a:cs typeface="微软雅黑"/>
              </a:rPr>
              <a:t>        </a:t>
            </a:r>
          </a:p>
        </p:txBody>
      </p:sp>
      <p:sp>
        <p:nvSpPr>
          <p:cNvPr id="136194" name="文本框 1"/>
          <p:cNvSpPr txBox="1">
            <a:spLocks noChangeArrowheads="1"/>
          </p:cNvSpPr>
          <p:nvPr/>
        </p:nvSpPr>
        <p:spPr bwMode="auto">
          <a:xfrm>
            <a:off x="1727200" y="387350"/>
            <a:ext cx="6310313" cy="644525"/>
          </a:xfrm>
          <a:prstGeom prst="rect">
            <a:avLst/>
          </a:prstGeom>
          <a:noFill/>
          <a:ln w="9525">
            <a:noFill/>
            <a:miter lim="800000"/>
            <a:headEnd/>
            <a:tailEnd/>
          </a:ln>
        </p:spPr>
        <p:txBody>
          <a:bodyPr>
            <a:spAutoFit/>
          </a:bodyPr>
          <a:lstStyle/>
          <a:p>
            <a:r>
              <a:rPr lang="zh-CN" altLang="en-US" sz="3600" b="1">
                <a:solidFill>
                  <a:srgbClr val="FF0000"/>
                </a:solidFill>
                <a:latin typeface="微软雅黑"/>
                <a:ea typeface="微软雅黑"/>
                <a:cs typeface="微软雅黑"/>
                <a:sym typeface="+mn-ea"/>
              </a:rPr>
              <a:t>唯物史观指导下的高考试题</a:t>
            </a:r>
            <a:endParaRPr lang="zh-CN" altLang="en-US" sz="3600" b="1">
              <a:solidFill>
                <a:srgbClr val="FF0000"/>
              </a:solidFill>
              <a:latin typeface="微软雅黑"/>
              <a:ea typeface="微软雅黑"/>
              <a:cs typeface="微软雅黑"/>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Grp="1"/>
          </p:cNvSpPr>
          <p:nvPr>
            <p:ph idx="1"/>
          </p:nvPr>
        </p:nvSpPr>
        <p:spPr>
          <a:xfrm>
            <a:off x="673100" y="277813"/>
            <a:ext cx="10614025" cy="6491287"/>
          </a:xfrm>
        </p:spPr>
        <p:txBody>
          <a:bodyPr/>
          <a:lstStyle/>
          <a:p>
            <a:pPr eaLnBrk="1" hangingPunct="1">
              <a:buFont typeface="Arial" charset="0"/>
              <a:buNone/>
            </a:pPr>
            <a:r>
              <a:rPr lang="en-US" altLang="zh-CN" b="1" smtClean="0">
                <a:latin typeface="微软雅黑"/>
                <a:ea typeface="微软雅黑"/>
                <a:cs typeface="微软雅黑"/>
              </a:rPr>
              <a:t>        </a:t>
            </a:r>
            <a:r>
              <a:rPr lang="zh-CN" altLang="en-US" sz="3200" b="1" smtClean="0">
                <a:latin typeface="微软雅黑"/>
                <a:ea typeface="微软雅黑"/>
                <a:cs typeface="微软雅黑"/>
              </a:rPr>
              <a:t>在进行理论思维时，要考虑到理论内容的整体要求，考虑到理论各方面的构成。比如用生产关系理论分析历史事实的时候，要从生产资料所有制形式、各种不同社会集团在生产中的地位和相互关系、产品的分配形式三个方面展开。如果学生真正懂得生产关系的理论，就能够很快识别四个选项中，何者是经济因素，何者是政治因素，就能够知道在社会革命当中生产关系变革的意义，就能够判断</a:t>
            </a:r>
            <a:r>
              <a:rPr lang="zh-CN" altLang="en-US" sz="3200" b="1" smtClean="0">
                <a:solidFill>
                  <a:srgbClr val="FE0000"/>
                </a:solidFill>
                <a:latin typeface="微软雅黑"/>
                <a:ea typeface="微软雅黑"/>
                <a:cs typeface="微软雅黑"/>
              </a:rPr>
              <a:t>“没收、出卖王室土地、废除地主对国王封建义务”</a:t>
            </a:r>
            <a:r>
              <a:rPr lang="zh-CN" altLang="en-US" sz="3200" b="1" smtClean="0">
                <a:latin typeface="微软雅黑"/>
                <a:ea typeface="微软雅黑"/>
                <a:cs typeface="微软雅黑"/>
              </a:rPr>
              <a:t>的历史事实最能表明英国资产阶级革命的性质。</a:t>
            </a:r>
          </a:p>
          <a:p>
            <a:pPr eaLnBrk="1" hangingPunct="1">
              <a:buFont typeface="Arial" charset="0"/>
              <a:buNone/>
            </a:pPr>
            <a:r>
              <a:rPr lang="zh-CN" altLang="en-US" sz="3200" b="1" smtClean="0">
                <a:latin typeface="微软雅黑"/>
                <a:ea typeface="微软雅黑"/>
                <a:cs typeface="微软雅黑"/>
              </a:rPr>
              <a:t>          刘芃</a:t>
            </a:r>
            <a:r>
              <a:rPr lang="en-US" altLang="zh-CN" sz="3200" b="1" smtClean="0">
                <a:latin typeface="微软雅黑"/>
                <a:ea typeface="微软雅黑"/>
                <a:cs typeface="微软雅黑"/>
              </a:rPr>
              <a:t>.</a:t>
            </a:r>
            <a:r>
              <a:rPr lang="zh-CN" altLang="en-US" sz="3200" b="1" smtClean="0">
                <a:latin typeface="微软雅黑"/>
                <a:ea typeface="微软雅黑"/>
                <a:cs typeface="微软雅黑"/>
              </a:rPr>
              <a:t>历史事实与历史思维</a:t>
            </a:r>
            <a:r>
              <a:rPr lang="en-US" altLang="zh-CN" sz="3200" b="1" smtClean="0">
                <a:latin typeface="微软雅黑"/>
                <a:ea typeface="微软雅黑"/>
                <a:cs typeface="微软雅黑"/>
              </a:rPr>
              <a:t>[J].</a:t>
            </a:r>
            <a:r>
              <a:rPr lang="zh-CN" altLang="en-US" sz="3200" b="1" smtClean="0">
                <a:latin typeface="微软雅黑"/>
                <a:ea typeface="微软雅黑"/>
                <a:cs typeface="微软雅黑"/>
              </a:rPr>
              <a:t>历史教学，</a:t>
            </a:r>
            <a:r>
              <a:rPr lang="en-US" altLang="zh-CN" sz="3200" b="1" smtClean="0">
                <a:latin typeface="微软雅黑"/>
                <a:ea typeface="微软雅黑"/>
                <a:cs typeface="微软雅黑"/>
              </a:rPr>
              <a:t>1997</a:t>
            </a:r>
            <a:r>
              <a:rPr lang="zh-CN" altLang="en-US" sz="3200" b="1" smtClean="0">
                <a:latin typeface="微软雅黑"/>
                <a:ea typeface="微软雅黑"/>
                <a:cs typeface="微软雅黑"/>
              </a:rPr>
              <a:t>（</a:t>
            </a:r>
            <a:r>
              <a:rPr lang="en-US" altLang="zh-CN" sz="3200" b="1" smtClean="0">
                <a:latin typeface="微软雅黑"/>
                <a:ea typeface="微软雅黑"/>
                <a:cs typeface="微软雅黑"/>
              </a:rPr>
              <a:t>11</a:t>
            </a:r>
            <a:r>
              <a:rPr lang="zh-CN" altLang="en-US" sz="3200" b="1" smtClean="0">
                <a:latin typeface="微软雅黑"/>
                <a:ea typeface="微软雅黑"/>
                <a:cs typeface="微软雅黑"/>
              </a:rPr>
              <a:t>）：</a:t>
            </a:r>
            <a:r>
              <a:rPr lang="en-US" altLang="zh-CN" sz="3200" b="1" smtClean="0">
                <a:latin typeface="微软雅黑"/>
                <a:ea typeface="微软雅黑"/>
                <a:cs typeface="微软雅黑"/>
              </a:rPr>
              <a:t>21</a:t>
            </a: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1152525" y="107950"/>
            <a:ext cx="6323013" cy="1630363"/>
          </a:xfrm>
          <a:prstGeom prst="rect">
            <a:avLst/>
          </a:prstGeom>
          <a:noFill/>
          <a:ln w="9525">
            <a:noFill/>
          </a:ln>
          <a:extLst>
            <a:ext uri="{909E8E84-426E-40DD-AFC4-6F175D3DCCD1}"/>
          </a:extLst>
        </p:spPr>
        <p:txBody>
          <a:bodyPr>
            <a:spAutoFit/>
          </a:bodyPr>
          <a:lstStyle/>
          <a:p>
            <a:pPr>
              <a:spcBef>
                <a:spcPct val="50000"/>
              </a:spcBef>
              <a:defRPr/>
            </a:pPr>
            <a:r>
              <a:rPr lang="zh-CN" altLang="en-US" sz="4000" b="1" dirty="0">
                <a:latin typeface="微软雅黑" panose="020B0503020204020204" pitchFamily="34" charset="-122"/>
                <a:ea typeface="微软雅黑" panose="020B0503020204020204" pitchFamily="34" charset="-122"/>
                <a:cs typeface="+mj-cs"/>
              </a:rPr>
              <a:t>一、历史素养与核心素养</a:t>
            </a:r>
          </a:p>
          <a:p>
            <a:pPr>
              <a:spcBef>
                <a:spcPct val="50000"/>
              </a:spcBef>
              <a:defRPr/>
            </a:pPr>
            <a:r>
              <a:rPr lang="en-US" altLang="zh-CN" sz="4000" b="1" dirty="0">
                <a:latin typeface="微软雅黑" panose="020B0503020204020204" pitchFamily="34" charset="-122"/>
                <a:ea typeface="微软雅黑" panose="020B0503020204020204" pitchFamily="34" charset="-122"/>
                <a:cs typeface="+mj-cs"/>
              </a:rPr>
              <a:t> 1.</a:t>
            </a:r>
            <a:r>
              <a:rPr lang="zh-CN" altLang="en-US" sz="4000" b="1" dirty="0">
                <a:latin typeface="微软雅黑" panose="020B0503020204020204" pitchFamily="34" charset="-122"/>
                <a:ea typeface="微软雅黑" panose="020B0503020204020204" pitchFamily="34" charset="-122"/>
                <a:cs typeface="+mj-cs"/>
              </a:rPr>
              <a:t>历史素养</a:t>
            </a:r>
          </a:p>
        </p:txBody>
      </p:sp>
      <p:sp>
        <p:nvSpPr>
          <p:cNvPr id="16393" name="Text Box 9"/>
          <p:cNvSpPr txBox="1">
            <a:spLocks noChangeArrowheads="1"/>
          </p:cNvSpPr>
          <p:nvPr/>
        </p:nvSpPr>
        <p:spPr bwMode="auto">
          <a:xfrm>
            <a:off x="657225" y="1738313"/>
            <a:ext cx="10726738" cy="1276350"/>
          </a:xfrm>
          <a:prstGeom prst="rect">
            <a:avLst/>
          </a:prstGeom>
          <a:noFill/>
          <a:ln w="9525">
            <a:noFill/>
            <a:miter lim="800000"/>
            <a:headEnd/>
            <a:tailEnd/>
          </a:ln>
        </p:spPr>
        <p:txBody>
          <a:bodyPr>
            <a:spAutoFit/>
          </a:bodyPr>
          <a:lstStyle/>
          <a:p>
            <a:pPr>
              <a:lnSpc>
                <a:spcPts val="3075"/>
              </a:lnSpc>
            </a:pPr>
            <a:r>
              <a:rPr lang="en-US" altLang="zh-CN" b="1">
                <a:latin typeface="黑体" pitchFamily="2" charset="-122"/>
                <a:ea typeface="黑体" pitchFamily="2" charset="-122"/>
              </a:rPr>
              <a:t>   </a:t>
            </a:r>
            <a:r>
              <a:rPr lang="en-US" altLang="zh-CN" b="1">
                <a:latin typeface="微软雅黑"/>
                <a:ea typeface="微软雅黑"/>
                <a:cs typeface="微软雅黑"/>
              </a:rPr>
              <a:t>   </a:t>
            </a:r>
            <a:r>
              <a:rPr lang="zh-CN" altLang="en-US" b="1">
                <a:latin typeface="微软雅黑"/>
                <a:ea typeface="微软雅黑"/>
                <a:cs typeface="微软雅黑"/>
              </a:rPr>
              <a:t>历史素养，是通过日常教化和自我积累而获得的历史知识、能力、意识以及情感的有机构成与综合反映。其表现方式是，能够从历史和历史学的角度发现、思考和解决问题的富有个性的心理品质。</a:t>
            </a:r>
          </a:p>
        </p:txBody>
      </p:sp>
      <p:sp>
        <p:nvSpPr>
          <p:cNvPr id="16394" name="Text Box 10"/>
          <p:cNvSpPr txBox="1">
            <a:spLocks noChangeArrowheads="1"/>
          </p:cNvSpPr>
          <p:nvPr/>
        </p:nvSpPr>
        <p:spPr bwMode="auto">
          <a:xfrm>
            <a:off x="760413" y="3014663"/>
            <a:ext cx="10520362" cy="830262"/>
          </a:xfrm>
          <a:prstGeom prst="rect">
            <a:avLst/>
          </a:prstGeom>
          <a:noFill/>
          <a:ln w="9525">
            <a:noFill/>
            <a:miter lim="800000"/>
            <a:headEnd/>
            <a:tailEnd/>
          </a:ln>
        </p:spPr>
        <p:txBody>
          <a:bodyPr>
            <a:spAutoFit/>
          </a:bodyPr>
          <a:lstStyle/>
          <a:p>
            <a:pPr>
              <a:spcBef>
                <a:spcPct val="50000"/>
              </a:spcBef>
            </a:pPr>
            <a:r>
              <a:rPr lang="en-US" altLang="zh-CN" b="1">
                <a:latin typeface="黑体" pitchFamily="2" charset="-122"/>
                <a:ea typeface="黑体" pitchFamily="2" charset="-122"/>
              </a:rPr>
              <a:t>   </a:t>
            </a:r>
            <a:r>
              <a:rPr lang="zh-CN" altLang="en-US" b="1">
                <a:latin typeface="微软雅黑"/>
                <a:ea typeface="微软雅黑"/>
                <a:cs typeface="微软雅黑"/>
              </a:rPr>
              <a:t> 从低到高依次包含：历史知识、历史学科能力、意识和价值观、思考问题、观察问题，最终解决问题。历史素养即是其总和。</a:t>
            </a:r>
          </a:p>
        </p:txBody>
      </p:sp>
      <p:sp>
        <p:nvSpPr>
          <p:cNvPr id="16395" name="Text Box 11"/>
          <p:cNvSpPr txBox="1">
            <a:spLocks noChangeArrowheads="1"/>
          </p:cNvSpPr>
          <p:nvPr/>
        </p:nvSpPr>
        <p:spPr bwMode="auto">
          <a:xfrm>
            <a:off x="760413" y="4208463"/>
            <a:ext cx="10220325" cy="830262"/>
          </a:xfrm>
          <a:prstGeom prst="rect">
            <a:avLst/>
          </a:prstGeom>
          <a:noFill/>
          <a:ln w="9525">
            <a:noFill/>
            <a:miter lim="800000"/>
            <a:headEnd/>
            <a:tailEnd/>
          </a:ln>
        </p:spPr>
        <p:txBody>
          <a:bodyPr>
            <a:spAutoFit/>
          </a:bodyPr>
          <a:lstStyle/>
          <a:p>
            <a:pPr>
              <a:spcBef>
                <a:spcPct val="50000"/>
              </a:spcBef>
            </a:pPr>
            <a:r>
              <a:rPr lang="en-US" altLang="zh-CN" b="1">
                <a:latin typeface="黑体" pitchFamily="2" charset="-122"/>
                <a:ea typeface="黑体" pitchFamily="2" charset="-122"/>
              </a:rPr>
              <a:t>  </a:t>
            </a:r>
            <a:r>
              <a:rPr lang="zh-CN" altLang="en-US" b="1">
                <a:latin typeface="微软雅黑"/>
                <a:ea typeface="微软雅黑"/>
                <a:cs typeface="微软雅黑"/>
              </a:rPr>
              <a:t>   知识+知识的“酶化”（消化、吸收、顺应、同化）是历史素养要求的知识观 。</a:t>
            </a:r>
          </a:p>
        </p:txBody>
      </p:sp>
      <p:sp>
        <p:nvSpPr>
          <p:cNvPr id="16396" name="Text Box 12"/>
          <p:cNvSpPr txBox="1">
            <a:spLocks noChangeArrowheads="1"/>
          </p:cNvSpPr>
          <p:nvPr/>
        </p:nvSpPr>
        <p:spPr bwMode="auto">
          <a:xfrm>
            <a:off x="1047750" y="5218113"/>
            <a:ext cx="9983788" cy="460375"/>
          </a:xfrm>
          <a:prstGeom prst="rect">
            <a:avLst/>
          </a:prstGeom>
          <a:noFill/>
          <a:ln w="9525">
            <a:noFill/>
            <a:miter lim="800000"/>
            <a:headEnd/>
            <a:tailEnd/>
          </a:ln>
        </p:spPr>
        <p:txBody>
          <a:bodyPr>
            <a:spAutoFit/>
          </a:bodyPr>
          <a:lstStyle/>
          <a:p>
            <a:pPr>
              <a:spcBef>
                <a:spcPct val="50000"/>
              </a:spcBef>
            </a:pPr>
            <a:r>
              <a:rPr lang="en-US" altLang="zh-CN" b="1">
                <a:latin typeface="黑体" pitchFamily="2" charset="-122"/>
                <a:ea typeface="黑体" pitchFamily="2" charset="-122"/>
              </a:rPr>
              <a:t>  </a:t>
            </a:r>
            <a:r>
              <a:rPr lang="zh-CN" altLang="en-US" b="1">
                <a:latin typeface="微软雅黑"/>
                <a:ea typeface="微软雅黑"/>
                <a:cs typeface="微软雅黑"/>
              </a:rPr>
              <a:t>素养更关注能力的长期性、终身性（指历史的思路和方法）</a:t>
            </a:r>
            <a:r>
              <a:rPr lang="zh-CN" altLang="en-US" b="1">
                <a:latin typeface="黑体" pitchFamily="2" charset="-122"/>
                <a:ea typeface="黑体" pitchFamily="2" charset="-122"/>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checkerboard(across)">
                                      <p:cBhvr>
                                        <p:cTn id="7" dur="500"/>
                                        <p:tgtEl>
                                          <p:spTgt spid="163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box(in)">
                                      <p:cBhvr>
                                        <p:cTn id="12" dur="500"/>
                                        <p:tgtEl>
                                          <p:spTgt spid="1639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diamond(in)">
                                      <p:cBhvr>
                                        <p:cTn id="17" dur="2000"/>
                                        <p:tgtEl>
                                          <p:spTgt spid="1639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396"/>
                                        </p:tgtEl>
                                        <p:attrNameLst>
                                          <p:attrName>style.visibility</p:attrName>
                                        </p:attrNameLst>
                                      </p:cBhvr>
                                      <p:to>
                                        <p:strVal val="visible"/>
                                      </p:to>
                                    </p:set>
                                    <p:animEffect transition="in" filter="diamond(in)">
                                      <p:cBhvr>
                                        <p:cTn id="22" dur="2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P spid="16395" grpId="0"/>
      <p:bldP spid="1639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标题 1"/>
          <p:cNvSpPr>
            <a:spLocks noGrp="1"/>
          </p:cNvSpPr>
          <p:nvPr>
            <p:ph type="title"/>
          </p:nvPr>
        </p:nvSpPr>
        <p:spPr/>
        <p:txBody>
          <a:bodyPr/>
          <a:lstStyle/>
          <a:p>
            <a:r>
              <a:rPr lang="en-US" altLang="zh-CN" smtClean="0">
                <a:latin typeface="微软雅黑"/>
                <a:ea typeface="微软雅黑"/>
              </a:rPr>
              <a:t>       </a:t>
            </a:r>
            <a:r>
              <a:rPr lang="zh-CN" altLang="en-US" sz="3600" smtClean="0">
                <a:solidFill>
                  <a:schemeClr val="tx1"/>
                </a:solidFill>
                <a:latin typeface="微软雅黑"/>
                <a:ea typeface="微软雅黑"/>
              </a:rPr>
              <a:t> 2.运用时空观构建核心知识体系</a:t>
            </a:r>
          </a:p>
        </p:txBody>
      </p:sp>
      <p:sp>
        <p:nvSpPr>
          <p:cNvPr id="138242" name="内容占位符 2"/>
          <p:cNvSpPr>
            <a:spLocks noGrp="1"/>
          </p:cNvSpPr>
          <p:nvPr>
            <p:ph idx="1"/>
          </p:nvPr>
        </p:nvSpPr>
        <p:spPr>
          <a:xfrm>
            <a:off x="609600" y="1081088"/>
            <a:ext cx="10974388" cy="4525962"/>
          </a:xfrm>
        </p:spPr>
        <p:txBody>
          <a:bodyPr/>
          <a:lstStyle/>
          <a:p>
            <a:pPr marL="0" indent="0">
              <a:buFont typeface="Arial" charset="0"/>
              <a:buNone/>
            </a:pPr>
            <a:r>
              <a:rPr lang="en-US" altLang="zh-CN" b="1" smtClean="0">
                <a:solidFill>
                  <a:srgbClr val="FF0000"/>
                </a:solidFill>
                <a:latin typeface="黑体" pitchFamily="2" charset="-122"/>
                <a:ea typeface="黑体" pitchFamily="2" charset="-122"/>
                <a:sym typeface="+mn-ea"/>
              </a:rPr>
              <a:t>  </a:t>
            </a:r>
            <a:r>
              <a:rPr lang="zh-CN" altLang="en-US" b="1" smtClean="0">
                <a:solidFill>
                  <a:srgbClr val="FF0000"/>
                </a:solidFill>
                <a:latin typeface="黑体" pitchFamily="2" charset="-122"/>
                <a:ea typeface="黑体" pitchFamily="2" charset="-122"/>
                <a:sym typeface="+mn-ea"/>
              </a:rPr>
              <a:t>（</a:t>
            </a:r>
            <a:r>
              <a:rPr lang="en-US" altLang="zh-CN" b="1" smtClean="0">
                <a:solidFill>
                  <a:srgbClr val="FF0000"/>
                </a:solidFill>
                <a:latin typeface="黑体" pitchFamily="2" charset="-122"/>
                <a:ea typeface="黑体" pitchFamily="2" charset="-122"/>
                <a:sym typeface="+mn-ea"/>
              </a:rPr>
              <a:t>1</a:t>
            </a:r>
            <a:r>
              <a:rPr lang="zh-CN" altLang="en-US" b="1" smtClean="0">
                <a:solidFill>
                  <a:srgbClr val="FF0000"/>
                </a:solidFill>
                <a:latin typeface="黑体" pitchFamily="2" charset="-122"/>
                <a:ea typeface="黑体" pitchFamily="2" charset="-122"/>
                <a:sym typeface="+mn-ea"/>
              </a:rPr>
              <a:t>）</a:t>
            </a:r>
            <a:r>
              <a:rPr lang="zh-CN" altLang="en-US" b="1" smtClean="0">
                <a:solidFill>
                  <a:srgbClr val="FF0000"/>
                </a:solidFill>
                <a:latin typeface="微软雅黑"/>
                <a:ea typeface="微软雅黑"/>
                <a:cs typeface="微软雅黑"/>
                <a:sym typeface="+mn-ea"/>
              </a:rPr>
              <a:t>时空观念：</a:t>
            </a:r>
            <a:r>
              <a:rPr lang="zh-CN" altLang="en-US" b="1" smtClean="0">
                <a:latin typeface="微软雅黑"/>
                <a:ea typeface="微软雅黑"/>
                <a:cs typeface="微软雅黑"/>
                <a:sym typeface="+mn-ea"/>
              </a:rPr>
              <a:t>科学使用与时空有关的概念术语、古今地图、大事年表等阐述中国及世界进程。有意识地在一定时间、空间下理解和解释重大历史事件、历史现象。</a:t>
            </a:r>
            <a:endParaRPr lang="zh-CN" altLang="en-US" smtClean="0">
              <a:latin typeface="微软雅黑"/>
              <a:ea typeface="微软雅黑"/>
              <a:cs typeface="微软雅黑"/>
            </a:endParaRPr>
          </a:p>
          <a:p>
            <a:pPr marL="0" indent="0">
              <a:buFont typeface="Arial" charset="0"/>
              <a:buNone/>
            </a:pPr>
            <a:r>
              <a:rPr lang="zh-CN" altLang="en-US" b="1" smtClean="0">
                <a:solidFill>
                  <a:srgbClr val="FF0000"/>
                </a:solidFill>
                <a:latin typeface="黑体" pitchFamily="2" charset="-122"/>
                <a:ea typeface="黑体" pitchFamily="2" charset="-122"/>
                <a:sym typeface="+mn-ea"/>
              </a:rPr>
              <a:t>  （</a:t>
            </a:r>
            <a:r>
              <a:rPr lang="en-US" altLang="zh-CN" b="1" smtClean="0">
                <a:solidFill>
                  <a:srgbClr val="FF0000"/>
                </a:solidFill>
                <a:latin typeface="黑体" pitchFamily="2" charset="-122"/>
                <a:ea typeface="黑体" pitchFamily="2" charset="-122"/>
                <a:sym typeface="+mn-ea"/>
              </a:rPr>
              <a:t>2</a:t>
            </a:r>
            <a:r>
              <a:rPr lang="zh-CN" altLang="en-US" b="1" smtClean="0">
                <a:solidFill>
                  <a:srgbClr val="FF0000"/>
                </a:solidFill>
                <a:latin typeface="黑体" pitchFamily="2" charset="-122"/>
                <a:ea typeface="黑体" pitchFamily="2" charset="-122"/>
                <a:sym typeface="+mn-ea"/>
              </a:rPr>
              <a:t>）</a:t>
            </a:r>
            <a:r>
              <a:rPr lang="zh-CN" altLang="en-US" b="1" smtClean="0">
                <a:solidFill>
                  <a:srgbClr val="FF0000"/>
                </a:solidFill>
                <a:latin typeface="微软雅黑"/>
                <a:ea typeface="微软雅黑"/>
                <a:cs typeface="微软雅黑"/>
                <a:sym typeface="+mn-ea"/>
              </a:rPr>
              <a:t>核心知识</a:t>
            </a:r>
            <a:r>
              <a:rPr lang="en-US" altLang="zh-CN" b="1" smtClean="0">
                <a:solidFill>
                  <a:srgbClr val="FF0000"/>
                </a:solidFill>
                <a:latin typeface="微软雅黑"/>
                <a:ea typeface="微软雅黑"/>
                <a:cs typeface="微软雅黑"/>
                <a:sym typeface="+mn-ea"/>
              </a:rPr>
              <a:t>:</a:t>
            </a:r>
            <a:r>
              <a:rPr lang="zh-CN" altLang="en-US" b="1" smtClean="0">
                <a:latin typeface="微软雅黑"/>
                <a:ea typeface="微软雅黑"/>
                <a:cs typeface="微软雅黑"/>
                <a:sym typeface="+mn-ea"/>
              </a:rPr>
              <a:t>知道中国及世界历史的基本线索、发展趋势和经历的发展阶段，知道中国及世界历史发展进程中的重大历史事件、历史现象与历史人物，知道中国及世界历史发展进程中的重要文明成果。</a:t>
            </a:r>
            <a:endParaRPr lang="zh-CN" altLang="en-US" b="1" smtClean="0">
              <a:latin typeface="微软雅黑"/>
              <a:ea typeface="微软雅黑"/>
              <a:cs typeface="微软雅黑"/>
            </a:endParaRPr>
          </a:p>
          <a:p>
            <a:pPr marL="0" indent="0">
              <a:buFont typeface="Arial" charset="0"/>
              <a:buNone/>
            </a:pPr>
            <a:r>
              <a:rPr lang="zh-CN" altLang="en-US" b="1" smtClean="0">
                <a:solidFill>
                  <a:srgbClr val="FF0000"/>
                </a:solidFill>
                <a:latin typeface="黑体" pitchFamily="2" charset="-122"/>
                <a:ea typeface="黑体" pitchFamily="2" charset="-122"/>
                <a:sym typeface="+mn-ea"/>
              </a:rPr>
              <a:t>    </a:t>
            </a:r>
            <a:endParaRPr lang="zh-CN" altLang="en-US" smtClean="0"/>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1150" y="2046288"/>
            <a:ext cx="11644313" cy="3414712"/>
          </a:xfrm>
          <a:prstGeom prst="rect">
            <a:avLst/>
          </a:prstGeom>
          <a:noFill/>
          <a:ln w="9525">
            <a:solidFill>
              <a:srgbClr val="FF0000"/>
            </a:solidFill>
            <a:miter lim="800000"/>
            <a:headEnd/>
            <a:tailEnd/>
          </a:ln>
        </p:spPr>
        <p:txBody>
          <a:bodyPr>
            <a:spAutoFit/>
          </a:bodyPr>
          <a:lstStyle/>
          <a:p>
            <a:pPr algn="ctr">
              <a:lnSpc>
                <a:spcPct val="150000"/>
              </a:lnSpc>
            </a:pPr>
            <a:r>
              <a:rPr lang="zh-CN" altLang="en-US" b="1">
                <a:latin typeface="微软雅黑"/>
                <a:ea typeface="微软雅黑"/>
                <a:cs typeface="微软雅黑"/>
              </a:rPr>
              <a:t>两宋时期的阶段特征</a:t>
            </a:r>
            <a:endParaRPr lang="en-US" altLang="zh-CN" b="1">
              <a:latin typeface="微软雅黑"/>
              <a:ea typeface="微软雅黑"/>
              <a:cs typeface="微软雅黑"/>
            </a:endParaRPr>
          </a:p>
          <a:p>
            <a:pPr>
              <a:lnSpc>
                <a:spcPct val="150000"/>
              </a:lnSpc>
            </a:pPr>
            <a:r>
              <a:rPr lang="zh-CN" altLang="en-US" b="1">
                <a:latin typeface="微软雅黑"/>
                <a:ea typeface="微软雅黑"/>
                <a:cs typeface="微软雅黑"/>
              </a:rPr>
              <a:t>经济：宽松的经济政策，紧张的政府财政，活跃的商业经济，成长的市民阶层；</a:t>
            </a:r>
            <a:endParaRPr lang="en-US" altLang="zh-CN" b="1">
              <a:latin typeface="微软雅黑"/>
              <a:ea typeface="微软雅黑"/>
              <a:cs typeface="微软雅黑"/>
            </a:endParaRPr>
          </a:p>
          <a:p>
            <a:pPr>
              <a:lnSpc>
                <a:spcPct val="150000"/>
              </a:lnSpc>
            </a:pPr>
            <a:r>
              <a:rPr lang="zh-CN" altLang="en-US" b="1">
                <a:latin typeface="微软雅黑"/>
                <a:ea typeface="微软雅黑"/>
                <a:cs typeface="微软雅黑"/>
              </a:rPr>
              <a:t>政治：叠层的政治架构，开放的文人仕途，活跃的议政氛围；</a:t>
            </a:r>
            <a:endParaRPr lang="en-US" altLang="zh-CN" b="1">
              <a:latin typeface="微软雅黑"/>
              <a:ea typeface="微软雅黑"/>
              <a:cs typeface="微软雅黑"/>
            </a:endParaRPr>
          </a:p>
          <a:p>
            <a:pPr>
              <a:lnSpc>
                <a:spcPct val="150000"/>
              </a:lnSpc>
            </a:pPr>
            <a:r>
              <a:rPr lang="zh-CN" altLang="en-US" b="1">
                <a:latin typeface="微软雅黑"/>
                <a:ea typeface="微软雅黑"/>
                <a:cs typeface="微软雅黑"/>
              </a:rPr>
              <a:t>文化：科技创新的高峰，三教合一的理学，走向大众的文学艺术；</a:t>
            </a:r>
            <a:endParaRPr lang="en-US" altLang="zh-CN" b="1">
              <a:latin typeface="微软雅黑"/>
              <a:ea typeface="微软雅黑"/>
              <a:cs typeface="微软雅黑"/>
            </a:endParaRPr>
          </a:p>
          <a:p>
            <a:pPr>
              <a:lnSpc>
                <a:spcPct val="150000"/>
              </a:lnSpc>
            </a:pPr>
            <a:r>
              <a:rPr lang="zh-CN" altLang="en-US" b="1">
                <a:latin typeface="微软雅黑"/>
                <a:ea typeface="微软雅黑"/>
                <a:cs typeface="微软雅黑"/>
              </a:rPr>
              <a:t>民族关系：并立的民族政权，高度的民族交流，压迫的民族空间，强烈的民族意识；</a:t>
            </a:r>
            <a:endParaRPr lang="en-US" altLang="zh-CN" b="1">
              <a:latin typeface="微软雅黑"/>
              <a:ea typeface="微软雅黑"/>
              <a:cs typeface="微软雅黑"/>
            </a:endParaRPr>
          </a:p>
          <a:p>
            <a:pPr>
              <a:lnSpc>
                <a:spcPct val="150000"/>
              </a:lnSpc>
            </a:pPr>
            <a:r>
              <a:rPr lang="zh-CN" altLang="en-US" b="1">
                <a:latin typeface="微软雅黑"/>
                <a:ea typeface="微软雅黑"/>
                <a:cs typeface="微软雅黑"/>
              </a:rPr>
              <a:t>对外关系：发达的航海技术，繁荣的对外贸易。</a:t>
            </a:r>
          </a:p>
        </p:txBody>
      </p:sp>
      <p:sp>
        <p:nvSpPr>
          <p:cNvPr id="139266" name="矩形 2"/>
          <p:cNvSpPr>
            <a:spLocks noChangeArrowheads="1"/>
          </p:cNvSpPr>
          <p:nvPr/>
        </p:nvSpPr>
        <p:spPr bwMode="auto">
          <a:xfrm>
            <a:off x="863600" y="161925"/>
            <a:ext cx="10045700" cy="646113"/>
          </a:xfrm>
          <a:prstGeom prst="rect">
            <a:avLst/>
          </a:prstGeom>
          <a:noFill/>
          <a:ln w="9525">
            <a:noFill/>
            <a:miter lim="800000"/>
            <a:headEnd/>
            <a:tailEnd/>
          </a:ln>
        </p:spPr>
        <p:txBody>
          <a:bodyPr>
            <a:spAutoFit/>
          </a:bodyPr>
          <a:lstStyle/>
          <a:p>
            <a:r>
              <a:rPr lang="zh-CN" altLang="en-US" sz="3600" b="1">
                <a:solidFill>
                  <a:srgbClr val="FF0000"/>
                </a:solidFill>
                <a:latin typeface="微软雅黑"/>
                <a:ea typeface="微软雅黑"/>
                <a:cs typeface="微软雅黑"/>
              </a:rPr>
              <a:t>（</a:t>
            </a:r>
            <a:r>
              <a:rPr lang="en-US" altLang="zh-CN" sz="3600" b="1">
                <a:solidFill>
                  <a:srgbClr val="FF0000"/>
                </a:solidFill>
                <a:latin typeface="微软雅黑"/>
                <a:ea typeface="微软雅黑"/>
                <a:cs typeface="微软雅黑"/>
              </a:rPr>
              <a:t>3</a:t>
            </a:r>
            <a:r>
              <a:rPr lang="zh-CN" altLang="en-US" sz="3600" b="1">
                <a:solidFill>
                  <a:srgbClr val="FF0000"/>
                </a:solidFill>
                <a:latin typeface="微软雅黑"/>
                <a:ea typeface="微软雅黑"/>
                <a:cs typeface="微软雅黑"/>
              </a:rPr>
              <a:t>）用整合</a:t>
            </a:r>
            <a:r>
              <a:rPr lang="zh-CN" altLang="en-US" sz="3600" b="1">
                <a:latin typeface="微软雅黑"/>
                <a:ea typeface="微软雅黑"/>
                <a:cs typeface="微软雅黑"/>
              </a:rPr>
              <a:t>意识整体构建核心知识</a:t>
            </a:r>
            <a:endParaRPr lang="en-US" altLang="zh-CN" sz="3600" b="1">
              <a:latin typeface="微软雅黑"/>
              <a:ea typeface="微软雅黑"/>
              <a:cs typeface="微软雅黑"/>
            </a:endParaRPr>
          </a:p>
        </p:txBody>
      </p:sp>
      <p:sp>
        <p:nvSpPr>
          <p:cNvPr id="139267" name="TextBox 3"/>
          <p:cNvSpPr txBox="1">
            <a:spLocks noChangeArrowheads="1"/>
          </p:cNvSpPr>
          <p:nvPr/>
        </p:nvSpPr>
        <p:spPr bwMode="auto">
          <a:xfrm>
            <a:off x="1954213" y="928688"/>
            <a:ext cx="4754562" cy="646112"/>
          </a:xfrm>
          <a:prstGeom prst="rect">
            <a:avLst/>
          </a:prstGeom>
          <a:noFill/>
          <a:ln w="9525">
            <a:noFill/>
            <a:miter lim="800000"/>
            <a:headEnd/>
            <a:tailEnd/>
          </a:ln>
        </p:spPr>
        <p:txBody>
          <a:bodyPr wrap="none">
            <a:spAutoFit/>
          </a:bodyPr>
          <a:lstStyle/>
          <a:p>
            <a:r>
              <a:rPr lang="zh-CN" altLang="en-US" sz="3600" b="1">
                <a:solidFill>
                  <a:srgbClr val="0000FF"/>
                </a:solidFill>
                <a:latin typeface="微软雅黑"/>
                <a:ea typeface="微软雅黑"/>
                <a:cs typeface="微软雅黑"/>
              </a:rPr>
              <a:t>一是以</a:t>
            </a:r>
            <a:r>
              <a:rPr lang="zh-CN" altLang="en-US" sz="3600" b="1">
                <a:solidFill>
                  <a:srgbClr val="FF0000"/>
                </a:solidFill>
                <a:latin typeface="微软雅黑"/>
                <a:ea typeface="微软雅黑"/>
                <a:cs typeface="微软雅黑"/>
              </a:rPr>
              <a:t>阶段</a:t>
            </a:r>
            <a:r>
              <a:rPr lang="zh-CN" altLang="en-US" sz="3600" b="1">
                <a:solidFill>
                  <a:srgbClr val="0000FF"/>
                </a:solidFill>
                <a:latin typeface="微软雅黑"/>
                <a:ea typeface="微软雅黑"/>
                <a:cs typeface="微软雅黑"/>
              </a:rPr>
              <a:t>为单位整合</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374775" y="681038"/>
            <a:ext cx="8837613" cy="2676525"/>
          </a:xfrm>
          <a:prstGeom prst="rect">
            <a:avLst/>
          </a:prstGeom>
          <a:noFill/>
          <a:ln w="9525">
            <a:noFill/>
            <a:miter lim="800000"/>
            <a:headEnd/>
            <a:tailEnd/>
          </a:ln>
        </p:spPr>
        <p:txBody>
          <a:bodyPr>
            <a:spAutoFit/>
          </a:bodyPr>
          <a:lstStyle/>
          <a:p>
            <a:r>
              <a:rPr lang="zh-CN" altLang="en-US" sz="2800" b="1">
                <a:solidFill>
                  <a:srgbClr val="FF0000"/>
                </a:solidFill>
                <a:latin typeface="微软雅黑"/>
                <a:ea typeface="微软雅黑"/>
                <a:cs typeface="微软雅黑"/>
              </a:rPr>
              <a:t>面对四大问题</a:t>
            </a:r>
            <a:r>
              <a:rPr lang="en-US" altLang="zh-CN" sz="2800" b="1">
                <a:solidFill>
                  <a:srgbClr val="FF0000"/>
                </a:solidFill>
                <a:latin typeface="微软雅黑"/>
                <a:ea typeface="微软雅黑"/>
                <a:cs typeface="微软雅黑"/>
              </a:rPr>
              <a:t>——</a:t>
            </a:r>
          </a:p>
          <a:p>
            <a:pPr>
              <a:lnSpc>
                <a:spcPct val="125000"/>
              </a:lnSpc>
            </a:pPr>
            <a:r>
              <a:rPr lang="zh-CN" altLang="en-US" sz="2800" b="1">
                <a:latin typeface="微软雅黑"/>
                <a:ea typeface="微软雅黑"/>
                <a:cs typeface="微软雅黑"/>
              </a:rPr>
              <a:t>人应该过怎样的世俗生活：文艺复兴</a:t>
            </a:r>
          </a:p>
          <a:p>
            <a:pPr>
              <a:lnSpc>
                <a:spcPct val="125000"/>
              </a:lnSpc>
            </a:pPr>
            <a:r>
              <a:rPr lang="zh-CN" altLang="en-US" sz="2800" b="1">
                <a:latin typeface="微软雅黑"/>
                <a:ea typeface="微软雅黑"/>
                <a:cs typeface="微软雅黑"/>
              </a:rPr>
              <a:t>人应该过怎样的心灵生活：宗教改革</a:t>
            </a:r>
          </a:p>
          <a:p>
            <a:pPr>
              <a:lnSpc>
                <a:spcPct val="125000"/>
              </a:lnSpc>
            </a:pPr>
            <a:r>
              <a:rPr lang="zh-CN" altLang="en-US" sz="2800" b="1">
                <a:latin typeface="微软雅黑"/>
                <a:ea typeface="微软雅黑"/>
                <a:cs typeface="微软雅黑"/>
              </a:rPr>
              <a:t>人应该过怎样的政治生活：启蒙运动</a:t>
            </a:r>
            <a:endParaRPr lang="en-US" altLang="zh-CN" sz="2800" b="1">
              <a:latin typeface="微软雅黑"/>
              <a:ea typeface="微软雅黑"/>
              <a:cs typeface="微软雅黑"/>
            </a:endParaRPr>
          </a:p>
          <a:p>
            <a:pPr>
              <a:lnSpc>
                <a:spcPct val="125000"/>
              </a:lnSpc>
            </a:pPr>
            <a:r>
              <a:rPr lang="zh-CN" altLang="en-US" sz="2800" b="1">
                <a:latin typeface="微软雅黑"/>
                <a:ea typeface="微软雅黑"/>
                <a:cs typeface="微软雅黑"/>
              </a:rPr>
              <a:t>人应该过怎样的幸福生活：科学革命</a:t>
            </a:r>
          </a:p>
        </p:txBody>
      </p:sp>
      <p:sp>
        <p:nvSpPr>
          <p:cNvPr id="3" name="Text Box 4"/>
          <p:cNvSpPr txBox="1">
            <a:spLocks noChangeArrowheads="1"/>
          </p:cNvSpPr>
          <p:nvPr/>
        </p:nvSpPr>
        <p:spPr bwMode="auto">
          <a:xfrm>
            <a:off x="1144588" y="3243263"/>
            <a:ext cx="9067800" cy="2674937"/>
          </a:xfrm>
          <a:prstGeom prst="rect">
            <a:avLst/>
          </a:prstGeom>
          <a:noFill/>
          <a:ln w="9525">
            <a:noFill/>
            <a:miter lim="800000"/>
            <a:headEnd/>
            <a:tailEnd/>
          </a:ln>
        </p:spPr>
        <p:txBody>
          <a:bodyPr>
            <a:spAutoFit/>
          </a:bodyPr>
          <a:lstStyle/>
          <a:p>
            <a:pPr>
              <a:lnSpc>
                <a:spcPct val="120000"/>
              </a:lnSpc>
            </a:pPr>
            <a:r>
              <a:rPr lang="zh-CN" altLang="en-US" sz="2800" b="1">
                <a:solidFill>
                  <a:srgbClr val="FF0000"/>
                </a:solidFill>
                <a:latin typeface="微软雅黑"/>
                <a:ea typeface="微软雅黑"/>
                <a:cs typeface="微软雅黑"/>
              </a:rPr>
              <a:t>完成四个解放</a:t>
            </a:r>
            <a:r>
              <a:rPr lang="en-US" altLang="zh-CN" sz="2800" b="1">
                <a:solidFill>
                  <a:srgbClr val="FF0000"/>
                </a:solidFill>
                <a:latin typeface="微软雅黑"/>
                <a:ea typeface="微软雅黑"/>
                <a:cs typeface="微软雅黑"/>
              </a:rPr>
              <a:t>——</a:t>
            </a:r>
          </a:p>
          <a:p>
            <a:pPr>
              <a:lnSpc>
                <a:spcPct val="120000"/>
              </a:lnSpc>
            </a:pPr>
            <a:r>
              <a:rPr lang="zh-CN" altLang="en-US" sz="2800" b="1">
                <a:latin typeface="微软雅黑"/>
                <a:ea typeface="微软雅黑"/>
                <a:cs typeface="微软雅黑"/>
              </a:rPr>
              <a:t>文艺复兴：把人从神权的枷锁中解放出来</a:t>
            </a:r>
          </a:p>
          <a:p>
            <a:pPr>
              <a:lnSpc>
                <a:spcPct val="120000"/>
              </a:lnSpc>
            </a:pPr>
            <a:r>
              <a:rPr lang="zh-CN" altLang="en-US" sz="2800" b="1">
                <a:latin typeface="微软雅黑"/>
                <a:ea typeface="微软雅黑"/>
                <a:cs typeface="微软雅黑"/>
              </a:rPr>
              <a:t>宗教改革：把人从教权的控制中解放出来</a:t>
            </a:r>
          </a:p>
          <a:p>
            <a:pPr>
              <a:lnSpc>
                <a:spcPct val="120000"/>
              </a:lnSpc>
            </a:pPr>
            <a:r>
              <a:rPr lang="zh-CN" altLang="en-US" sz="2800" b="1">
                <a:latin typeface="微软雅黑"/>
                <a:ea typeface="微软雅黑"/>
                <a:cs typeface="微软雅黑"/>
              </a:rPr>
              <a:t>启蒙运动：把人从王权的压迫中解放出来</a:t>
            </a:r>
            <a:endParaRPr lang="en-US" altLang="zh-CN" sz="2800" b="1">
              <a:latin typeface="微软雅黑"/>
              <a:ea typeface="微软雅黑"/>
              <a:cs typeface="微软雅黑"/>
            </a:endParaRPr>
          </a:p>
          <a:p>
            <a:pPr>
              <a:lnSpc>
                <a:spcPct val="120000"/>
              </a:lnSpc>
            </a:pPr>
            <a:r>
              <a:rPr lang="zh-CN" altLang="en-US" sz="2800" b="1">
                <a:latin typeface="微软雅黑"/>
                <a:ea typeface="微软雅黑"/>
                <a:cs typeface="微软雅黑"/>
              </a:rPr>
              <a:t>科学革命：把人从自然的束缚中解放出来</a:t>
            </a:r>
          </a:p>
        </p:txBody>
      </p:sp>
      <p:sp>
        <p:nvSpPr>
          <p:cNvPr id="140291" name="矩形 3"/>
          <p:cNvSpPr>
            <a:spLocks noChangeArrowheads="1"/>
          </p:cNvSpPr>
          <p:nvPr/>
        </p:nvSpPr>
        <p:spPr bwMode="auto">
          <a:xfrm>
            <a:off x="2025650" y="114300"/>
            <a:ext cx="6126163" cy="646113"/>
          </a:xfrm>
          <a:prstGeom prst="rect">
            <a:avLst/>
          </a:prstGeom>
          <a:noFill/>
          <a:ln w="9525">
            <a:noFill/>
            <a:miter lim="800000"/>
            <a:headEnd/>
            <a:tailEnd/>
          </a:ln>
        </p:spPr>
        <p:txBody>
          <a:bodyPr wrap="none">
            <a:spAutoFit/>
          </a:bodyPr>
          <a:lstStyle/>
          <a:p>
            <a:r>
              <a:rPr lang="zh-CN" altLang="en-US" sz="3600" b="1">
                <a:latin typeface="微软雅黑"/>
                <a:ea typeface="微软雅黑"/>
                <a:cs typeface="微软雅黑"/>
              </a:rPr>
              <a:t>二是以单元为单位进行</a:t>
            </a:r>
            <a:r>
              <a:rPr lang="zh-CN" altLang="en-US" sz="3600" b="1">
                <a:solidFill>
                  <a:srgbClr val="FF0000"/>
                </a:solidFill>
                <a:latin typeface="微软雅黑"/>
                <a:ea typeface="微软雅黑"/>
                <a:cs typeface="微软雅黑"/>
              </a:rPr>
              <a:t>整合</a:t>
            </a:r>
            <a:r>
              <a:rPr lang="zh-CN" altLang="en-US" sz="3600" b="1">
                <a:latin typeface="微软雅黑"/>
                <a:ea typeface="微软雅黑"/>
                <a:cs typeface="微软雅黑"/>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765175" y="1165225"/>
            <a:ext cx="10631488" cy="3784600"/>
          </a:xfrm>
          <a:prstGeom prst="rect">
            <a:avLst/>
          </a:prstGeom>
          <a:noFill/>
          <a:ln w="9525">
            <a:noFill/>
            <a:miter lim="800000"/>
            <a:headEnd/>
            <a:tailEnd/>
          </a:ln>
        </p:spPr>
        <p:txBody>
          <a:bodyPr>
            <a:spAutoFit/>
          </a:bodyPr>
          <a:lstStyle/>
          <a:p>
            <a:pPr algn="ctr">
              <a:lnSpc>
                <a:spcPct val="150000"/>
              </a:lnSpc>
            </a:pPr>
            <a:r>
              <a:rPr lang="zh-CN" altLang="en-US" sz="3200" b="1">
                <a:solidFill>
                  <a:srgbClr val="0000FF"/>
                </a:solidFill>
                <a:latin typeface="微软雅黑"/>
                <a:ea typeface="微软雅黑"/>
                <a:cs typeface="Times New Roman" pitchFamily="18" charset="0"/>
              </a:rPr>
              <a:t>西周的三大政治设计</a:t>
            </a:r>
            <a:endParaRPr lang="en-US" altLang="zh-CN" sz="3200" b="1">
              <a:solidFill>
                <a:srgbClr val="0000FF"/>
              </a:solidFill>
              <a:latin typeface="微软雅黑"/>
              <a:ea typeface="微软雅黑"/>
              <a:cs typeface="Times New Roman" pitchFamily="18" charset="0"/>
            </a:endParaRPr>
          </a:p>
          <a:p>
            <a:pPr>
              <a:lnSpc>
                <a:spcPct val="150000"/>
              </a:lnSpc>
            </a:pPr>
            <a:r>
              <a:rPr lang="zh-CN" altLang="en-US" sz="3200" b="1">
                <a:latin typeface="微软雅黑"/>
                <a:ea typeface="微软雅黑"/>
                <a:cs typeface="Times New Roman" pitchFamily="18" charset="0"/>
              </a:rPr>
              <a:t>权力的分配：</a:t>
            </a:r>
            <a:r>
              <a:rPr lang="zh-CN" altLang="en-US" sz="3200" b="1">
                <a:solidFill>
                  <a:srgbClr val="FF0000"/>
                </a:solidFill>
                <a:latin typeface="微软雅黑"/>
                <a:ea typeface="微软雅黑"/>
                <a:cs typeface="Times New Roman" pitchFamily="18" charset="0"/>
              </a:rPr>
              <a:t>分封制度</a:t>
            </a:r>
            <a:r>
              <a:rPr lang="en-US" altLang="zh-CN" sz="3200" b="1">
                <a:latin typeface="微软雅黑"/>
                <a:ea typeface="微软雅黑"/>
                <a:cs typeface="Times New Roman" pitchFamily="18" charset="0"/>
              </a:rPr>
              <a:t>——</a:t>
            </a:r>
            <a:r>
              <a:rPr lang="zh-CN" altLang="en-US" sz="3200" b="1">
                <a:latin typeface="微软雅黑"/>
                <a:ea typeface="微软雅黑"/>
                <a:cs typeface="Times New Roman" pitchFamily="18" charset="0"/>
              </a:rPr>
              <a:t>政治生活等级化</a:t>
            </a:r>
            <a:r>
              <a:rPr lang="en-US" altLang="zh-CN" sz="3200" b="1">
                <a:latin typeface="微软雅黑"/>
                <a:ea typeface="微软雅黑"/>
                <a:cs typeface="Times New Roman" pitchFamily="18" charset="0"/>
              </a:rPr>
              <a:t>——</a:t>
            </a:r>
            <a:r>
              <a:rPr lang="zh-CN" altLang="en-US" sz="3200" b="1">
                <a:latin typeface="微软雅黑"/>
                <a:ea typeface="微软雅黑"/>
                <a:cs typeface="Times New Roman" pitchFamily="18" charset="0"/>
              </a:rPr>
              <a:t>天下归周</a:t>
            </a:r>
            <a:endParaRPr lang="en-US" altLang="zh-CN" sz="3200" b="1">
              <a:latin typeface="微软雅黑"/>
              <a:ea typeface="微软雅黑"/>
              <a:cs typeface="Times New Roman" pitchFamily="18" charset="0"/>
            </a:endParaRPr>
          </a:p>
          <a:p>
            <a:pPr>
              <a:lnSpc>
                <a:spcPct val="150000"/>
              </a:lnSpc>
            </a:pPr>
            <a:r>
              <a:rPr lang="zh-CN" altLang="en-US" sz="3200" b="1">
                <a:latin typeface="微软雅黑"/>
                <a:ea typeface="微软雅黑"/>
                <a:cs typeface="Times New Roman" pitchFamily="18" charset="0"/>
              </a:rPr>
              <a:t>权力的继承：</a:t>
            </a:r>
            <a:r>
              <a:rPr lang="zh-CN" altLang="en-US" sz="3200" b="1">
                <a:solidFill>
                  <a:srgbClr val="FF0000"/>
                </a:solidFill>
                <a:latin typeface="微软雅黑"/>
                <a:ea typeface="微软雅黑"/>
                <a:cs typeface="Times New Roman" pitchFamily="18" charset="0"/>
              </a:rPr>
              <a:t>宗法制度</a:t>
            </a:r>
            <a:r>
              <a:rPr lang="en-US" altLang="zh-CN" sz="3200" b="1">
                <a:latin typeface="微软雅黑"/>
                <a:ea typeface="微软雅黑"/>
                <a:cs typeface="Times New Roman" pitchFamily="18" charset="0"/>
              </a:rPr>
              <a:t>——</a:t>
            </a:r>
            <a:r>
              <a:rPr lang="zh-CN" altLang="en-US" sz="3200" b="1">
                <a:latin typeface="微软雅黑"/>
                <a:ea typeface="微软雅黑"/>
                <a:cs typeface="Times New Roman" pitchFamily="18" charset="0"/>
              </a:rPr>
              <a:t>家庭生活政治化</a:t>
            </a:r>
            <a:r>
              <a:rPr lang="en-US" altLang="zh-CN" sz="3200" b="1">
                <a:latin typeface="微软雅黑"/>
                <a:ea typeface="微软雅黑"/>
                <a:cs typeface="Times New Roman" pitchFamily="18" charset="0"/>
              </a:rPr>
              <a:t>——</a:t>
            </a:r>
            <a:r>
              <a:rPr lang="zh-CN" altLang="en-US" sz="3200" b="1">
                <a:latin typeface="微软雅黑"/>
                <a:ea typeface="微软雅黑"/>
                <a:cs typeface="Times New Roman" pitchFamily="18" charset="0"/>
              </a:rPr>
              <a:t>天下归宗</a:t>
            </a:r>
          </a:p>
          <a:p>
            <a:pPr>
              <a:lnSpc>
                <a:spcPct val="150000"/>
              </a:lnSpc>
            </a:pPr>
            <a:r>
              <a:rPr lang="zh-CN" altLang="en-US" sz="3200" b="1">
                <a:latin typeface="微软雅黑"/>
                <a:ea typeface="微软雅黑"/>
                <a:cs typeface="Times New Roman" pitchFamily="18" charset="0"/>
              </a:rPr>
              <a:t>权力的认同：</a:t>
            </a:r>
            <a:r>
              <a:rPr lang="zh-CN" altLang="en-US" sz="3200" b="1">
                <a:solidFill>
                  <a:srgbClr val="FF0000"/>
                </a:solidFill>
                <a:latin typeface="微软雅黑"/>
                <a:ea typeface="微软雅黑"/>
                <a:cs typeface="Times New Roman" pitchFamily="18" charset="0"/>
              </a:rPr>
              <a:t>礼乐制度</a:t>
            </a:r>
            <a:r>
              <a:rPr lang="en-US" altLang="zh-CN" sz="3200" b="1">
                <a:latin typeface="微软雅黑"/>
                <a:ea typeface="微软雅黑"/>
                <a:cs typeface="Times New Roman" pitchFamily="18" charset="0"/>
              </a:rPr>
              <a:t>——</a:t>
            </a:r>
            <a:r>
              <a:rPr lang="zh-CN" altLang="en-US" sz="3200" b="1">
                <a:latin typeface="微软雅黑"/>
                <a:ea typeface="微软雅黑"/>
                <a:cs typeface="Times New Roman" pitchFamily="18" charset="0"/>
              </a:rPr>
              <a:t>等级观念生活化</a:t>
            </a:r>
            <a:r>
              <a:rPr lang="en-US" altLang="zh-CN" sz="3200" b="1">
                <a:latin typeface="微软雅黑"/>
                <a:ea typeface="微软雅黑"/>
                <a:cs typeface="Times New Roman" pitchFamily="18" charset="0"/>
              </a:rPr>
              <a:t>——</a:t>
            </a:r>
            <a:r>
              <a:rPr lang="zh-CN" altLang="en-US" sz="3200" b="1">
                <a:latin typeface="微软雅黑"/>
                <a:ea typeface="微软雅黑"/>
                <a:cs typeface="Times New Roman" pitchFamily="18" charset="0"/>
              </a:rPr>
              <a:t>天下归心</a:t>
            </a:r>
          </a:p>
          <a:p>
            <a:pPr>
              <a:lnSpc>
                <a:spcPct val="150000"/>
              </a:lnSpc>
            </a:pPr>
            <a:endParaRPr lang="zh-CN" altLang="en-US" sz="3200" b="1">
              <a:solidFill>
                <a:srgbClr val="000099"/>
              </a:solidFill>
              <a:latin typeface="微软雅黑"/>
              <a:ea typeface="微软雅黑"/>
              <a:cs typeface="Times New Roman" pitchFamily="18" charset="0"/>
            </a:endParaRPr>
          </a:p>
        </p:txBody>
      </p:sp>
      <p:sp>
        <p:nvSpPr>
          <p:cNvPr id="141314" name="矩形 3"/>
          <p:cNvSpPr>
            <a:spLocks noChangeArrowheads="1"/>
          </p:cNvSpPr>
          <p:nvPr/>
        </p:nvSpPr>
        <p:spPr bwMode="auto">
          <a:xfrm>
            <a:off x="1958975" y="142875"/>
            <a:ext cx="7616825" cy="646113"/>
          </a:xfrm>
          <a:prstGeom prst="rect">
            <a:avLst/>
          </a:prstGeom>
          <a:noFill/>
          <a:ln w="9525">
            <a:noFill/>
            <a:miter lim="800000"/>
            <a:headEnd/>
            <a:tailEnd/>
          </a:ln>
        </p:spPr>
        <p:txBody>
          <a:bodyPr>
            <a:spAutoFit/>
          </a:bodyPr>
          <a:lstStyle/>
          <a:p>
            <a:r>
              <a:rPr lang="zh-CN" altLang="en-US" sz="3600" b="1">
                <a:latin typeface="微软雅黑"/>
                <a:ea typeface="微软雅黑"/>
                <a:cs typeface="微软雅黑"/>
              </a:rPr>
              <a:t>三是以考点为单位进行</a:t>
            </a:r>
            <a:r>
              <a:rPr lang="zh-CN" altLang="en-US" sz="3600" b="1">
                <a:solidFill>
                  <a:srgbClr val="FF0000"/>
                </a:solidFill>
                <a:latin typeface="微软雅黑"/>
                <a:ea typeface="微软雅黑"/>
                <a:cs typeface="微软雅黑"/>
              </a:rPr>
              <a:t>整合</a:t>
            </a:r>
            <a:endParaRPr lang="en-US" altLang="zh-CN" sz="3600" b="1">
              <a:latin typeface="微软雅黑"/>
              <a:ea typeface="微软雅黑"/>
              <a:cs typeface="微软雅黑"/>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网站标志"/>
          <p:cNvPicPr preferRelativeResize="0">
            <a:picLocks noChangeArrowheads="1"/>
          </p:cNvPicPr>
          <p:nvPr/>
        </p:nvPicPr>
        <p:blipFill>
          <a:blip r:embed="rId2"/>
          <a:srcRect/>
          <a:stretch>
            <a:fillRect/>
          </a:stretch>
        </p:blipFill>
        <p:spPr bwMode="auto">
          <a:xfrm>
            <a:off x="0" y="1847850"/>
            <a:ext cx="9525" cy="9525"/>
          </a:xfrm>
          <a:prstGeom prst="rect">
            <a:avLst/>
          </a:prstGeom>
          <a:noFill/>
          <a:ln w="9525">
            <a:noFill/>
            <a:miter lim="800000"/>
            <a:headEnd/>
            <a:tailEnd/>
          </a:ln>
        </p:spPr>
      </p:pic>
      <p:pic>
        <p:nvPicPr>
          <p:cNvPr id="142338" name="Picture 1" descr="网站标志"/>
          <p:cNvPicPr preferRelativeResize="0">
            <a:picLocks noChangeArrowheads="1"/>
          </p:cNvPicPr>
          <p:nvPr/>
        </p:nvPicPr>
        <p:blipFill>
          <a:blip r:embed="rId2"/>
          <a:srcRect/>
          <a:stretch>
            <a:fillRect/>
          </a:stretch>
        </p:blipFill>
        <p:spPr bwMode="auto">
          <a:xfrm>
            <a:off x="0" y="2314575"/>
            <a:ext cx="9525" cy="9525"/>
          </a:xfrm>
          <a:prstGeom prst="rect">
            <a:avLst/>
          </a:prstGeom>
          <a:noFill/>
          <a:ln w="9525">
            <a:noFill/>
            <a:miter lim="800000"/>
            <a:headEnd/>
            <a:tailEnd/>
          </a:ln>
        </p:spPr>
      </p:pic>
      <p:sp>
        <p:nvSpPr>
          <p:cNvPr id="142339" name="Rectangle 3"/>
          <p:cNvSpPr>
            <a:spLocks noChangeArrowheads="1"/>
          </p:cNvSpPr>
          <p:nvPr/>
        </p:nvSpPr>
        <p:spPr bwMode="auto">
          <a:xfrm>
            <a:off x="188913" y="1184275"/>
            <a:ext cx="11766550" cy="4522788"/>
          </a:xfrm>
          <a:prstGeom prst="rect">
            <a:avLst/>
          </a:prstGeom>
          <a:noFill/>
          <a:ln w="9525">
            <a:noFill/>
            <a:miter lim="800000"/>
            <a:headEnd/>
            <a:tailEnd/>
          </a:ln>
        </p:spPr>
        <p:txBody>
          <a:bodyPr anchor="ctr">
            <a:spAutoFit/>
          </a:bodyPr>
          <a:lstStyle/>
          <a:p>
            <a:pPr indent="200025" eaLnBrk="0" hangingPunct="0">
              <a:tabLst>
                <a:tab pos="2628900" algn="l"/>
              </a:tabLst>
            </a:pPr>
            <a:r>
              <a:rPr lang="zh-CN" altLang="en-US" sz="3200" b="1">
                <a:solidFill>
                  <a:srgbClr val="FF0000"/>
                </a:solidFill>
                <a:latin typeface="Times New Roman" pitchFamily="18" charset="0"/>
                <a:cs typeface="Times New Roman" pitchFamily="18" charset="0"/>
              </a:rPr>
              <a:t>（</a:t>
            </a:r>
            <a:r>
              <a:rPr lang="en-US" altLang="zh-CN" sz="3200" b="1">
                <a:solidFill>
                  <a:srgbClr val="FF0000"/>
                </a:solidFill>
                <a:latin typeface="Times New Roman" pitchFamily="18" charset="0"/>
                <a:cs typeface="Times New Roman" pitchFamily="18" charset="0"/>
              </a:rPr>
              <a:t>2017·</a:t>
            </a:r>
            <a:r>
              <a:rPr lang="zh-CN" altLang="en-US" sz="3200" b="1">
                <a:solidFill>
                  <a:srgbClr val="FF0000"/>
                </a:solidFill>
                <a:latin typeface="黑体" pitchFamily="2" charset="-122"/>
                <a:cs typeface="Times New Roman" pitchFamily="18" charset="0"/>
              </a:rPr>
              <a:t>新课标全国</a:t>
            </a:r>
            <a:r>
              <a:rPr lang="en-US" altLang="zh-CN" sz="3200" b="1">
                <a:solidFill>
                  <a:srgbClr val="FF0000"/>
                </a:solidFill>
                <a:latin typeface="宋体" charset="-122"/>
                <a:cs typeface="Times New Roman" pitchFamily="18" charset="0"/>
              </a:rPr>
              <a:t>Ⅰ</a:t>
            </a:r>
            <a:r>
              <a:rPr lang="zh-CN" altLang="en-US" sz="3200" b="1">
                <a:solidFill>
                  <a:srgbClr val="FF0000"/>
                </a:solidFill>
                <a:latin typeface="黑体" pitchFamily="2" charset="-122"/>
                <a:cs typeface="Times New Roman" pitchFamily="18" charset="0"/>
              </a:rPr>
              <a:t>卷文综</a:t>
            </a:r>
            <a:r>
              <a:rPr lang="en-US" altLang="zh-CN" sz="3200" b="1">
                <a:solidFill>
                  <a:srgbClr val="FF0000"/>
                </a:solidFill>
                <a:latin typeface="Times New Roman" pitchFamily="18" charset="0"/>
                <a:cs typeface="Times New Roman" pitchFamily="18" charset="0"/>
              </a:rPr>
              <a:t>·30</a:t>
            </a:r>
            <a:r>
              <a:rPr lang="zh-CN" altLang="en-US" sz="3200" b="1">
                <a:solidFill>
                  <a:srgbClr val="FF0000"/>
                </a:solidFill>
                <a:latin typeface="Times New Roman" pitchFamily="18" charset="0"/>
                <a:cs typeface="Times New Roman" pitchFamily="18" charset="0"/>
              </a:rPr>
              <a:t>）</a:t>
            </a:r>
            <a:r>
              <a:rPr lang="zh-CN" altLang="en-US" sz="3200" b="1">
                <a:latin typeface="Times New Roman" pitchFamily="18" charset="0"/>
                <a:cs typeface="Times New Roman" pitchFamily="18" charset="0"/>
              </a:rPr>
              <a:t>陕甘宁边区政府在一份文件中讲到：“政府的各种政策，应当根据各阶级的共同利害出发，凡是只对一阶级有利，对另一阶级有害的便不能作为政策决定的根据</a:t>
            </a:r>
            <a:r>
              <a:rPr lang="en-US" altLang="zh-CN" sz="3200" b="1">
                <a:latin typeface="Times New Roman" pitchFamily="18" charset="0"/>
                <a:cs typeface="Times New Roman" pitchFamily="18" charset="0"/>
              </a:rPr>
              <a:t>……</a:t>
            </a:r>
            <a:r>
              <a:rPr lang="zh-CN" altLang="en-US" sz="3200" b="1">
                <a:latin typeface="Times New Roman" pitchFamily="18" charset="0"/>
                <a:cs typeface="Times New Roman" pitchFamily="18" charset="0"/>
              </a:rPr>
              <a:t>现在则工人、农民、地主、资本家，都是平等的有权利。”这一精神的贯彻</a:t>
            </a:r>
          </a:p>
          <a:p>
            <a:pPr indent="200025" eaLnBrk="0" hangingPunct="0">
              <a:tabLst>
                <a:tab pos="2628900" algn="l"/>
              </a:tabLst>
            </a:pP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A.</a:t>
            </a:r>
            <a:r>
              <a:rPr lang="zh-CN" altLang="en-US" sz="3200" b="1">
                <a:latin typeface="Times New Roman" pitchFamily="18" charset="0"/>
                <a:cs typeface="Times New Roman" pitchFamily="18" charset="0"/>
              </a:rPr>
              <a:t>推动了土地革命的顺利开展</a:t>
            </a:r>
          </a:p>
          <a:p>
            <a:pPr indent="200025" eaLnBrk="0" hangingPunct="0">
              <a:tabLst>
                <a:tab pos="2628900" algn="l"/>
              </a:tabLst>
            </a:pP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B.</a:t>
            </a:r>
            <a:r>
              <a:rPr lang="zh-CN" altLang="en-US" sz="3200" b="1">
                <a:latin typeface="Times New Roman" pitchFamily="18" charset="0"/>
                <a:cs typeface="Times New Roman" pitchFamily="18" charset="0"/>
              </a:rPr>
              <a:t>适应了民族战争新形势的需要</a:t>
            </a:r>
          </a:p>
          <a:p>
            <a:pPr indent="200025" eaLnBrk="0" hangingPunct="0">
              <a:tabLst>
                <a:tab pos="2628900" algn="l"/>
              </a:tabLst>
            </a:pP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C.</a:t>
            </a:r>
            <a:r>
              <a:rPr lang="zh-CN" altLang="en-US" sz="3200" b="1">
                <a:latin typeface="Times New Roman" pitchFamily="18" charset="0"/>
                <a:cs typeface="Times New Roman" pitchFamily="18" charset="0"/>
              </a:rPr>
              <a:t>巩固了国民革命的社会基础</a:t>
            </a:r>
          </a:p>
          <a:p>
            <a:pPr indent="200025" eaLnBrk="0" hangingPunct="0">
              <a:tabLst>
                <a:tab pos="2628900" algn="l"/>
              </a:tabLst>
            </a:pP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D.</a:t>
            </a:r>
            <a:r>
              <a:rPr lang="zh-CN" altLang="en-US" sz="3200" b="1">
                <a:latin typeface="Times New Roman" pitchFamily="18" charset="0"/>
                <a:cs typeface="Times New Roman" pitchFamily="18" charset="0"/>
              </a:rPr>
              <a:t>壮大了反抗国民党政府的力量</a:t>
            </a:r>
          </a:p>
        </p:txBody>
      </p:sp>
      <p:sp>
        <p:nvSpPr>
          <p:cNvPr id="8" name="矩形 7"/>
          <p:cNvSpPr/>
          <p:nvPr/>
        </p:nvSpPr>
        <p:spPr>
          <a:xfrm>
            <a:off x="6209833" y="2968746"/>
            <a:ext cx="684530" cy="9220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rPr>
              <a:t>B</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endParaRPr>
          </a:p>
        </p:txBody>
      </p:sp>
      <p:sp>
        <p:nvSpPr>
          <p:cNvPr id="142341" name="矩形 8"/>
          <p:cNvSpPr>
            <a:spLocks noChangeArrowheads="1"/>
          </p:cNvSpPr>
          <p:nvPr/>
        </p:nvSpPr>
        <p:spPr bwMode="auto">
          <a:xfrm>
            <a:off x="1689100" y="142875"/>
            <a:ext cx="7886700" cy="663575"/>
          </a:xfrm>
          <a:prstGeom prst="rect">
            <a:avLst/>
          </a:prstGeom>
          <a:noFill/>
          <a:ln w="9525">
            <a:noFill/>
            <a:miter lim="800000"/>
            <a:headEnd/>
            <a:tailEnd/>
          </a:ln>
        </p:spPr>
        <p:txBody>
          <a:bodyPr lIns="94796" tIns="47398" rIns="94796" bIns="47398">
            <a:spAutoFit/>
          </a:bodyPr>
          <a:lstStyle/>
          <a:p>
            <a:r>
              <a:rPr lang="zh-CN" altLang="en-US" sz="3700" b="1">
                <a:solidFill>
                  <a:srgbClr val="0000FF"/>
                </a:solidFill>
                <a:latin typeface="微软雅黑"/>
                <a:ea typeface="微软雅黑"/>
                <a:cs typeface="宋体" charset="-122"/>
              </a:rPr>
              <a:t>隐性时间判断</a:t>
            </a:r>
            <a:endParaRPr lang="zh-CN" altLang="en-US" sz="3700">
              <a:solidFill>
                <a:srgbClr val="0000FF"/>
              </a:solidFill>
              <a:latin typeface="微软雅黑"/>
              <a:ea typeface="微软雅黑"/>
              <a:cs typeface="宋体" charset="-122"/>
            </a:endParaRPr>
          </a:p>
        </p:txBody>
      </p:sp>
      <p:sp>
        <p:nvSpPr>
          <p:cNvPr id="7" name="椭圆 6"/>
          <p:cNvSpPr/>
          <p:nvPr/>
        </p:nvSpPr>
        <p:spPr>
          <a:xfrm>
            <a:off x="7058025" y="1084263"/>
            <a:ext cx="2576513" cy="85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矩形 3"/>
          <p:cNvSpPr>
            <a:spLocks noChangeArrowheads="1"/>
          </p:cNvSpPr>
          <p:nvPr/>
        </p:nvSpPr>
        <p:spPr bwMode="auto">
          <a:xfrm>
            <a:off x="2471738" y="214313"/>
            <a:ext cx="4310062" cy="663575"/>
          </a:xfrm>
          <a:prstGeom prst="rect">
            <a:avLst/>
          </a:prstGeom>
          <a:noFill/>
          <a:ln w="9525">
            <a:noFill/>
            <a:miter lim="800000"/>
            <a:headEnd/>
            <a:tailEnd/>
          </a:ln>
        </p:spPr>
        <p:txBody>
          <a:bodyPr lIns="94796" tIns="47398" rIns="94796" bIns="47398">
            <a:spAutoFit/>
          </a:bodyPr>
          <a:lstStyle/>
          <a:p>
            <a:r>
              <a:rPr lang="zh-CN" altLang="en-US" sz="3700" b="1">
                <a:solidFill>
                  <a:srgbClr val="0000FF"/>
                </a:solidFill>
                <a:latin typeface="微软雅黑"/>
                <a:ea typeface="微软雅黑"/>
                <a:cs typeface="宋体" charset="-122"/>
              </a:rPr>
              <a:t>显性时间判断</a:t>
            </a:r>
            <a:endParaRPr lang="zh-CN" altLang="en-US" sz="3700">
              <a:solidFill>
                <a:srgbClr val="0000FF"/>
              </a:solidFill>
              <a:latin typeface="微软雅黑"/>
              <a:ea typeface="微软雅黑"/>
              <a:cs typeface="宋体" charset="-122"/>
            </a:endParaRPr>
          </a:p>
        </p:txBody>
      </p:sp>
      <p:sp>
        <p:nvSpPr>
          <p:cNvPr id="143362" name="矩形 4"/>
          <p:cNvSpPr>
            <a:spLocks noChangeArrowheads="1"/>
          </p:cNvSpPr>
          <p:nvPr/>
        </p:nvSpPr>
        <p:spPr bwMode="auto">
          <a:xfrm>
            <a:off x="490538" y="1352550"/>
            <a:ext cx="11693525" cy="3648075"/>
          </a:xfrm>
          <a:prstGeom prst="rect">
            <a:avLst/>
          </a:prstGeom>
          <a:noFill/>
          <a:ln w="9525">
            <a:noFill/>
            <a:miter lim="800000"/>
            <a:headEnd/>
            <a:tailEnd/>
          </a:ln>
        </p:spPr>
        <p:txBody>
          <a:bodyPr lIns="94796" tIns="47398" rIns="94796" bIns="47398">
            <a:spAutoFit/>
          </a:bodyPr>
          <a:lstStyle/>
          <a:p>
            <a:r>
              <a:rPr lang="zh-CN" altLang="zh-CN" sz="3300" b="1">
                <a:solidFill>
                  <a:srgbClr val="FF0000"/>
                </a:solidFill>
              </a:rPr>
              <a:t>（</a:t>
            </a:r>
            <a:r>
              <a:rPr lang="en-US" altLang="zh-CN" sz="3300" b="1">
                <a:solidFill>
                  <a:srgbClr val="FF0000"/>
                </a:solidFill>
              </a:rPr>
              <a:t>2014</a:t>
            </a:r>
            <a:r>
              <a:rPr lang="zh-CN" altLang="zh-CN" sz="3300" b="1">
                <a:solidFill>
                  <a:srgbClr val="FF0000"/>
                </a:solidFill>
              </a:rPr>
              <a:t>·全国新课标卷Ⅰ文综·</a:t>
            </a:r>
            <a:r>
              <a:rPr lang="en-US" altLang="zh-CN" sz="3300" b="1">
                <a:solidFill>
                  <a:srgbClr val="FF0000"/>
                </a:solidFill>
              </a:rPr>
              <a:t>27</a:t>
            </a:r>
            <a:r>
              <a:rPr lang="zh-CN" altLang="zh-CN" sz="3300" b="1">
                <a:solidFill>
                  <a:srgbClr val="FF0000"/>
                </a:solidFill>
              </a:rPr>
              <a:t>）</a:t>
            </a:r>
            <a:r>
              <a:rPr lang="zh-CN" altLang="zh-CN" sz="3300" b="1"/>
              <a:t>据记载，清初实施海禁前，“市井贸易，咸有外国货物，民间行使多以外国银钱，因而各省流行，所在皆有”。这一记载表明当时</a:t>
            </a:r>
            <a:r>
              <a:rPr lang="en-US" altLang="zh-CN" sz="3300" b="1"/>
              <a:t>(</a:t>
            </a:r>
            <a:r>
              <a:rPr lang="zh-CN" altLang="zh-CN" sz="3300" b="1"/>
              <a:t>　　</a:t>
            </a:r>
            <a:r>
              <a:rPr lang="en-US" altLang="zh-CN" sz="3300" b="1"/>
              <a:t>)</a:t>
            </a:r>
            <a:endParaRPr lang="zh-CN" altLang="zh-CN" sz="3300" b="1"/>
          </a:p>
          <a:p>
            <a:r>
              <a:rPr lang="en-US" altLang="zh-CN" sz="3300" b="1"/>
              <a:t>A</a:t>
            </a:r>
            <a:r>
              <a:rPr lang="zh-CN" altLang="zh-CN" sz="3300" b="1"/>
              <a:t>．中国在对外贸易中处于优势地位</a:t>
            </a:r>
            <a:r>
              <a:rPr lang="en-US" altLang="zh-CN" sz="3300" b="1"/>
              <a:t>     </a:t>
            </a:r>
          </a:p>
          <a:p>
            <a:r>
              <a:rPr lang="en-US" altLang="zh-CN" sz="3300" b="1"/>
              <a:t>B</a:t>
            </a:r>
            <a:r>
              <a:rPr lang="zh-CN" altLang="zh-CN" sz="3300" b="1"/>
              <a:t>．外来货币干扰了中国资本市场</a:t>
            </a:r>
          </a:p>
          <a:p>
            <a:r>
              <a:rPr lang="en-US" altLang="zh-CN" sz="3300" b="1"/>
              <a:t>C</a:t>
            </a:r>
            <a:r>
              <a:rPr lang="zh-CN" altLang="zh-CN" sz="3300" b="1"/>
              <a:t>．自然经济受到进口货物的冲击</a:t>
            </a:r>
            <a:r>
              <a:rPr lang="en-US" altLang="zh-CN" sz="3300" b="1"/>
              <a:t>       </a:t>
            </a:r>
          </a:p>
          <a:p>
            <a:r>
              <a:rPr lang="en-US" altLang="zh-CN" sz="3300" b="1"/>
              <a:t>D</a:t>
            </a:r>
            <a:r>
              <a:rPr lang="zh-CN" altLang="zh-CN" sz="3300" b="1"/>
              <a:t>．民间贸易发展冲击清廷的统治</a:t>
            </a:r>
          </a:p>
        </p:txBody>
      </p:sp>
      <p:sp>
        <p:nvSpPr>
          <p:cNvPr id="6" name="椭圆 5"/>
          <p:cNvSpPr/>
          <p:nvPr/>
        </p:nvSpPr>
        <p:spPr>
          <a:xfrm>
            <a:off x="8401050" y="1857375"/>
            <a:ext cx="982663" cy="642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4796" tIns="47398" rIns="94796" bIns="47398" anchor="ctr"/>
          <a:lstStyle/>
          <a:p>
            <a:pPr algn="ctr">
              <a:defRPr/>
            </a:pPr>
            <a:endParaRPr lang="zh-CN" altLang="en-US"/>
          </a:p>
        </p:txBody>
      </p:sp>
      <p:sp>
        <p:nvSpPr>
          <p:cNvPr id="8" name="矩形 7"/>
          <p:cNvSpPr/>
          <p:nvPr/>
        </p:nvSpPr>
        <p:spPr>
          <a:xfrm>
            <a:off x="8401065" y="2375689"/>
            <a:ext cx="691216" cy="9220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rPr>
              <a:t>A</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239713" y="857250"/>
            <a:ext cx="11693525" cy="1571625"/>
          </a:xfrm>
          <a:prstGeom prst="rect">
            <a:avLst/>
          </a:prstGeom>
          <a:noFill/>
          <a:ln w="9525">
            <a:noFill/>
            <a:miter lim="800000"/>
            <a:headEnd/>
            <a:tailEnd/>
          </a:ln>
        </p:spPr>
        <p:txBody>
          <a:bodyPr lIns="94796" tIns="47398" rIns="94796" bIns="47398" anchor="ctr">
            <a:spAutoFit/>
          </a:bodyPr>
          <a:lstStyle/>
          <a:p>
            <a:pPr defTabSz="946150"/>
            <a:r>
              <a:rPr lang="zh-CN" altLang="en-US" sz="3200" b="1">
                <a:solidFill>
                  <a:srgbClr val="FF0000"/>
                </a:solidFill>
                <a:latin typeface="Times New Roman" pitchFamily="18" charset="0"/>
                <a:cs typeface="Times New Roman" pitchFamily="18" charset="0"/>
              </a:rPr>
              <a:t>（</a:t>
            </a:r>
            <a:r>
              <a:rPr lang="en-US" altLang="zh-CN" sz="3200" b="1">
                <a:solidFill>
                  <a:srgbClr val="FF0000"/>
                </a:solidFill>
                <a:latin typeface="Times New Roman" pitchFamily="18" charset="0"/>
                <a:cs typeface="Times New Roman" pitchFamily="18" charset="0"/>
              </a:rPr>
              <a:t>2011</a:t>
            </a:r>
            <a:r>
              <a:rPr lang="en-US" altLang="zh-CN" sz="3200" b="1">
                <a:solidFill>
                  <a:srgbClr val="FF0000"/>
                </a:solidFill>
                <a:cs typeface="Times New Roman" pitchFamily="18" charset="0"/>
              </a:rPr>
              <a:t>·</a:t>
            </a:r>
            <a:r>
              <a:rPr lang="zh-CN" altLang="en-US" sz="3200" b="1">
                <a:solidFill>
                  <a:srgbClr val="FF0000"/>
                </a:solidFill>
                <a:latin typeface="Times New Roman" pitchFamily="18" charset="0"/>
                <a:cs typeface="Times New Roman" pitchFamily="18" charset="0"/>
              </a:rPr>
              <a:t>全国新课标文综</a:t>
            </a:r>
            <a:r>
              <a:rPr lang="en-US" altLang="zh-CN" sz="3200" b="1">
                <a:solidFill>
                  <a:srgbClr val="FF0000"/>
                </a:solidFill>
                <a:cs typeface="Times New Roman" pitchFamily="18" charset="0"/>
              </a:rPr>
              <a:t>·</a:t>
            </a:r>
            <a:r>
              <a:rPr lang="en-US" altLang="zh-CN" sz="3200" b="1">
                <a:solidFill>
                  <a:srgbClr val="FF0000"/>
                </a:solidFill>
                <a:latin typeface="Times New Roman" pitchFamily="18" charset="0"/>
                <a:cs typeface="Times New Roman" pitchFamily="18" charset="0"/>
              </a:rPr>
              <a:t>25</a:t>
            </a:r>
            <a:r>
              <a:rPr lang="zh-CN" altLang="en-US" sz="3200" b="1">
                <a:solidFill>
                  <a:srgbClr val="FF0000"/>
                </a:solidFill>
                <a:latin typeface="Times New Roman" pitchFamily="18" charset="0"/>
                <a:cs typeface="Times New Roman" pitchFamily="18" charset="0"/>
              </a:rPr>
              <a:t>）</a:t>
            </a:r>
            <a:r>
              <a:rPr lang="zh-CN" altLang="en-US" sz="3200" b="1">
                <a:latin typeface="Times New Roman" pitchFamily="18" charset="0"/>
                <a:cs typeface="Times New Roman" pitchFamily="18" charset="0"/>
              </a:rPr>
              <a:t>图</a:t>
            </a:r>
            <a:r>
              <a:rPr lang="en-US" altLang="zh-CN" sz="3200" b="1">
                <a:latin typeface="Times New Roman" pitchFamily="18" charset="0"/>
                <a:cs typeface="Times New Roman" pitchFamily="18" charset="0"/>
              </a:rPr>
              <a:t>4</a:t>
            </a:r>
            <a:r>
              <a:rPr lang="zh-CN" altLang="en-US" sz="3200" b="1">
                <a:latin typeface="Times New Roman" pitchFamily="18" charset="0"/>
                <a:cs typeface="Times New Roman" pitchFamily="18" charset="0"/>
              </a:rPr>
              <a:t>是依据</a:t>
            </a:r>
            <a:r>
              <a:rPr lang="en-US" altLang="zh-CN" sz="3200" b="1">
                <a:latin typeface="Times New Roman" pitchFamily="18" charset="0"/>
                <a:cs typeface="Times New Roman" pitchFamily="18" charset="0"/>
              </a:rPr>
              <a:t>《</a:t>
            </a:r>
            <a:r>
              <a:rPr lang="zh-CN" altLang="en-US" sz="3200" b="1">
                <a:latin typeface="Times New Roman" pitchFamily="18" charset="0"/>
                <a:cs typeface="Times New Roman" pitchFamily="18" charset="0"/>
              </a:rPr>
              <a:t>隋书</a:t>
            </a:r>
            <a:r>
              <a:rPr lang="en-US" altLang="zh-CN" sz="3200" b="1">
                <a:cs typeface="Times New Roman" pitchFamily="18" charset="0"/>
              </a:rPr>
              <a:t>·</a:t>
            </a:r>
            <a:r>
              <a:rPr lang="zh-CN" altLang="en-US" sz="3200" b="1">
                <a:latin typeface="Times New Roman" pitchFamily="18" charset="0"/>
                <a:cs typeface="Times New Roman" pitchFamily="18" charset="0"/>
              </a:rPr>
              <a:t>食货志</a:t>
            </a:r>
            <a:r>
              <a:rPr lang="en-US" altLang="zh-CN" sz="3200" b="1">
                <a:latin typeface="Times New Roman" pitchFamily="18" charset="0"/>
                <a:cs typeface="Times New Roman" pitchFamily="18" charset="0"/>
              </a:rPr>
              <a:t>》</a:t>
            </a:r>
            <a:r>
              <a:rPr lang="zh-CN" altLang="en-US" sz="3200" b="1">
                <a:latin typeface="Times New Roman" pitchFamily="18" charset="0"/>
                <a:cs typeface="Times New Roman" pitchFamily="18" charset="0"/>
              </a:rPr>
              <a:t>等制作的南北朝时期各地区货币使用情况示意图。该图反映出</a:t>
            </a:r>
            <a:r>
              <a:rPr lang="en-US" altLang="zh-CN" sz="3200" b="1">
                <a:latin typeface="Times New Roman" pitchFamily="18" charset="0"/>
                <a:cs typeface="Times New Roman" pitchFamily="18" charset="0"/>
              </a:rPr>
              <a:t>(</a:t>
            </a: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 </a:t>
            </a:r>
            <a:endParaRPr lang="en-US" altLang="zh-CN" sz="3200" b="1"/>
          </a:p>
          <a:p>
            <a:pPr defTabSz="946150" eaLnBrk="0" hangingPunct="0"/>
            <a:endParaRPr lang="en-US" altLang="zh-CN" sz="3200" b="1"/>
          </a:p>
        </p:txBody>
      </p:sp>
      <p:pic>
        <p:nvPicPr>
          <p:cNvPr id="144386" name="图片 5" descr="wps7437.tmp"/>
          <p:cNvPicPr>
            <a:picLocks noChangeAspect="1" noChangeArrowheads="1"/>
          </p:cNvPicPr>
          <p:nvPr/>
        </p:nvPicPr>
        <p:blipFill>
          <a:blip r:embed="rId2"/>
          <a:srcRect/>
          <a:stretch>
            <a:fillRect/>
          </a:stretch>
        </p:blipFill>
        <p:spPr bwMode="auto">
          <a:xfrm>
            <a:off x="2954338" y="1785938"/>
            <a:ext cx="6121400" cy="3097212"/>
          </a:xfrm>
          <a:prstGeom prst="rect">
            <a:avLst/>
          </a:prstGeom>
          <a:noFill/>
          <a:ln w="9525">
            <a:noFill/>
            <a:miter lim="800000"/>
            <a:headEnd/>
            <a:tailEnd/>
          </a:ln>
        </p:spPr>
      </p:pic>
      <p:sp>
        <p:nvSpPr>
          <p:cNvPr id="144387" name="Rectangle 3"/>
          <p:cNvSpPr>
            <a:spLocks noChangeArrowheads="1"/>
          </p:cNvSpPr>
          <p:nvPr/>
        </p:nvSpPr>
        <p:spPr bwMode="auto">
          <a:xfrm>
            <a:off x="1622425" y="4359275"/>
            <a:ext cx="9190038" cy="2247900"/>
          </a:xfrm>
          <a:prstGeom prst="rect">
            <a:avLst/>
          </a:prstGeom>
          <a:noFill/>
          <a:ln w="9525">
            <a:noFill/>
            <a:miter lim="800000"/>
            <a:headEnd/>
            <a:tailEnd/>
          </a:ln>
        </p:spPr>
        <p:txBody>
          <a:bodyPr lIns="94796" tIns="47398" rIns="94796" bIns="47398" anchor="ctr">
            <a:spAutoFit/>
          </a:bodyPr>
          <a:lstStyle/>
          <a:p>
            <a:pPr defTabSz="946150"/>
            <a:r>
              <a:rPr lang="en-US" altLang="zh-CN" sz="2800" b="1">
                <a:solidFill>
                  <a:srgbClr val="000000"/>
                </a:solidFill>
                <a:latin typeface="Times New Roman" pitchFamily="18" charset="0"/>
                <a:cs typeface="Times New Roman" pitchFamily="18" charset="0"/>
              </a:rPr>
              <a:t> </a:t>
            </a:r>
            <a:endParaRPr lang="en-US" altLang="zh-CN" sz="2800" b="1"/>
          </a:p>
          <a:p>
            <a:pPr defTabSz="946150" eaLnBrk="0" hangingPunct="0"/>
            <a:r>
              <a:rPr lang="en-US" altLang="zh-CN" sz="2800" b="1">
                <a:solidFill>
                  <a:srgbClr val="000000"/>
                </a:solidFill>
                <a:latin typeface="Times New Roman" pitchFamily="18" charset="0"/>
                <a:cs typeface="Times New Roman" pitchFamily="18" charset="0"/>
              </a:rPr>
              <a:t>A</a:t>
            </a:r>
            <a:r>
              <a:rPr lang="zh-CN" altLang="en-US" sz="2800" b="1">
                <a:solidFill>
                  <a:srgbClr val="000000"/>
                </a:solidFill>
                <a:latin typeface="Times New Roman" pitchFamily="18" charset="0"/>
                <a:cs typeface="Times New Roman" pitchFamily="18" charset="0"/>
              </a:rPr>
              <a:t>．长江流域经济水平总体上高于黄河流域  </a:t>
            </a:r>
            <a:endParaRPr lang="en-US" altLang="zh-CN" sz="2800" b="1">
              <a:solidFill>
                <a:srgbClr val="000000"/>
              </a:solidFill>
              <a:latin typeface="Times New Roman" pitchFamily="18" charset="0"/>
              <a:cs typeface="Times New Roman" pitchFamily="18" charset="0"/>
            </a:endParaRPr>
          </a:p>
          <a:p>
            <a:pPr defTabSz="946150" eaLnBrk="0" hangingPunct="0"/>
            <a:r>
              <a:rPr lang="en-US" altLang="zh-CN" sz="2800" b="1">
                <a:solidFill>
                  <a:srgbClr val="000000"/>
                </a:solidFill>
                <a:latin typeface="Times New Roman" pitchFamily="18" charset="0"/>
                <a:cs typeface="Times New Roman" pitchFamily="18" charset="0"/>
              </a:rPr>
              <a:t>B</a:t>
            </a:r>
            <a:r>
              <a:rPr lang="zh-CN" altLang="en-US" sz="2800" b="1">
                <a:solidFill>
                  <a:srgbClr val="000000"/>
                </a:solidFill>
                <a:latin typeface="Times New Roman" pitchFamily="18" charset="0"/>
                <a:cs typeface="Times New Roman" pitchFamily="18" charset="0"/>
              </a:rPr>
              <a:t>．河西走廊与岭南地区经济发展速度最快</a:t>
            </a:r>
            <a:endParaRPr lang="zh-CN" altLang="en-US" sz="2800" b="1"/>
          </a:p>
          <a:p>
            <a:pPr defTabSz="946150" eaLnBrk="0" hangingPunct="0"/>
            <a:r>
              <a:rPr lang="en-US" altLang="zh-CN" sz="2800" b="1">
                <a:solidFill>
                  <a:srgbClr val="000000"/>
                </a:solidFill>
                <a:latin typeface="Times New Roman" pitchFamily="18" charset="0"/>
                <a:cs typeface="Times New Roman" pitchFamily="18" charset="0"/>
              </a:rPr>
              <a:t>C</a:t>
            </a:r>
            <a:r>
              <a:rPr lang="zh-CN" altLang="en-US" sz="2800" b="1">
                <a:solidFill>
                  <a:srgbClr val="000000"/>
                </a:solidFill>
                <a:latin typeface="Times New Roman" pitchFamily="18" charset="0"/>
                <a:cs typeface="Times New Roman" pitchFamily="18" charset="0"/>
              </a:rPr>
              <a:t>．黄河流域的丝织业迅速发展            </a:t>
            </a:r>
            <a:endParaRPr lang="en-US" altLang="zh-CN" sz="2800" b="1">
              <a:solidFill>
                <a:srgbClr val="000000"/>
              </a:solidFill>
              <a:latin typeface="Times New Roman" pitchFamily="18" charset="0"/>
              <a:cs typeface="Times New Roman" pitchFamily="18" charset="0"/>
            </a:endParaRPr>
          </a:p>
          <a:p>
            <a:pPr defTabSz="946150" eaLnBrk="0" hangingPunct="0"/>
            <a:r>
              <a:rPr lang="en-US" altLang="zh-CN" sz="2800" b="1">
                <a:latin typeface="Times New Roman" pitchFamily="18" charset="0"/>
                <a:cs typeface="Times New Roman" pitchFamily="18" charset="0"/>
              </a:rPr>
              <a:t>D</a:t>
            </a:r>
            <a:r>
              <a:rPr lang="zh-CN" altLang="en-US" sz="2800" b="1">
                <a:latin typeface="Times New Roman" pitchFamily="18" charset="0"/>
                <a:cs typeface="Times New Roman" pitchFamily="18" charset="0"/>
              </a:rPr>
              <a:t>．长江流域经济发展相对稳定</a:t>
            </a:r>
            <a:endParaRPr lang="zh-CN" altLang="en-US" sz="2800" b="1"/>
          </a:p>
        </p:txBody>
      </p:sp>
      <p:sp>
        <p:nvSpPr>
          <p:cNvPr id="5" name="椭圆 4"/>
          <p:cNvSpPr/>
          <p:nvPr/>
        </p:nvSpPr>
        <p:spPr>
          <a:xfrm>
            <a:off x="577850" y="1285875"/>
            <a:ext cx="2519363" cy="642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4796" tIns="47398" rIns="94796" bIns="47398" anchor="ctr"/>
          <a:lstStyle/>
          <a:p>
            <a:pPr algn="ctr">
              <a:defRPr/>
            </a:pPr>
            <a:endParaRPr lang="zh-CN" altLang="en-US"/>
          </a:p>
        </p:txBody>
      </p:sp>
      <p:sp>
        <p:nvSpPr>
          <p:cNvPr id="144389" name="矩形 6"/>
          <p:cNvSpPr>
            <a:spLocks noChangeArrowheads="1"/>
          </p:cNvSpPr>
          <p:nvPr/>
        </p:nvSpPr>
        <p:spPr bwMode="auto">
          <a:xfrm>
            <a:off x="4056063" y="214313"/>
            <a:ext cx="4537075" cy="663575"/>
          </a:xfrm>
          <a:prstGeom prst="rect">
            <a:avLst/>
          </a:prstGeom>
          <a:noFill/>
          <a:ln w="9525">
            <a:noFill/>
            <a:miter lim="800000"/>
            <a:headEnd/>
            <a:tailEnd/>
          </a:ln>
        </p:spPr>
        <p:txBody>
          <a:bodyPr lIns="94796" tIns="47398" rIns="94796" bIns="47398">
            <a:spAutoFit/>
          </a:bodyPr>
          <a:lstStyle/>
          <a:p>
            <a:r>
              <a:rPr lang="zh-CN" altLang="en-US" sz="3700" b="1">
                <a:solidFill>
                  <a:srgbClr val="0000FF"/>
                </a:solidFill>
                <a:latin typeface="微软雅黑"/>
                <a:ea typeface="微软雅黑"/>
                <a:cs typeface="宋体" charset="-122"/>
              </a:rPr>
              <a:t>时空判断</a:t>
            </a:r>
            <a:endParaRPr lang="zh-CN" altLang="en-US" sz="3700">
              <a:solidFill>
                <a:srgbClr val="0000FF"/>
              </a:solidFill>
              <a:latin typeface="微软雅黑"/>
              <a:ea typeface="微软雅黑"/>
              <a:cs typeface="宋体" charset="-122"/>
            </a:endParaRPr>
          </a:p>
        </p:txBody>
      </p:sp>
      <p:sp>
        <p:nvSpPr>
          <p:cNvPr id="8" name="矩形 7"/>
          <p:cNvSpPr/>
          <p:nvPr/>
        </p:nvSpPr>
        <p:spPr>
          <a:xfrm>
            <a:off x="10407031" y="121521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rPr>
              <a:t>D</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ChangeArrowheads="1"/>
          </p:cNvSpPr>
          <p:nvPr/>
        </p:nvSpPr>
        <p:spPr bwMode="auto">
          <a:xfrm>
            <a:off x="0" y="1022350"/>
            <a:ext cx="12195175" cy="1571625"/>
          </a:xfrm>
          <a:prstGeom prst="rect">
            <a:avLst/>
          </a:prstGeom>
          <a:noFill/>
          <a:ln w="9525">
            <a:noFill/>
            <a:miter lim="800000"/>
            <a:headEnd/>
            <a:tailEnd/>
          </a:ln>
        </p:spPr>
        <p:txBody>
          <a:bodyPr lIns="94796" tIns="47398" rIns="94796" bIns="47398" anchor="ctr">
            <a:spAutoFit/>
          </a:bodyPr>
          <a:lstStyle/>
          <a:p>
            <a:pPr defTabSz="946150"/>
            <a:r>
              <a:rPr lang="zh-CN" altLang="en-US" sz="3200" b="1">
                <a:solidFill>
                  <a:srgbClr val="FF0000"/>
                </a:solidFill>
                <a:latin typeface="Times New Roman" pitchFamily="18" charset="0"/>
                <a:cs typeface="Times New Roman" pitchFamily="18" charset="0"/>
              </a:rPr>
              <a:t>（</a:t>
            </a:r>
            <a:r>
              <a:rPr lang="en-US" altLang="zh-CN" sz="3200" b="1">
                <a:solidFill>
                  <a:srgbClr val="FF0000"/>
                </a:solidFill>
                <a:latin typeface="Times New Roman" pitchFamily="18" charset="0"/>
                <a:cs typeface="Times New Roman" pitchFamily="18" charset="0"/>
              </a:rPr>
              <a:t>2013·</a:t>
            </a:r>
            <a:r>
              <a:rPr lang="zh-CN" altLang="en-US" sz="3200" b="1">
                <a:solidFill>
                  <a:srgbClr val="FF0000"/>
                </a:solidFill>
                <a:latin typeface="黑体" pitchFamily="2" charset="-122"/>
                <a:ea typeface="黑体" pitchFamily="2" charset="-122"/>
                <a:cs typeface="Times New Roman" pitchFamily="18" charset="0"/>
              </a:rPr>
              <a:t>全国新课标卷</a:t>
            </a:r>
            <a:r>
              <a:rPr lang="en-US" altLang="zh-CN" sz="3200" b="1">
                <a:solidFill>
                  <a:srgbClr val="FF0000"/>
                </a:solidFill>
                <a:latin typeface="Times New Roman" pitchFamily="18" charset="0"/>
                <a:ea typeface="黑体" pitchFamily="2" charset="-122"/>
                <a:cs typeface="Times New Roman" pitchFamily="18" charset="0"/>
              </a:rPr>
              <a:t>Ⅰ</a:t>
            </a:r>
            <a:r>
              <a:rPr lang="zh-CN" altLang="en-US" sz="3200" b="1">
                <a:solidFill>
                  <a:srgbClr val="FF0000"/>
                </a:solidFill>
                <a:latin typeface="黑体" pitchFamily="2" charset="-122"/>
                <a:ea typeface="黑体" pitchFamily="2" charset="-122"/>
                <a:cs typeface="Times New Roman" pitchFamily="18" charset="0"/>
              </a:rPr>
              <a:t>文综</a:t>
            </a:r>
            <a:r>
              <a:rPr lang="en-US" altLang="zh-CN" sz="3200" b="1">
                <a:solidFill>
                  <a:srgbClr val="FF0000"/>
                </a:solidFill>
                <a:latin typeface="Times New Roman" pitchFamily="18" charset="0"/>
                <a:cs typeface="Times New Roman" pitchFamily="18" charset="0"/>
              </a:rPr>
              <a:t>·34</a:t>
            </a:r>
            <a:r>
              <a:rPr lang="zh-CN" altLang="en-US" sz="3200" b="1">
                <a:solidFill>
                  <a:srgbClr val="FF0000"/>
                </a:solidFill>
                <a:latin typeface="Times New Roman" pitchFamily="18" charset="0"/>
                <a:cs typeface="Times New Roman" pitchFamily="18" charset="0"/>
              </a:rPr>
              <a:t>）</a:t>
            </a:r>
            <a:r>
              <a:rPr lang="zh-CN" altLang="en-US" sz="3200" b="1">
                <a:latin typeface="Times New Roman" pitchFamily="18" charset="0"/>
                <a:cs typeface="Times New Roman" pitchFamily="18" charset="0"/>
              </a:rPr>
              <a:t>图</a:t>
            </a:r>
            <a:r>
              <a:rPr lang="en-US" altLang="zh-CN" sz="3200" b="1">
                <a:latin typeface="Times New Roman" pitchFamily="18" charset="0"/>
                <a:cs typeface="Times New Roman" pitchFamily="18" charset="0"/>
              </a:rPr>
              <a:t>6</a:t>
            </a:r>
            <a:r>
              <a:rPr lang="zh-CN" altLang="en-US" sz="3200" b="1">
                <a:latin typeface="Times New Roman" pitchFamily="18" charset="0"/>
                <a:cs typeface="Times New Roman" pitchFamily="18" charset="0"/>
              </a:rPr>
              <a:t>中①②③④分别是不同时期的欧洲局部图。符合德国历史发展进程的是</a:t>
            </a:r>
            <a:r>
              <a:rPr lang="en-US" altLang="zh-CN" sz="3200" b="1">
                <a:latin typeface="Times New Roman" pitchFamily="18" charset="0"/>
                <a:cs typeface="Times New Roman" pitchFamily="18" charset="0"/>
              </a:rPr>
              <a:t>(</a:t>
            </a: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a:t>
            </a:r>
            <a:endParaRPr lang="en-US" altLang="zh-CN" sz="3200" b="1"/>
          </a:p>
          <a:p>
            <a:pPr defTabSz="946150" eaLnBrk="0" hangingPunct="0"/>
            <a:endParaRPr lang="en-US" altLang="zh-CN" sz="3200" b="1"/>
          </a:p>
        </p:txBody>
      </p:sp>
      <p:pic>
        <p:nvPicPr>
          <p:cNvPr id="145410" name="图片 11" descr="中学历史教学园地（www.zxls.com）——全国文章总量、访问量最大的历史教学网站。">
            <a:hlinkClick r:id="rId2"/>
          </p:cNvPr>
          <p:cNvPicPr>
            <a:picLocks noChangeAspect="1" noChangeArrowheads="1"/>
          </p:cNvPicPr>
          <p:nvPr/>
        </p:nvPicPr>
        <p:blipFill>
          <a:blip r:embed="rId3"/>
          <a:srcRect/>
          <a:stretch>
            <a:fillRect/>
          </a:stretch>
        </p:blipFill>
        <p:spPr bwMode="auto">
          <a:xfrm>
            <a:off x="-26988" y="2286000"/>
            <a:ext cx="12115801" cy="2644775"/>
          </a:xfrm>
          <a:prstGeom prst="rect">
            <a:avLst/>
          </a:prstGeom>
          <a:noFill/>
          <a:ln w="9525">
            <a:noFill/>
            <a:miter lim="800000"/>
            <a:headEnd/>
            <a:tailEnd/>
          </a:ln>
        </p:spPr>
      </p:pic>
      <p:sp>
        <p:nvSpPr>
          <p:cNvPr id="145411" name="Rectangle 3"/>
          <p:cNvSpPr>
            <a:spLocks noChangeArrowheads="1"/>
          </p:cNvSpPr>
          <p:nvPr/>
        </p:nvSpPr>
        <p:spPr bwMode="auto">
          <a:xfrm>
            <a:off x="-46038" y="5002213"/>
            <a:ext cx="12223751" cy="1079500"/>
          </a:xfrm>
          <a:prstGeom prst="rect">
            <a:avLst/>
          </a:prstGeom>
          <a:noFill/>
          <a:ln w="9525">
            <a:noFill/>
            <a:miter lim="800000"/>
            <a:headEnd/>
            <a:tailEnd/>
          </a:ln>
        </p:spPr>
        <p:txBody>
          <a:bodyPr wrap="none" lIns="94796" tIns="47398" rIns="94796" bIns="47398" anchor="ctr">
            <a:spAutoFit/>
          </a:bodyPr>
          <a:lstStyle/>
          <a:p>
            <a:pPr indent="206375" defTabSz="946150">
              <a:tabLst>
                <a:tab pos="2724150" algn="l"/>
              </a:tabLst>
            </a:pPr>
            <a:r>
              <a:rPr lang="en-US" altLang="zh-CN" sz="3200" b="1">
                <a:latin typeface="Times New Roman" pitchFamily="18" charset="0"/>
                <a:cs typeface="Times New Roman" pitchFamily="18" charset="0"/>
              </a:rPr>
              <a:t>          ①                         ②                           ③                         ④</a:t>
            </a:r>
          </a:p>
          <a:p>
            <a:pPr indent="206375" defTabSz="946150" eaLnBrk="0" hangingPunct="0">
              <a:tabLst>
                <a:tab pos="2724150" algn="l"/>
              </a:tabLst>
            </a:pPr>
            <a:r>
              <a:rPr lang="en-US" altLang="zh-CN" sz="3200" b="1">
                <a:latin typeface="Times New Roman" pitchFamily="18" charset="0"/>
                <a:cs typeface="Times New Roman" pitchFamily="18" charset="0"/>
              </a:rPr>
              <a:t>A</a:t>
            </a:r>
            <a:r>
              <a:rPr lang="zh-CN" altLang="en-US" sz="3200" b="1">
                <a:latin typeface="Times New Roman" pitchFamily="18" charset="0"/>
                <a:cs typeface="Times New Roman" pitchFamily="18" charset="0"/>
              </a:rPr>
              <a:t>．③②④①      </a:t>
            </a:r>
            <a:r>
              <a:rPr lang="en-US" altLang="zh-CN" sz="3200" b="1">
                <a:latin typeface="Times New Roman" pitchFamily="18" charset="0"/>
                <a:cs typeface="Times New Roman" pitchFamily="18" charset="0"/>
              </a:rPr>
              <a:t>B</a:t>
            </a:r>
            <a:r>
              <a:rPr lang="zh-CN" altLang="en-US" sz="3200" b="1">
                <a:latin typeface="Times New Roman" pitchFamily="18" charset="0"/>
                <a:cs typeface="Times New Roman" pitchFamily="18" charset="0"/>
              </a:rPr>
              <a:t>．④③①②	    </a:t>
            </a:r>
            <a:r>
              <a:rPr lang="en-US" altLang="zh-CN" sz="3200" b="1">
                <a:latin typeface="Times New Roman" pitchFamily="18" charset="0"/>
                <a:cs typeface="Times New Roman" pitchFamily="18" charset="0"/>
              </a:rPr>
              <a:t>C</a:t>
            </a:r>
            <a:r>
              <a:rPr lang="zh-CN" altLang="en-US" sz="3200" b="1">
                <a:latin typeface="Times New Roman" pitchFamily="18" charset="0"/>
                <a:cs typeface="Times New Roman" pitchFamily="18" charset="0"/>
              </a:rPr>
              <a:t>．①④③②</a:t>
            </a:r>
            <a:r>
              <a:rPr lang="zh-CN" altLang="en-US" sz="3200" b="1">
                <a:solidFill>
                  <a:srgbClr val="FF0000"/>
                </a:solidFill>
                <a:latin typeface="Times New Roman" pitchFamily="18" charset="0"/>
                <a:cs typeface="Times New Roman" pitchFamily="18" charset="0"/>
              </a:rPr>
              <a:t>	</a:t>
            </a: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D</a:t>
            </a:r>
            <a:r>
              <a:rPr lang="zh-CN" altLang="en-US" sz="3200" b="1">
                <a:latin typeface="Times New Roman" pitchFamily="18" charset="0"/>
                <a:cs typeface="Times New Roman" pitchFamily="18" charset="0"/>
              </a:rPr>
              <a:t>．④①②③</a:t>
            </a:r>
            <a:endParaRPr lang="zh-CN" altLang="en-US" sz="3200" b="1"/>
          </a:p>
        </p:txBody>
      </p:sp>
      <p:sp>
        <p:nvSpPr>
          <p:cNvPr id="145412" name="矩形 4"/>
          <p:cNvSpPr>
            <a:spLocks noChangeArrowheads="1"/>
          </p:cNvSpPr>
          <p:nvPr/>
        </p:nvSpPr>
        <p:spPr bwMode="auto">
          <a:xfrm>
            <a:off x="3905250" y="214313"/>
            <a:ext cx="2068513" cy="663575"/>
          </a:xfrm>
          <a:prstGeom prst="rect">
            <a:avLst/>
          </a:prstGeom>
          <a:noFill/>
          <a:ln w="9525">
            <a:noFill/>
            <a:miter lim="800000"/>
            <a:headEnd/>
            <a:tailEnd/>
          </a:ln>
        </p:spPr>
        <p:txBody>
          <a:bodyPr wrap="none" lIns="94796" tIns="47398" rIns="94796" bIns="47398">
            <a:spAutoFit/>
          </a:bodyPr>
          <a:lstStyle/>
          <a:p>
            <a:r>
              <a:rPr lang="zh-CN" altLang="en-US" sz="3700" b="1">
                <a:solidFill>
                  <a:srgbClr val="0000FF"/>
                </a:solidFill>
                <a:latin typeface="微软雅黑"/>
                <a:ea typeface="微软雅黑"/>
                <a:cs typeface="宋体" charset="-122"/>
              </a:rPr>
              <a:t>时空判断</a:t>
            </a:r>
            <a:endParaRPr lang="zh-CN" altLang="en-US" sz="3700">
              <a:solidFill>
                <a:srgbClr val="0000FF"/>
              </a:solidFill>
              <a:latin typeface="微软雅黑"/>
              <a:ea typeface="微软雅黑"/>
              <a:cs typeface="宋体" charset="-122"/>
            </a:endParaRPr>
          </a:p>
        </p:txBody>
      </p:sp>
      <p:sp>
        <p:nvSpPr>
          <p:cNvPr id="7" name="矩形 6"/>
          <p:cNvSpPr/>
          <p:nvPr/>
        </p:nvSpPr>
        <p:spPr>
          <a:xfrm>
            <a:off x="7669223" y="136345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rPr>
              <a:t>C</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内容占位符 2"/>
          <p:cNvSpPr>
            <a:spLocks noGrp="1"/>
          </p:cNvSpPr>
          <p:nvPr>
            <p:ph idx="4294967295"/>
          </p:nvPr>
        </p:nvSpPr>
        <p:spPr>
          <a:xfrm>
            <a:off x="1028700" y="765175"/>
            <a:ext cx="4492625" cy="5618163"/>
          </a:xfrm>
        </p:spPr>
        <p:txBody>
          <a:bodyPr lIns="91456" tIns="45728" rIns="91456" bIns="45728"/>
          <a:lstStyle/>
          <a:p>
            <a:pPr marL="0" indent="0">
              <a:buFont typeface="Arial" panose="020B0604020202020204" pitchFamily="34" charset="0"/>
              <a:buNone/>
              <a:defRPr/>
            </a:pPr>
            <a:r>
              <a:rPr lang="zh-CN" altLang="en-US" b="1" noProof="1">
                <a:latin typeface="黑体" panose="02010609060101010101" pitchFamily="49" charset="-122"/>
                <a:ea typeface="黑体" panose="02010609060101010101" pitchFamily="49" charset="-122"/>
                <a:sym typeface="+mn-ea"/>
              </a:rPr>
              <a:t>【例</a:t>
            </a:r>
            <a:r>
              <a:rPr lang="en-US" altLang="zh-CN" b="1" noProof="1">
                <a:latin typeface="黑体" panose="02010609060101010101" pitchFamily="49" charset="-122"/>
                <a:ea typeface="黑体" panose="02010609060101010101" pitchFamily="49" charset="-122"/>
                <a:sym typeface="+mn-ea"/>
              </a:rPr>
              <a:t>4</a:t>
            </a:r>
            <a:r>
              <a:rPr lang="zh-CN" altLang="en-US" b="1" noProof="1">
                <a:latin typeface="黑体" panose="02010609060101010101" pitchFamily="49" charset="-122"/>
                <a:ea typeface="黑体" panose="02010609060101010101" pitchFamily="49" charset="-122"/>
                <a:sym typeface="+mn-ea"/>
              </a:rPr>
              <a:t>】</a:t>
            </a:r>
            <a:r>
              <a:rPr lang="zh-CN" altLang="zh-CN" b="1" noProof="1">
                <a:latin typeface="微软雅黑" panose="020B0503020204020204" pitchFamily="34" charset="-122"/>
                <a:ea typeface="微软雅黑" panose="020B0503020204020204" pitchFamily="34" charset="-122"/>
              </a:rPr>
              <a:t>（</a:t>
            </a:r>
            <a:r>
              <a:rPr lang="en-US" altLang="zh-CN" b="1" noProof="1">
                <a:latin typeface="微软雅黑" panose="020B0503020204020204" pitchFamily="34" charset="-122"/>
                <a:ea typeface="微软雅黑" panose="020B0503020204020204" pitchFamily="34" charset="-122"/>
              </a:rPr>
              <a:t>2008</a:t>
            </a:r>
            <a:r>
              <a:rPr lang="zh-CN" altLang="zh-CN" b="1" noProof="1">
                <a:latin typeface="微软雅黑" panose="020B0503020204020204" pitchFamily="34" charset="-122"/>
                <a:ea typeface="微软雅黑" panose="020B0503020204020204" pitchFamily="34" charset="-122"/>
              </a:rPr>
              <a:t>年全国Ⅱ卷）图</a:t>
            </a:r>
            <a:r>
              <a:rPr lang="en-US" altLang="zh-CN" b="1" noProof="1">
                <a:latin typeface="微软雅黑" panose="020B0503020204020204" pitchFamily="34" charset="-122"/>
                <a:ea typeface="微软雅黑" panose="020B0503020204020204" pitchFamily="34" charset="-122"/>
              </a:rPr>
              <a:t>5</a:t>
            </a:r>
            <a:r>
              <a:rPr lang="zh-CN" altLang="zh-CN" b="1" noProof="1">
                <a:latin typeface="微软雅黑" panose="020B0503020204020204" pitchFamily="34" charset="-122"/>
                <a:ea typeface="微软雅黑" panose="020B0503020204020204" pitchFamily="34" charset="-122"/>
              </a:rPr>
              <a:t>为历史上某次战争的形势图。该图所示战局的时间是</a:t>
            </a:r>
          </a:p>
          <a:p>
            <a:pPr marL="0" indent="0">
              <a:buFont typeface="Arial" panose="020B0604020202020204" pitchFamily="34" charset="0"/>
              <a:buNone/>
              <a:defRPr/>
            </a:pPr>
            <a:r>
              <a:rPr lang="en-US" altLang="zh-CN" b="1" noProof="1">
                <a:latin typeface="微软雅黑" panose="020B0503020204020204" pitchFamily="34" charset="-122"/>
                <a:ea typeface="微软雅黑" panose="020B0503020204020204" pitchFamily="34" charset="-122"/>
              </a:rPr>
              <a:t>    A.1812</a:t>
            </a:r>
            <a:r>
              <a:rPr lang="zh-CN" altLang="zh-CN" b="1" noProof="1">
                <a:latin typeface="微软雅黑" panose="020B0503020204020204" pitchFamily="34" charset="-122"/>
                <a:ea typeface="微软雅黑" panose="020B0503020204020204" pitchFamily="34" charset="-122"/>
              </a:rPr>
              <a:t>年</a:t>
            </a:r>
          </a:p>
          <a:p>
            <a:pPr marL="0" indent="0">
              <a:buFont typeface="Arial" panose="020B0604020202020204" pitchFamily="34" charset="0"/>
              <a:buNone/>
              <a:defRPr/>
            </a:pPr>
            <a:r>
              <a:rPr lang="en-US" altLang="zh-CN" b="1" noProof="1">
                <a:latin typeface="微软雅黑" panose="020B0503020204020204" pitchFamily="34" charset="-122"/>
                <a:ea typeface="微软雅黑" panose="020B0503020204020204" pitchFamily="34" charset="-122"/>
              </a:rPr>
              <a:t>    B.1914</a:t>
            </a:r>
            <a:r>
              <a:rPr lang="zh-CN" altLang="zh-CN" b="1" noProof="1">
                <a:latin typeface="微软雅黑" panose="020B0503020204020204" pitchFamily="34" charset="-122"/>
                <a:ea typeface="微软雅黑" panose="020B0503020204020204" pitchFamily="34" charset="-122"/>
              </a:rPr>
              <a:t>年</a:t>
            </a:r>
          </a:p>
          <a:p>
            <a:pPr marL="0" indent="0">
              <a:buFont typeface="Arial" panose="020B0604020202020204" pitchFamily="34" charset="0"/>
              <a:buNone/>
              <a:defRPr/>
            </a:pPr>
            <a:r>
              <a:rPr lang="en-US" altLang="zh-CN" b="1" noProof="1">
                <a:latin typeface="微软雅黑" panose="020B0503020204020204" pitchFamily="34" charset="-122"/>
                <a:ea typeface="微软雅黑" panose="020B0503020204020204" pitchFamily="34" charset="-122"/>
              </a:rPr>
              <a:t>    C.1918</a:t>
            </a:r>
            <a:r>
              <a:rPr lang="zh-CN" altLang="zh-CN" b="1" noProof="1">
                <a:latin typeface="微软雅黑" panose="020B0503020204020204" pitchFamily="34" charset="-122"/>
                <a:ea typeface="微软雅黑" panose="020B0503020204020204" pitchFamily="34" charset="-122"/>
              </a:rPr>
              <a:t>年</a:t>
            </a:r>
          </a:p>
          <a:p>
            <a:pPr marL="0" indent="0">
              <a:buFont typeface="Arial" panose="020B0604020202020204" pitchFamily="34" charset="0"/>
              <a:buNone/>
              <a:defRPr/>
            </a:pPr>
            <a:r>
              <a:rPr lang="en-US" altLang="zh-CN" b="1" noProof="1">
                <a:latin typeface="微软雅黑" panose="020B0503020204020204" pitchFamily="34" charset="-122"/>
                <a:ea typeface="微软雅黑" panose="020B0503020204020204" pitchFamily="34" charset="-122"/>
              </a:rPr>
              <a:t>    D.1941</a:t>
            </a:r>
            <a:r>
              <a:rPr lang="zh-CN" altLang="zh-CN" b="1" noProof="1">
                <a:latin typeface="微软雅黑" panose="020B0503020204020204" pitchFamily="34" charset="-122"/>
                <a:ea typeface="微软雅黑" panose="020B0503020204020204" pitchFamily="34" charset="-122"/>
              </a:rPr>
              <a:t>年</a:t>
            </a:r>
          </a:p>
          <a:p>
            <a:pPr marL="386080" indent="-386080">
              <a:buFont typeface="Arial" panose="020B0604020202020204" pitchFamily="34" charset="0"/>
              <a:buChar char="•"/>
              <a:defRPr/>
            </a:pPr>
            <a:endParaRPr lang="zh-CN" altLang="en-US" b="1" noProof="1">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524000" y="765175"/>
            <a:ext cx="9147175" cy="1588"/>
          </a:xfrm>
          <a:prstGeom prst="line">
            <a:avLst/>
          </a:prstGeom>
          <a:ln w="57150">
            <a:solidFill>
              <a:srgbClr val="0066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6500" name="图片 32" descr="3"/>
          <p:cNvPicPr>
            <a:picLocks noChangeAspect="1"/>
          </p:cNvPicPr>
          <p:nvPr/>
        </p:nvPicPr>
        <p:blipFill>
          <a:blip r:embed="rId2"/>
          <a:srcRect/>
          <a:stretch>
            <a:fillRect/>
          </a:stretch>
        </p:blipFill>
        <p:spPr bwMode="auto">
          <a:xfrm>
            <a:off x="5592763" y="836613"/>
            <a:ext cx="5078412" cy="5586412"/>
          </a:xfrm>
          <a:prstGeom prst="rect">
            <a:avLst/>
          </a:prstGeom>
          <a:noFill/>
          <a:ln w="9525">
            <a:noFill/>
            <a:miter lim="800000"/>
            <a:headEnd/>
            <a:tailEnd/>
          </a:ln>
        </p:spPr>
      </p:pic>
      <p:sp>
        <p:nvSpPr>
          <p:cNvPr id="106501" name="文本框 106500"/>
          <p:cNvSpPr txBox="1"/>
          <p:nvPr/>
        </p:nvSpPr>
        <p:spPr>
          <a:xfrm>
            <a:off x="1200150" y="0"/>
            <a:ext cx="6227763" cy="644525"/>
          </a:xfrm>
          <a:prstGeom prst="rect">
            <a:avLst/>
          </a:prstGeom>
          <a:noFill/>
          <a:ln w="9525">
            <a:noFill/>
          </a:ln>
          <a:effectLst>
            <a:outerShdw dist="107763" dir="2699999" algn="ctr" rotWithShape="0">
              <a:srgbClr val="808080"/>
            </a:outerShdw>
          </a:effectLst>
        </p:spPr>
        <p:txBody>
          <a:bodyPr>
            <a:spAutoFit/>
          </a:bodyPr>
          <a:lstStyle/>
          <a:p>
            <a:pPr algn="ctr">
              <a:spcBef>
                <a:spcPct val="50000"/>
              </a:spcBef>
              <a:defRPr/>
            </a:pPr>
            <a:r>
              <a:rPr lang="zh-CN" altLang="en-US" sz="3600" b="1"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时空判断</a:t>
            </a:r>
            <a:endParaRPr lang="zh-CN" altLang="en-US" sz="3600" b="1"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501">
                                            <p:txEl>
                                              <p:pRg st="0" end="0"/>
                                            </p:txEl>
                                          </p:spTgt>
                                        </p:tgtEl>
                                        <p:attrNameLst>
                                          <p:attrName>style.visibility</p:attrName>
                                        </p:attrNameLst>
                                      </p:cBhvr>
                                      <p:to>
                                        <p:strVal val="visible"/>
                                      </p:to>
                                    </p:set>
                                    <p:anim calcmode="lin" valueType="num">
                                      <p:cBhvr>
                                        <p:cTn id="7" dur="500" fill="hold"/>
                                        <p:tgtEl>
                                          <p:spTgt spid="106501">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1065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Effect transition="in" filter="box(in)">
                                      <p:cBhvr>
                                        <p:cTn id="13" dur="500"/>
                                        <p:tgtEl>
                                          <p:spTgt spid="10650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6498">
                                            <p:txEl>
                                              <p:charRg st="0" end="37"/>
                                            </p:txEl>
                                          </p:spTgt>
                                        </p:tgtEl>
                                        <p:attrNameLst>
                                          <p:attrName>style.visibility</p:attrName>
                                        </p:attrNameLst>
                                      </p:cBhvr>
                                      <p:to>
                                        <p:strVal val="visible"/>
                                      </p:to>
                                    </p:set>
                                    <p:animEffect transition="in" filter="diamond(in)">
                                      <p:cBhvr>
                                        <p:cTn id="18" dur="2000"/>
                                        <p:tgtEl>
                                          <p:spTgt spid="106498">
                                            <p:txEl>
                                              <p:charRg st="0" end="37"/>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06498">
                                            <p:txEl>
                                              <p:charRg st="37" end="45"/>
                                            </p:txEl>
                                          </p:spTgt>
                                        </p:tgtEl>
                                        <p:attrNameLst>
                                          <p:attrName>style.visibility</p:attrName>
                                        </p:attrNameLst>
                                      </p:cBhvr>
                                      <p:to>
                                        <p:strVal val="visible"/>
                                      </p:to>
                                    </p:set>
                                    <p:animEffect transition="in" filter="diamond(in)">
                                      <p:cBhvr>
                                        <p:cTn id="21" dur="2000"/>
                                        <p:tgtEl>
                                          <p:spTgt spid="106498">
                                            <p:txEl>
                                              <p:charRg st="37" end="4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06498">
                                            <p:txEl>
                                              <p:charRg st="45" end="53"/>
                                            </p:txEl>
                                          </p:spTgt>
                                        </p:tgtEl>
                                        <p:attrNameLst>
                                          <p:attrName>style.visibility</p:attrName>
                                        </p:attrNameLst>
                                      </p:cBhvr>
                                      <p:to>
                                        <p:strVal val="visible"/>
                                      </p:to>
                                    </p:set>
                                    <p:animEffect transition="in" filter="diamond(in)">
                                      <p:cBhvr>
                                        <p:cTn id="24" dur="2000"/>
                                        <p:tgtEl>
                                          <p:spTgt spid="106498">
                                            <p:txEl>
                                              <p:charRg st="45" end="5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06498">
                                            <p:txEl>
                                              <p:charRg st="53" end="61"/>
                                            </p:txEl>
                                          </p:spTgt>
                                        </p:tgtEl>
                                        <p:attrNameLst>
                                          <p:attrName>style.visibility</p:attrName>
                                        </p:attrNameLst>
                                      </p:cBhvr>
                                      <p:to>
                                        <p:strVal val="visible"/>
                                      </p:to>
                                    </p:set>
                                    <p:animEffect transition="in" filter="diamond(in)">
                                      <p:cBhvr>
                                        <p:cTn id="27" dur="2000"/>
                                        <p:tgtEl>
                                          <p:spTgt spid="106498">
                                            <p:txEl>
                                              <p:charRg st="53" end="6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06498">
                                            <p:txEl>
                                              <p:charRg st="61" end="69"/>
                                            </p:txEl>
                                          </p:spTgt>
                                        </p:tgtEl>
                                        <p:attrNameLst>
                                          <p:attrName>style.visibility</p:attrName>
                                        </p:attrNameLst>
                                      </p:cBhvr>
                                      <p:to>
                                        <p:strVal val="visible"/>
                                      </p:to>
                                    </p:set>
                                    <p:animEffect transition="in" filter="diamond(in)">
                                      <p:cBhvr>
                                        <p:cTn id="30" dur="2000"/>
                                        <p:tgtEl>
                                          <p:spTgt spid="106498">
                                            <p:txEl>
                                              <p:charRg st="61" end="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25650" y="214313"/>
            <a:ext cx="8229600" cy="225425"/>
          </a:xfrm>
        </p:spPr>
        <p:txBody>
          <a:bodyPr>
            <a:normAutofit fontScale="90000"/>
          </a:bodyPr>
          <a:lstStyle/>
          <a:p>
            <a:pPr>
              <a:defRPr/>
            </a:pPr>
            <a:r>
              <a:rPr lang="en-US" altLang="zh-CN" dirty="0" smtClean="0">
                <a:solidFill>
                  <a:srgbClr val="FF0000"/>
                </a:solidFill>
                <a:latin typeface="Times New Roman" panose="02020603050405020304" pitchFamily="18" charset="0"/>
                <a:cs typeface="Times New Roman" panose="02020603050405020304" pitchFamily="18" charset="0"/>
                <a:sym typeface="+mn-ea"/>
              </a:rPr>
              <a:t>3.</a:t>
            </a:r>
            <a:r>
              <a:rPr lang="zh-CN" altLang="en-US" dirty="0" smtClean="0">
                <a:solidFill>
                  <a:srgbClr val="FF0000"/>
                </a:solidFill>
                <a:latin typeface="Times New Roman" panose="02020603050405020304" pitchFamily="18" charset="0"/>
                <a:cs typeface="Times New Roman" panose="02020603050405020304" pitchFamily="18" charset="0"/>
                <a:sym typeface="+mn-ea"/>
              </a:rPr>
              <a:t>史料实证 ：</a:t>
            </a:r>
            <a:r>
              <a:rPr lang="en-US" altLang="zh-CN" dirty="0" smtClean="0">
                <a:solidFill>
                  <a:srgbClr val="FF0000"/>
                </a:solidFill>
                <a:latin typeface="Times New Roman" panose="02020603050405020304" pitchFamily="18" charset="0"/>
                <a:cs typeface="Times New Roman" panose="02020603050405020304" pitchFamily="18" charset="0"/>
                <a:sym typeface="+mn-ea"/>
              </a:rPr>
              <a:t>2017·</a:t>
            </a:r>
            <a:r>
              <a:rPr lang="zh-CN" altLang="en-US"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全国新课标卷</a:t>
            </a:r>
            <a:r>
              <a:rPr lang="en-US" altLang="zh-CN"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mn-ea"/>
              </a:rPr>
              <a:t>Ⅰ</a:t>
            </a:r>
            <a:r>
              <a:rPr lang="zh-CN" altLang="en-US"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文综</a:t>
            </a:r>
            <a:r>
              <a:rPr lang="en-US" altLang="zh-CN" dirty="0" smtClean="0">
                <a:solidFill>
                  <a:srgbClr val="FF0000"/>
                </a:solidFill>
                <a:latin typeface="Times New Roman" panose="02020603050405020304" pitchFamily="18" charset="0"/>
                <a:cs typeface="Times New Roman" panose="02020603050405020304" pitchFamily="18" charset="0"/>
                <a:sym typeface="+mn-ea"/>
              </a:rPr>
              <a:t>·26</a:t>
            </a:r>
            <a:endParaRPr lang="en-US" altLang="zh-CN" dirty="0">
              <a:cs typeface="+mj-cs"/>
            </a:endParaRPr>
          </a:p>
        </p:txBody>
      </p:sp>
      <p:sp>
        <p:nvSpPr>
          <p:cNvPr id="3" name="内容占位符 2"/>
          <p:cNvSpPr>
            <a:spLocks noGrp="1"/>
          </p:cNvSpPr>
          <p:nvPr>
            <p:ph idx="1"/>
          </p:nvPr>
        </p:nvSpPr>
        <p:spPr>
          <a:xfrm>
            <a:off x="1201738" y="968375"/>
            <a:ext cx="10010775" cy="5186363"/>
          </a:xfrm>
        </p:spPr>
        <p:txBody>
          <a:bodyPr>
            <a:normAutofit/>
          </a:bodyPr>
          <a:lstStyle/>
          <a:p>
            <a:pPr marL="0" indent="0">
              <a:buFont typeface="Arial" panose="020B0604020202020204" pitchFamily="34" charset="0"/>
              <a:buNone/>
              <a:defRPr/>
            </a:pPr>
            <a:endParaRPr lang="zh-CN" altLang="zh-CN" sz="3500" dirty="0" smtClean="0">
              <a:solidFill>
                <a:srgbClr val="3333FF"/>
              </a:solidFill>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Char char="•"/>
              <a:defRPr/>
            </a:pPr>
            <a:endParaRPr lang="zh-CN" altLang="zh-CN"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None/>
              <a:defRPr/>
            </a:pPr>
            <a:endParaRPr lang="zh-CN" altLang="en-US" sz="22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3557588" y="2266950"/>
            <a:ext cx="5080000" cy="252413"/>
          </a:xfrm>
          <a:prstGeom prst="rect">
            <a:avLst/>
          </a:prstGeom>
          <a:noFill/>
          <a:ln w="9525">
            <a:noFill/>
          </a:ln>
        </p:spPr>
        <p:txBody>
          <a:bodyPr>
            <a:spAutoFit/>
          </a:bodyPr>
          <a:lstStyle/>
          <a:p>
            <a:pPr>
              <a:defRPr/>
            </a:pPr>
            <a:r>
              <a:rPr lang="en-US" altLang="zh-CN" sz="1050">
                <a:latin typeface="宋体" panose="02010600030101010101" pitchFamily="2" charset="-122"/>
                <a:ea typeface="宋体" panose="02010600030101010101" pitchFamily="2" charset="-122"/>
                <a:cs typeface="宋体" panose="02010600030101010101" pitchFamily="2" charset="-122"/>
              </a:rPr>
              <a:t>26</a:t>
            </a:r>
            <a:r>
              <a:rPr lang="en-US" altLang="zh-CN" sz="1050">
                <a:latin typeface="Times New Roman" panose="02020603050405020304" pitchFamily="18" charset="0"/>
                <a:ea typeface="宋体" panose="02010600030101010101" pitchFamily="2" charset="-122"/>
                <a:cs typeface="Times New Roman" panose="02020603050405020304" pitchFamily="18" charset="0"/>
              </a:rPr>
              <a:t>.</a:t>
            </a:r>
            <a:r>
              <a:rPr lang="zh-CN" altLang="en-US" sz="1050">
                <a:latin typeface="宋体" panose="02010600030101010101" pitchFamily="2" charset="-122"/>
                <a:ea typeface="宋体" panose="02010600030101010101" pitchFamily="2" charset="-122"/>
                <a:cs typeface="宋体" panose="02010600030101010101" pitchFamily="2" charset="-122"/>
              </a:rPr>
              <a:t>表</a:t>
            </a:r>
            <a:r>
              <a:rPr lang="en-US" altLang="zh-CN" sz="1050">
                <a:latin typeface="宋体" panose="02010600030101010101" pitchFamily="2" charset="-122"/>
                <a:ea typeface="宋体" panose="02010600030101010101" pitchFamily="2" charset="-122"/>
                <a:cs typeface="宋体" panose="02010600030101010101" pitchFamily="2" charset="-122"/>
              </a:rPr>
              <a:t>2</a:t>
            </a:r>
            <a:endParaRPr lang="zh-CN" altLang="en-US">
              <a:latin typeface="Arial" panose="020B0604020202020204" pitchFamily="34" charset="0"/>
              <a:ea typeface="宋体" panose="02010600030101010101" pitchFamily="2" charset="-122"/>
            </a:endParaRPr>
          </a:p>
        </p:txBody>
      </p:sp>
      <p:graphicFrame>
        <p:nvGraphicFramePr>
          <p:cNvPr id="4" name="表格 3"/>
          <p:cNvGraphicFramePr/>
          <p:nvPr/>
        </p:nvGraphicFramePr>
        <p:xfrm>
          <a:off x="285750" y="554038"/>
          <a:ext cx="11568113" cy="2863850"/>
        </p:xfrm>
        <a:graphic>
          <a:graphicData uri="http://schemas.openxmlformats.org/drawingml/2006/table">
            <a:tbl>
              <a:tblPr firstRow="1" bandRow="1">
                <a:tableStyleId>{5940675A-B579-460E-94D1-54222C63F5DA}</a:tableStyleId>
              </a:tblPr>
              <a:tblGrid>
                <a:gridCol w="9230995"/>
                <a:gridCol w="2338070"/>
              </a:tblGrid>
              <a:tr h="408940">
                <a:tc>
                  <a:txBody>
                    <a:bodyPr/>
                    <a:lstStyle/>
                    <a:p>
                      <a:pPr indent="0">
                        <a:buNone/>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记述</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出处</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4045">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“秦王（李世民）与薛举大战于泾州，我师败绩。”</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《旧唐书·高祖本纪》</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3410">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“薛举寇泾州，太宗（李世民）率众讨之，不利而旋。”</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《旧唐书·太宗本纪》</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4045">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“秦王世民为西讨元帅……刘文静（唐朝将领）及薛举战于泾州，败绩。”</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《新唐书·高祖本纪》</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4045">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“薛举寇泾州，太宗为西讨元帅，进位雍州牧。七月，太宗有疾，诸将为举所败。”</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zh-CN" sz="2000" b="1" dirty="0" smtClean="0">
                          <a:latin typeface="微软雅黑" panose="020B0503020204020204" pitchFamily="34" charset="-122"/>
                          <a:ea typeface="微软雅黑" panose="020B0503020204020204" pitchFamily="34" charset="-122"/>
                        </a:rPr>
                        <a:t>《新唐书·太宗本纪》</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434975" y="3417888"/>
            <a:ext cx="11033125" cy="3484562"/>
          </a:xfrm>
          <a:prstGeom prst="rect">
            <a:avLst/>
          </a:prstGeom>
          <a:noFill/>
          <a:ln w="9525">
            <a:noFill/>
          </a:ln>
        </p:spPr>
        <p:txBody>
          <a:bodyPr>
            <a:spAutoFit/>
          </a:bodyPr>
          <a:lstStyle/>
          <a:p>
            <a:pPr>
              <a:defRPr/>
            </a:pPr>
            <a:endParaRPr lang="en-US" altLang="zh-CN" sz="1050">
              <a:latin typeface="宋体" panose="02010600030101010101" pitchFamily="2" charset="-122"/>
              <a:ea typeface="宋体" panose="02010600030101010101" pitchFamily="2" charset="-122"/>
              <a:cs typeface="宋体" panose="02010600030101010101" pitchFamily="2" charset="-122"/>
            </a:endParaRPr>
          </a:p>
          <a:p>
            <a:pPr>
              <a:defRPr/>
            </a:pPr>
            <a:r>
              <a:rPr lang="zh-CN" altLang="zh-CN" sz="3000" b="1" dirty="0">
                <a:latin typeface="微软雅黑" panose="020B0503020204020204" pitchFamily="34" charset="-122"/>
                <a:ea typeface="微软雅黑" panose="020B0503020204020204" pitchFamily="34" charset="-122"/>
              </a:rPr>
              <a:t>表2为不同史籍关于唐武德元年同一事件的历史叙述。据此能够被认定的历史事实是</a:t>
            </a:r>
          </a:p>
          <a:p>
            <a:pPr>
              <a:defRPr/>
            </a:pPr>
            <a:r>
              <a:rPr lang="zh-CN" altLang="zh-CN" sz="3000" b="1" dirty="0">
                <a:latin typeface="微软雅黑" panose="020B0503020204020204" pitchFamily="34" charset="-122"/>
                <a:ea typeface="微软雅黑" panose="020B0503020204020204" pitchFamily="34" charset="-122"/>
              </a:rPr>
              <a:t>A.皇帝李世民与薛举战于泾州</a:t>
            </a:r>
          </a:p>
          <a:p>
            <a:pPr>
              <a:defRPr/>
            </a:pPr>
            <a:r>
              <a:rPr lang="zh-CN" altLang="zh-CN" sz="3000" b="1" dirty="0">
                <a:latin typeface="微软雅黑" panose="020B0503020204020204" pitchFamily="34" charset="-122"/>
                <a:ea typeface="微软雅黑" panose="020B0503020204020204" pitchFamily="34" charset="-122"/>
              </a:rPr>
              <a:t>B.刘文静是战役中唐军的主帅</a:t>
            </a:r>
          </a:p>
          <a:p>
            <a:pPr>
              <a:defRPr/>
            </a:pPr>
            <a:r>
              <a:rPr lang="zh-CN" altLang="zh-CN" sz="3000" b="1" dirty="0">
                <a:latin typeface="微软雅黑" panose="020B0503020204020204" pitchFamily="34" charset="-122"/>
                <a:ea typeface="微软雅黑" panose="020B0503020204020204" pitchFamily="34" charset="-122"/>
              </a:rPr>
              <a:t>C.唐军与薛举在泾州作战失败</a:t>
            </a:r>
          </a:p>
          <a:p>
            <a:pPr>
              <a:defRPr/>
            </a:pPr>
            <a:r>
              <a:rPr lang="zh-CN" altLang="zh-CN" sz="3000" b="1" dirty="0">
                <a:latin typeface="微软雅黑" panose="020B0503020204020204" pitchFamily="34" charset="-122"/>
                <a:ea typeface="微软雅黑" panose="020B0503020204020204" pitchFamily="34" charset="-122"/>
              </a:rPr>
              <a:t>D.李世民患病导致了战役失败    </a:t>
            </a:r>
            <a:r>
              <a:rPr lang="zh-CN" altLang="zh-CN" sz="3000" b="1" dirty="0">
                <a:latin typeface="微软雅黑" panose="020B0503020204020204" pitchFamily="34" charset="-122"/>
                <a:ea typeface="微软雅黑" panose="020B0503020204020204" pitchFamily="34" charset="-122"/>
                <a:sym typeface="+mn-ea"/>
              </a:rPr>
              <a:t>【答案】C</a:t>
            </a:r>
            <a:endParaRPr lang="zh-CN" altLang="zh-CN" sz="3000" b="1" dirty="0">
              <a:latin typeface="微软雅黑" panose="020B0503020204020204" pitchFamily="34" charset="-122"/>
              <a:ea typeface="微软雅黑" panose="020B0503020204020204" pitchFamily="34" charset="-122"/>
            </a:endParaRPr>
          </a:p>
          <a:p>
            <a:pPr>
              <a:defRPr/>
            </a:pPr>
            <a:endParaRPr lang="zh-CN" altLang="zh-CN" sz="30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p:nvPr>
        </p:nvSpPr>
        <p:spPr>
          <a:xfrm>
            <a:off x="601663" y="1235075"/>
            <a:ext cx="10991850" cy="5251450"/>
          </a:xfrm>
        </p:spPr>
        <p:txBody>
          <a:bodyPr/>
          <a:lstStyle/>
          <a:p>
            <a:pPr>
              <a:lnSpc>
                <a:spcPts val="5000"/>
              </a:lnSpc>
            </a:pPr>
            <a:r>
              <a:rPr lang="en-US" altLang="zh-CN" sz="3600" smtClean="0">
                <a:latin typeface="微软雅黑"/>
                <a:ea typeface="微软雅黑"/>
              </a:rPr>
              <a:t>       </a:t>
            </a:r>
            <a:r>
              <a:rPr lang="zh-CN" altLang="en-US" sz="3600" smtClean="0">
                <a:solidFill>
                  <a:schemeClr val="tx1"/>
                </a:solidFill>
                <a:latin typeface="微软雅黑"/>
                <a:ea typeface="微软雅黑"/>
              </a:rPr>
              <a:t>最重要的新理念：</a:t>
            </a:r>
            <a:r>
              <a:rPr lang="zh-CN" altLang="zh-CN" sz="3600" smtClean="0">
                <a:solidFill>
                  <a:srgbClr val="C00000"/>
                </a:solidFill>
                <a:latin typeface="微软雅黑"/>
                <a:ea typeface="微软雅黑"/>
              </a:rPr>
              <a:t>以培养和提高学生的历史学科核心素养为核心</a:t>
            </a:r>
            <a:r>
              <a:rPr lang="zh-CN" altLang="en-US" sz="3600" smtClean="0">
                <a:solidFill>
                  <a:srgbClr val="C00000"/>
                </a:solidFill>
                <a:latin typeface="微软雅黑"/>
                <a:ea typeface="微软雅黑"/>
              </a:rPr>
              <a:t>的课程与教学</a:t>
            </a:r>
            <a:r>
              <a:rPr lang="en-US" altLang="zh-CN" sz="3600" smtClean="0">
                <a:solidFill>
                  <a:srgbClr val="C00000"/>
                </a:solidFill>
                <a:latin typeface="微软雅黑"/>
                <a:ea typeface="微软雅黑"/>
              </a:rPr>
              <a:t>.</a:t>
            </a:r>
            <a:r>
              <a:rPr lang="zh-CN" altLang="zh-CN" sz="3600" smtClean="0">
                <a:latin typeface="微软雅黑"/>
                <a:ea typeface="微软雅黑"/>
              </a:rPr>
              <a:t/>
            </a:r>
            <a:br>
              <a:rPr lang="zh-CN" altLang="zh-CN" sz="3600" smtClean="0">
                <a:latin typeface="微软雅黑"/>
                <a:ea typeface="微软雅黑"/>
              </a:rPr>
            </a:br>
            <a:r>
              <a:rPr lang="en-US" altLang="zh-CN" sz="3600" smtClean="0">
                <a:latin typeface="微软雅黑"/>
                <a:ea typeface="微软雅黑"/>
              </a:rPr>
              <a:t>     </a:t>
            </a:r>
            <a:r>
              <a:rPr lang="zh-CN" altLang="en-US" sz="3600" smtClean="0">
                <a:solidFill>
                  <a:schemeClr val="tx1"/>
                </a:solidFill>
                <a:latin typeface="微软雅黑"/>
                <a:ea typeface="微软雅黑"/>
              </a:rPr>
              <a:t> 历史课程要将培养和提高学生的</a:t>
            </a:r>
            <a:r>
              <a:rPr lang="zh-CN" altLang="zh-CN" sz="3600" smtClean="0">
                <a:solidFill>
                  <a:srgbClr val="C00000"/>
                </a:solidFill>
                <a:latin typeface="微软雅黑"/>
                <a:ea typeface="微软雅黑"/>
              </a:rPr>
              <a:t>历史学科核心素养</a:t>
            </a:r>
            <a:r>
              <a:rPr lang="zh-CN" altLang="en-US" sz="3600" smtClean="0">
                <a:solidFill>
                  <a:schemeClr val="tx1"/>
                </a:solidFill>
                <a:latin typeface="微软雅黑"/>
                <a:ea typeface="微软雅黑"/>
              </a:rPr>
              <a:t>作为重心，使学生通过历史学习逐步形成具有历史学科特征的思维品质和关键能力。课程目标的确定、课程内容的编制、课程实施的措施、课程评价的标准等，都要始终贯穿着发展学生历史核心素养这一核心任务。</a:t>
            </a:r>
          </a:p>
        </p:txBody>
      </p:sp>
      <p:sp>
        <p:nvSpPr>
          <p:cNvPr id="4" name="文本框 3"/>
          <p:cNvSpPr txBox="1"/>
          <p:nvPr/>
        </p:nvSpPr>
        <p:spPr>
          <a:xfrm>
            <a:off x="1355725" y="473075"/>
            <a:ext cx="5395913" cy="644525"/>
          </a:xfrm>
          <a:prstGeom prst="rect">
            <a:avLst/>
          </a:prstGeom>
          <a:noFill/>
        </p:spPr>
        <p:txBody>
          <a:bodyPr>
            <a:spAutoFit/>
          </a:bodyPr>
          <a:lstStyle/>
          <a:p>
            <a:pPr>
              <a:defRPr/>
            </a:pPr>
            <a:r>
              <a:rPr lang="en-US" altLang="zh-CN" sz="3600" b="1" dirty="0">
                <a:latin typeface="微软雅黑" panose="020B0503020204020204" pitchFamily="34" charset="-122"/>
                <a:ea typeface="微软雅黑" panose="020B0503020204020204" pitchFamily="34" charset="-122"/>
                <a:cs typeface="+mj-cs"/>
                <a:sym typeface="+mn-ea"/>
              </a:rPr>
              <a:t>  2.</a:t>
            </a:r>
            <a:r>
              <a:rPr lang="zh-CN" altLang="en-US" sz="3600" b="1" dirty="0">
                <a:latin typeface="微软雅黑" panose="020B0503020204020204" pitchFamily="34" charset="-122"/>
                <a:ea typeface="微软雅黑" panose="020B0503020204020204" pitchFamily="34" charset="-122"/>
                <a:cs typeface="+mj-cs"/>
                <a:sym typeface="+mn-ea"/>
              </a:rPr>
              <a:t>“核心素养”</a:t>
            </a:r>
            <a:endParaRPr lang="zh-CN" altLang="en-US">
              <a:latin typeface="Arial" panose="020B0604020202020204" pitchFamily="34" charset="0"/>
              <a:ea typeface="宋体" panose="02010600030101010101" pitchFamily="2" charset="-122"/>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4" descr="C:\Users\Administrator\Users\Administrator\AppData\Roaming\Tencent\Users\247529061\QQ\WinTemp\RichOle\EA6YTB]K_T$%U_]$M7IW)[E.png"/>
          <p:cNvPicPr>
            <a:picLocks noChangeAspect="1" noChangeArrowheads="1"/>
          </p:cNvPicPr>
          <p:nvPr/>
        </p:nvPicPr>
        <p:blipFill>
          <a:blip r:embed="rId2" r:link="rId3"/>
          <a:srcRect/>
          <a:stretch>
            <a:fillRect/>
          </a:stretch>
        </p:blipFill>
        <p:spPr bwMode="auto">
          <a:xfrm>
            <a:off x="5522913" y="2471738"/>
            <a:ext cx="1857375" cy="2212975"/>
          </a:xfrm>
          <a:prstGeom prst="rect">
            <a:avLst/>
          </a:prstGeom>
          <a:noFill/>
          <a:ln w="9525">
            <a:noFill/>
            <a:miter lim="800000"/>
            <a:headEnd/>
            <a:tailEnd/>
          </a:ln>
        </p:spPr>
      </p:pic>
      <p:sp>
        <p:nvSpPr>
          <p:cNvPr id="148482" name="Rectangle 5"/>
          <p:cNvSpPr>
            <a:spLocks noChangeArrowheads="1"/>
          </p:cNvSpPr>
          <p:nvPr/>
        </p:nvSpPr>
        <p:spPr bwMode="auto">
          <a:xfrm>
            <a:off x="0" y="977900"/>
            <a:ext cx="12195175" cy="2552700"/>
          </a:xfrm>
          <a:prstGeom prst="rect">
            <a:avLst/>
          </a:prstGeom>
          <a:noFill/>
          <a:ln w="9525">
            <a:noFill/>
            <a:miter lim="800000"/>
            <a:headEnd/>
            <a:tailEnd/>
          </a:ln>
        </p:spPr>
        <p:txBody>
          <a:bodyPr anchor="ctr">
            <a:spAutoFit/>
          </a:bodyPr>
          <a:lstStyle/>
          <a:p>
            <a:pPr eaLnBrk="0" hangingPunct="0"/>
            <a:r>
              <a:rPr lang="zh-CN" altLang="en-US" sz="3200" b="1">
                <a:solidFill>
                  <a:srgbClr val="FF0000"/>
                </a:solidFill>
                <a:latin typeface="Times New Roman" pitchFamily="18" charset="0"/>
                <a:cs typeface="Times New Roman" pitchFamily="18" charset="0"/>
              </a:rPr>
              <a:t>（</a:t>
            </a:r>
            <a:r>
              <a:rPr lang="en-US" altLang="zh-CN" sz="3200" b="1">
                <a:solidFill>
                  <a:srgbClr val="FF0000"/>
                </a:solidFill>
                <a:latin typeface="Times New Roman" pitchFamily="18" charset="0"/>
                <a:cs typeface="Times New Roman" pitchFamily="18" charset="0"/>
              </a:rPr>
              <a:t>2015·</a:t>
            </a:r>
            <a:r>
              <a:rPr lang="zh-CN" altLang="en-US" sz="3200" b="1">
                <a:solidFill>
                  <a:srgbClr val="FF0000"/>
                </a:solidFill>
                <a:latin typeface="黑体" pitchFamily="2" charset="-122"/>
                <a:cs typeface="Times New Roman" pitchFamily="18" charset="0"/>
              </a:rPr>
              <a:t>新课标全国</a:t>
            </a:r>
            <a:r>
              <a:rPr lang="en-US" altLang="zh-CN" sz="3200" b="1">
                <a:solidFill>
                  <a:srgbClr val="FF0000"/>
                </a:solidFill>
                <a:latin typeface="宋体" charset="-122"/>
                <a:cs typeface="Times New Roman" pitchFamily="18" charset="0"/>
              </a:rPr>
              <a:t>Ⅰ</a:t>
            </a:r>
            <a:r>
              <a:rPr lang="zh-CN" altLang="en-US" sz="3200" b="1">
                <a:solidFill>
                  <a:srgbClr val="FF0000"/>
                </a:solidFill>
                <a:latin typeface="黑体" pitchFamily="2" charset="-122"/>
                <a:cs typeface="Times New Roman" pitchFamily="18" charset="0"/>
              </a:rPr>
              <a:t>卷文综</a:t>
            </a:r>
            <a:r>
              <a:rPr lang="en-US" altLang="zh-CN" sz="3200" b="1">
                <a:solidFill>
                  <a:srgbClr val="FF0000"/>
                </a:solidFill>
                <a:latin typeface="Times New Roman" pitchFamily="18" charset="0"/>
                <a:cs typeface="Times New Roman" pitchFamily="18" charset="0"/>
              </a:rPr>
              <a:t>·32</a:t>
            </a:r>
            <a:r>
              <a:rPr lang="zh-CN" altLang="en-US" sz="3200" b="1">
                <a:solidFill>
                  <a:srgbClr val="FF0000"/>
                </a:solidFill>
                <a:latin typeface="Times New Roman" pitchFamily="18" charset="0"/>
                <a:cs typeface="Times New Roman" pitchFamily="18" charset="0"/>
              </a:rPr>
              <a:t>）</a:t>
            </a:r>
            <a:r>
              <a:rPr lang="zh-CN" altLang="en-US" sz="3200" b="1">
                <a:latin typeface="Times New Roman" pitchFamily="18" charset="0"/>
                <a:cs typeface="Times New Roman" pitchFamily="18" charset="0"/>
              </a:rPr>
              <a:t>图</a:t>
            </a:r>
            <a:r>
              <a:rPr lang="en-US" altLang="zh-CN" sz="3200" b="1">
                <a:latin typeface="Times New Roman" pitchFamily="18" charset="0"/>
                <a:cs typeface="Times New Roman" pitchFamily="18" charset="0"/>
              </a:rPr>
              <a:t>6</a:t>
            </a:r>
            <a:r>
              <a:rPr lang="zh-CN" altLang="en-US" sz="3200" b="1">
                <a:latin typeface="Times New Roman" pitchFamily="18" charset="0"/>
                <a:cs typeface="Times New Roman" pitchFamily="18" charset="0"/>
              </a:rPr>
              <a:t>为古罗马正义女神像。它体现了罗马法的诸多原则，如高擎的秤体现的是裁量公平，手握利剑体现的是法律的强制力。据此，</a:t>
            </a:r>
            <a:r>
              <a:rPr lang="zh-CN" altLang="en-US" sz="3200" b="1">
                <a:solidFill>
                  <a:srgbClr val="FF0000"/>
                </a:solidFill>
                <a:latin typeface="Times New Roman" pitchFamily="18" charset="0"/>
                <a:cs typeface="Times New Roman" pitchFamily="18" charset="0"/>
              </a:rPr>
              <a:t>双眼蒙布</a:t>
            </a:r>
            <a:r>
              <a:rPr lang="zh-CN" altLang="en-US" sz="3200" b="1">
                <a:latin typeface="Times New Roman" pitchFamily="18" charset="0"/>
                <a:cs typeface="Times New Roman" pitchFamily="18" charset="0"/>
              </a:rPr>
              <a:t>所体现的原则是，法官审案应</a:t>
            </a:r>
            <a:r>
              <a:rPr lang="en-US" altLang="zh-CN" sz="3200" b="1">
                <a:latin typeface="Times New Roman" pitchFamily="18" charset="0"/>
                <a:cs typeface="Times New Roman" pitchFamily="18" charset="0"/>
              </a:rPr>
              <a:t>(</a:t>
            </a:r>
            <a:r>
              <a:rPr lang="zh-CN" altLang="en-US" sz="3200" b="1">
                <a:latin typeface="Times New Roman" pitchFamily="18" charset="0"/>
                <a:cs typeface="Times New Roman" pitchFamily="18" charset="0"/>
              </a:rPr>
              <a:t>　　</a:t>
            </a:r>
            <a:r>
              <a:rPr lang="en-US" altLang="zh-CN" sz="3200" b="1">
                <a:latin typeface="Times New Roman" pitchFamily="18" charset="0"/>
                <a:cs typeface="Times New Roman" pitchFamily="18" charset="0"/>
              </a:rPr>
              <a:t>)</a:t>
            </a:r>
            <a:endParaRPr lang="en-US" altLang="zh-CN" sz="3200" b="1"/>
          </a:p>
          <a:p>
            <a:pPr eaLnBrk="0" hangingPunct="0"/>
            <a:endParaRPr lang="en-US" altLang="zh-CN" sz="3200" b="1"/>
          </a:p>
        </p:txBody>
      </p:sp>
      <p:sp>
        <p:nvSpPr>
          <p:cNvPr id="399366" name="Rectangle 6"/>
          <p:cNvSpPr>
            <a:spLocks noChangeArrowheads="1"/>
          </p:cNvSpPr>
          <p:nvPr/>
        </p:nvSpPr>
        <p:spPr bwMode="auto">
          <a:xfrm>
            <a:off x="-260350" y="4684713"/>
            <a:ext cx="12455525" cy="2244725"/>
          </a:xfrm>
          <a:prstGeom prst="rect">
            <a:avLst/>
          </a:prstGeom>
          <a:noFill/>
          <a:ln w="9525">
            <a:noFill/>
            <a:miter lim="800000"/>
          </a:ln>
          <a:effectLst/>
        </p:spPr>
        <p:txBody>
          <a:bodyPr anchor="ctr">
            <a:spAutoFit/>
          </a:bodyPr>
          <a:lstStyle/>
          <a:p>
            <a:pPr indent="266700" eaLnBrk="0" hangingPunct="0">
              <a:tabLst>
                <a:tab pos="2628900" algn="l"/>
              </a:tabLst>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．主要依据道德良知</a:t>
            </a:r>
            <a:r>
              <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（法律审判非道德审判）</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indent="266700" eaLnBrk="0" hangingPunct="0">
              <a:tabLst>
                <a:tab pos="2628900" algn="l"/>
              </a:tabLst>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．侧重听取证人证言</a:t>
            </a:r>
            <a:r>
              <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（证言非证据）</a:t>
            </a:r>
            <a:endParaRPr lang="zh-CN" altLang="en-US" sz="2800" b="1" dirty="0">
              <a:solidFill>
                <a:srgbClr val="0000FF"/>
              </a:solidFill>
              <a:latin typeface="Arial" panose="020B0604020202020204" pitchFamily="34" charset="0"/>
              <a:ea typeface="宋体" panose="02010600030101010101" pitchFamily="2" charset="-122"/>
            </a:endParaRPr>
          </a:p>
          <a:p>
            <a:pPr eaLnBrk="0" hangingPunct="0">
              <a:tabLst>
                <a:tab pos="2628900" algn="l"/>
              </a:tabLst>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C</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．不受表象迷惑洞察事实真相</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（双眼蒙布</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看不到表象</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不受表象迷惑） </a:t>
            </a:r>
            <a:endPar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eaLnBrk="0" hangingPunct="0">
              <a:tabLst>
                <a:tab pos="2628900" algn="l"/>
              </a:tabLst>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D</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．排除一切干扰遵从民众意愿</a:t>
            </a:r>
            <a:r>
              <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（民意并不能保证司法公正）</a:t>
            </a:r>
            <a:endParaRPr lang="zh-CN" altLang="en-US" sz="2800" b="1" dirty="0">
              <a:solidFill>
                <a:srgbClr val="0000FF"/>
              </a:solidFill>
              <a:latin typeface="Arial" panose="020B0604020202020204" pitchFamily="34" charset="0"/>
              <a:ea typeface="宋体" panose="02010600030101010101" pitchFamily="2" charset="-122"/>
            </a:endParaRPr>
          </a:p>
          <a:p>
            <a:pPr eaLnBrk="0" hangingPunct="0">
              <a:tabLst>
                <a:tab pos="2628900" algn="l"/>
              </a:tabLst>
              <a:defRPr/>
            </a:pPr>
            <a:endParaRPr lang="zh-CN" altLang="en-US" sz="2800" b="1" dirty="0">
              <a:latin typeface="Arial" panose="020B0604020202020204" pitchFamily="34" charset="0"/>
              <a:ea typeface="宋体" panose="02010600030101010101" pitchFamily="2" charset="-122"/>
            </a:endParaRPr>
          </a:p>
        </p:txBody>
      </p:sp>
      <p:sp>
        <p:nvSpPr>
          <p:cNvPr id="8" name="矩形 7"/>
          <p:cNvSpPr/>
          <p:nvPr/>
        </p:nvSpPr>
        <p:spPr>
          <a:xfrm>
            <a:off x="668299" y="228678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rPr>
              <a:t>C</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endParaRPr>
          </a:p>
        </p:txBody>
      </p:sp>
      <p:sp>
        <p:nvSpPr>
          <p:cNvPr id="148485" name="文本框 1"/>
          <p:cNvSpPr txBox="1">
            <a:spLocks noChangeArrowheads="1"/>
          </p:cNvSpPr>
          <p:nvPr/>
        </p:nvSpPr>
        <p:spPr bwMode="auto">
          <a:xfrm>
            <a:off x="2295525" y="339725"/>
            <a:ext cx="2424113" cy="646113"/>
          </a:xfrm>
          <a:prstGeom prst="rect">
            <a:avLst/>
          </a:prstGeom>
          <a:noFill/>
          <a:ln w="9525">
            <a:noFill/>
            <a:miter lim="800000"/>
            <a:headEnd/>
            <a:tailEnd/>
          </a:ln>
        </p:spPr>
        <p:txBody>
          <a:bodyPr wrap="none">
            <a:spAutoFit/>
          </a:bodyPr>
          <a:lstStyle/>
          <a:p>
            <a:r>
              <a:rPr lang="en-US" altLang="zh-CN" sz="3600" b="1">
                <a:solidFill>
                  <a:srgbClr val="FF0000"/>
                </a:solidFill>
                <a:latin typeface="微软雅黑"/>
                <a:ea typeface="微软雅黑"/>
                <a:cs typeface="微软雅黑"/>
              </a:rPr>
              <a:t>4.</a:t>
            </a:r>
            <a:r>
              <a:rPr lang="zh-CN" altLang="en-US" sz="3600" b="1">
                <a:solidFill>
                  <a:srgbClr val="FF0000"/>
                </a:solidFill>
                <a:latin typeface="微软雅黑"/>
                <a:ea typeface="微软雅黑"/>
                <a:cs typeface="微软雅黑"/>
              </a:rPr>
              <a:t>历史解释</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285750" y="358775"/>
            <a:ext cx="11526838" cy="6742113"/>
          </a:xfrm>
          <a:prstGeom prst="rect">
            <a:avLst/>
          </a:prstGeom>
          <a:noFill/>
          <a:ln w="9525">
            <a:noFill/>
            <a:miter lim="800000"/>
            <a:headEnd/>
            <a:tailEnd/>
          </a:ln>
        </p:spPr>
        <p:txBody>
          <a:bodyPr lIns="94796" tIns="47398" rIns="94796" bIns="47398" anchor="ctr">
            <a:spAutoFit/>
          </a:bodyPr>
          <a:lstStyle/>
          <a:p>
            <a:pPr indent="276225" defTabSz="946150"/>
            <a:r>
              <a:rPr lang="en-US" altLang="zh-CN" b="1">
                <a:solidFill>
                  <a:srgbClr val="FF0000"/>
                </a:solidFill>
                <a:latin typeface="Times New Roman" pitchFamily="18" charset="0"/>
                <a:cs typeface="Times New Roman" pitchFamily="18" charset="0"/>
              </a:rPr>
              <a:t>       </a:t>
            </a:r>
            <a:r>
              <a:rPr lang="zh-CN" altLang="en-US" b="1">
                <a:solidFill>
                  <a:srgbClr val="FF0000"/>
                </a:solidFill>
                <a:latin typeface="Times New Roman" pitchFamily="18" charset="0"/>
                <a:cs typeface="Times New Roman" pitchFamily="18" charset="0"/>
              </a:rPr>
              <a:t>（</a:t>
            </a:r>
            <a:r>
              <a:rPr lang="en-US" altLang="zh-CN" b="1">
                <a:solidFill>
                  <a:srgbClr val="FF0000"/>
                </a:solidFill>
                <a:latin typeface="Times New Roman" pitchFamily="18" charset="0"/>
                <a:cs typeface="Times New Roman" pitchFamily="18" charset="0"/>
              </a:rPr>
              <a:t>2014</a:t>
            </a:r>
            <a:r>
              <a:rPr lang="zh-CN" altLang="en-US" b="1">
                <a:solidFill>
                  <a:srgbClr val="FF0000"/>
                </a:solidFill>
                <a:latin typeface="Times New Roman" pitchFamily="18" charset="0"/>
                <a:cs typeface="Times New Roman" pitchFamily="18" charset="0"/>
              </a:rPr>
              <a:t>年新课标全国卷一</a:t>
            </a:r>
            <a:r>
              <a:rPr lang="en-US" altLang="zh-CN" b="1">
                <a:solidFill>
                  <a:srgbClr val="FF0000"/>
                </a:solidFill>
                <a:latin typeface="Times New Roman" pitchFamily="18" charset="0"/>
                <a:cs typeface="Times New Roman" pitchFamily="18" charset="0"/>
              </a:rPr>
              <a:t>41</a:t>
            </a:r>
            <a:r>
              <a:rPr lang="zh-CN" altLang="en-US" b="1">
                <a:solidFill>
                  <a:srgbClr val="FF0000"/>
                </a:solidFill>
                <a:latin typeface="Times New Roman" pitchFamily="18" charset="0"/>
                <a:cs typeface="Times New Roman" pitchFamily="18" charset="0"/>
              </a:rPr>
              <a:t>）（</a:t>
            </a:r>
            <a:r>
              <a:rPr lang="en-US" altLang="zh-CN" b="1">
                <a:latin typeface="Times New Roman" pitchFamily="18" charset="0"/>
                <a:cs typeface="Times New Roman" pitchFamily="18" charset="0"/>
              </a:rPr>
              <a:t>12</a:t>
            </a:r>
            <a:r>
              <a:rPr lang="zh-CN" altLang="en-US" b="1">
                <a:latin typeface="Times New Roman" pitchFamily="18" charset="0"/>
                <a:cs typeface="Times New Roman" pitchFamily="18" charset="0"/>
              </a:rPr>
              <a:t>分）阅读材料，完成下列要求。</a:t>
            </a:r>
            <a:endParaRPr lang="zh-CN" altLang="en-US" b="1"/>
          </a:p>
          <a:p>
            <a:pPr indent="276225" defTabSz="946150" eaLnBrk="0" hangingPunct="0"/>
            <a:r>
              <a:rPr lang="zh-CN" altLang="en-US" b="1">
                <a:latin typeface="黑体" pitchFamily="2" charset="-122"/>
                <a:ea typeface="黑体" pitchFamily="2" charset="-122"/>
                <a:cs typeface="Times New Roman" pitchFamily="18" charset="0"/>
              </a:rPr>
              <a:t>材料  </a:t>
            </a:r>
            <a:r>
              <a:rPr lang="zh-CN" altLang="en-US" b="1">
                <a:latin typeface="Times New Roman" pitchFamily="18" charset="0"/>
                <a:cs typeface="Times New Roman" pitchFamily="18" charset="0"/>
              </a:rPr>
              <a:t>下面是</a:t>
            </a:r>
            <a:r>
              <a:rPr lang="en-US" altLang="zh-CN" b="1">
                <a:latin typeface="Times New Roman" pitchFamily="18" charset="0"/>
                <a:cs typeface="Times New Roman" pitchFamily="18" charset="0"/>
              </a:rPr>
              <a:t>1960</a:t>
            </a:r>
            <a:r>
              <a:rPr lang="zh-CN" altLang="en-US" b="1">
                <a:latin typeface="Times New Roman" pitchFamily="18" charset="0"/>
                <a:cs typeface="Times New Roman" pitchFamily="18" charset="0"/>
              </a:rPr>
              <a:t>年我国中学历史教科书中“抗日战争”内容的目录摘编。</a:t>
            </a:r>
            <a:endParaRPr lang="zh-CN" altLang="en-US" b="1"/>
          </a:p>
          <a:p>
            <a:pPr indent="276225" defTabSz="946150" eaLnBrk="0" hangingPunct="0"/>
            <a:r>
              <a:rPr lang="zh-CN" altLang="en-US" b="1">
                <a:latin typeface="Times New Roman" pitchFamily="18" charset="0"/>
                <a:cs typeface="Times New Roman" pitchFamily="18" charset="0"/>
              </a:rPr>
              <a:t>第二十章    全国抗日战争的开始</a:t>
            </a:r>
            <a:endParaRPr lang="zh-CN" altLang="en-US" b="1"/>
          </a:p>
          <a:p>
            <a:pPr indent="276225" defTabSz="946150" eaLnBrk="0" hangingPunct="0"/>
            <a:r>
              <a:rPr lang="zh-CN" altLang="en-US" b="1">
                <a:latin typeface="Times New Roman" pitchFamily="18" charset="0"/>
                <a:cs typeface="Times New Roman" pitchFamily="18" charset="0"/>
              </a:rPr>
              <a:t>第二十一章  两条战线、两个战场</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1</a:t>
            </a:r>
            <a:r>
              <a:rPr lang="zh-CN" altLang="en-US" b="1">
                <a:latin typeface="Times New Roman" pitchFamily="18" charset="0"/>
                <a:cs typeface="Times New Roman" pitchFamily="18" charset="0"/>
              </a:rPr>
              <a:t>．抗日战争中的两条路线</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2</a:t>
            </a:r>
            <a:r>
              <a:rPr lang="zh-CN" altLang="en-US" b="1">
                <a:latin typeface="Times New Roman" pitchFamily="18" charset="0"/>
                <a:cs typeface="Times New Roman" pitchFamily="18" charset="0"/>
              </a:rPr>
              <a:t>．国民党军队的大溃退</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3</a:t>
            </a:r>
            <a:r>
              <a:rPr lang="zh-CN" altLang="en-US" b="1">
                <a:latin typeface="Times New Roman" pitchFamily="18" charset="0"/>
                <a:cs typeface="Times New Roman" pitchFamily="18" charset="0"/>
              </a:rPr>
              <a:t>．平型关大捷</a:t>
            </a:r>
            <a:endParaRPr lang="zh-CN" altLang="en-US" b="1"/>
          </a:p>
          <a:p>
            <a:pPr indent="276225" defTabSz="946150" eaLnBrk="0" hangingPunct="0"/>
            <a:r>
              <a:rPr lang="zh-CN" altLang="en-US" b="1">
                <a:latin typeface="Times New Roman" pitchFamily="18" charset="0"/>
              </a:rPr>
              <a:t>          </a:t>
            </a:r>
            <a:r>
              <a:rPr lang="en-US" altLang="zh-CN" b="1">
                <a:latin typeface="Times New Roman" pitchFamily="18" charset="0"/>
                <a:cs typeface="Times New Roman" pitchFamily="18" charset="0"/>
              </a:rPr>
              <a:t>4</a:t>
            </a:r>
            <a:r>
              <a:rPr lang="zh-CN" altLang="en-US" b="1">
                <a:latin typeface="Times New Roman" pitchFamily="18" charset="0"/>
                <a:cs typeface="Times New Roman" pitchFamily="18" charset="0"/>
              </a:rPr>
              <a:t>．敌后抗日根据地的建立和迅速发展</a:t>
            </a:r>
            <a:endParaRPr lang="zh-CN" altLang="en-US" b="1"/>
          </a:p>
          <a:p>
            <a:pPr indent="276225" defTabSz="946150" eaLnBrk="0" hangingPunct="0"/>
            <a:r>
              <a:rPr lang="zh-CN" altLang="en-US" b="1">
                <a:latin typeface="Times New Roman" pitchFamily="18" charset="0"/>
                <a:cs typeface="Times New Roman" pitchFamily="18" charset="0"/>
              </a:rPr>
              <a:t>第二十二章  毛主席</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论持久战</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的发表和中国共产党的六届六中全会</a:t>
            </a:r>
            <a:endParaRPr lang="zh-CN" altLang="en-US" b="1"/>
          </a:p>
          <a:p>
            <a:pPr indent="276225" defTabSz="946150" eaLnBrk="0" hangingPunct="0"/>
            <a:r>
              <a:rPr lang="zh-CN" altLang="en-US" b="1">
                <a:latin typeface="Times New Roman" pitchFamily="18" charset="0"/>
                <a:cs typeface="Times New Roman" pitchFamily="18" charset="0"/>
              </a:rPr>
              <a:t>第二十三章  国民党反共高潮的被击退和</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新民主主义论</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的发表</a:t>
            </a:r>
            <a:endParaRPr lang="zh-CN" altLang="en-US" b="1"/>
          </a:p>
          <a:p>
            <a:pPr indent="276225" defTabSz="946150" eaLnBrk="0" hangingPunct="0"/>
            <a:r>
              <a:rPr lang="zh-CN" altLang="en-US" b="1">
                <a:latin typeface="Times New Roman" pitchFamily="18" charset="0"/>
                <a:cs typeface="Times New Roman" pitchFamily="18" charset="0"/>
              </a:rPr>
              <a:t>第二十四章  日本帝国主义在沦陷区的殖民统治</a:t>
            </a:r>
            <a:endParaRPr lang="zh-CN" altLang="en-US" b="1"/>
          </a:p>
          <a:p>
            <a:pPr indent="276225" defTabSz="946150" eaLnBrk="0" hangingPunct="0"/>
            <a:r>
              <a:rPr lang="zh-CN" altLang="en-US" b="1">
                <a:latin typeface="Times New Roman" pitchFamily="18" charset="0"/>
                <a:cs typeface="Times New Roman" pitchFamily="18" charset="0"/>
              </a:rPr>
              <a:t>第二十五章  解放区的巩固和发展</a:t>
            </a:r>
            <a:endParaRPr lang="zh-CN" altLang="en-US" b="1"/>
          </a:p>
          <a:p>
            <a:pPr indent="276225" defTabSz="946150" eaLnBrk="0" hangingPunct="0"/>
            <a:r>
              <a:rPr lang="zh-CN" altLang="en-US" b="1">
                <a:latin typeface="Times New Roman" pitchFamily="18" charset="0"/>
                <a:cs typeface="Times New Roman" pitchFamily="18" charset="0"/>
              </a:rPr>
              <a:t>第二十六章  国民党的黑暗统治和民主运动的开展</a:t>
            </a:r>
            <a:endParaRPr lang="zh-CN" altLang="en-US" b="1"/>
          </a:p>
          <a:p>
            <a:pPr indent="276225" defTabSz="946150" eaLnBrk="0" hangingPunct="0"/>
            <a:r>
              <a:rPr lang="zh-CN" altLang="en-US" b="1">
                <a:latin typeface="Times New Roman" pitchFamily="18" charset="0"/>
                <a:cs typeface="Times New Roman" pitchFamily="18" charset="0"/>
              </a:rPr>
              <a:t>第二十七章  抗日战争的最后胜利</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1</a:t>
            </a:r>
            <a:r>
              <a:rPr lang="zh-CN" altLang="en-US" b="1">
                <a:latin typeface="Times New Roman" pitchFamily="18" charset="0"/>
                <a:cs typeface="Times New Roman" pitchFamily="18" charset="0"/>
              </a:rPr>
              <a:t>．中国共产党第七次全国代表大会</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2</a:t>
            </a:r>
            <a:r>
              <a:rPr lang="zh-CN" altLang="en-US" b="1">
                <a:latin typeface="Times New Roman" pitchFamily="18" charset="0"/>
                <a:cs typeface="Times New Roman" pitchFamily="18" charset="0"/>
              </a:rPr>
              <a:t>．解放区军民大反攻和日寇的无条件投降</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3</a:t>
            </a:r>
            <a:r>
              <a:rPr lang="zh-CN" altLang="en-US" b="1">
                <a:latin typeface="Times New Roman" pitchFamily="18" charset="0"/>
                <a:cs typeface="Times New Roman" pitchFamily="18" charset="0"/>
              </a:rPr>
              <a:t>．抗日战争胜利的伟大历史意义</a:t>
            </a:r>
            <a:endParaRPr lang="zh-CN" altLang="en-US" b="1"/>
          </a:p>
          <a:p>
            <a:pPr indent="276225" defTabSz="946150" eaLnBrk="0" hangingPunct="0"/>
            <a:r>
              <a:rPr lang="zh-CN" altLang="en-US" b="1">
                <a:latin typeface="Times New Roman" pitchFamily="18" charset="0"/>
                <a:cs typeface="Times New Roman" pitchFamily="18" charset="0"/>
              </a:rPr>
              <a:t>   </a:t>
            </a:r>
            <a:endParaRPr lang="zh-CN" altLang="en-US" b="1"/>
          </a:p>
        </p:txBody>
      </p:sp>
      <p:sp>
        <p:nvSpPr>
          <p:cNvPr id="149506" name="TextBox 2"/>
          <p:cNvSpPr txBox="1">
            <a:spLocks noChangeArrowheads="1"/>
          </p:cNvSpPr>
          <p:nvPr/>
        </p:nvSpPr>
        <p:spPr bwMode="auto">
          <a:xfrm>
            <a:off x="4916488" y="49213"/>
            <a:ext cx="311150" cy="522287"/>
          </a:xfrm>
          <a:prstGeom prst="rect">
            <a:avLst/>
          </a:prstGeom>
          <a:noFill/>
          <a:ln w="9525">
            <a:noFill/>
            <a:miter lim="800000"/>
            <a:headEnd/>
            <a:tailEnd/>
          </a:ln>
        </p:spPr>
        <p:txBody>
          <a:bodyPr wrap="none">
            <a:spAutoFit/>
          </a:bodyPr>
          <a:lstStyle/>
          <a:p>
            <a:endParaRPr lang="zh-CN" altLang="en-US" sz="2800" b="1">
              <a:solidFill>
                <a:srgbClr val="0000FF"/>
              </a:solidFill>
              <a:latin typeface="黑体" pitchFamily="2" charset="-122"/>
              <a:ea typeface="黑体" pitchFamily="2" charset="-122"/>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矩形 3"/>
          <p:cNvSpPr>
            <a:spLocks noChangeArrowheads="1"/>
          </p:cNvSpPr>
          <p:nvPr/>
        </p:nvSpPr>
        <p:spPr bwMode="auto">
          <a:xfrm>
            <a:off x="668338" y="428625"/>
            <a:ext cx="11039475" cy="1619250"/>
          </a:xfrm>
          <a:prstGeom prst="rect">
            <a:avLst/>
          </a:prstGeom>
          <a:noFill/>
          <a:ln w="9525">
            <a:noFill/>
            <a:miter lim="800000"/>
            <a:headEnd/>
            <a:tailEnd/>
          </a:ln>
        </p:spPr>
        <p:txBody>
          <a:bodyPr lIns="94796" tIns="47398" rIns="94796" bIns="47398">
            <a:spAutoFit/>
          </a:bodyPr>
          <a:lstStyle/>
          <a:p>
            <a:r>
              <a:rPr lang="zh-CN" altLang="en-US" sz="3200" b="1">
                <a:latin typeface="Times New Roman" pitchFamily="18" charset="0"/>
                <a:cs typeface="Times New Roman" pitchFamily="18" charset="0"/>
              </a:rPr>
              <a:t>根据材料并结合所学知识，对该目录</a:t>
            </a:r>
            <a:r>
              <a:rPr lang="zh-CN" altLang="en-US" sz="3200" b="1">
                <a:solidFill>
                  <a:srgbClr val="FF0000"/>
                </a:solidFill>
                <a:latin typeface="Times New Roman" pitchFamily="18" charset="0"/>
                <a:cs typeface="Times New Roman" pitchFamily="18" charset="0"/>
              </a:rPr>
              <a:t>提出</a:t>
            </a:r>
            <a:r>
              <a:rPr lang="zh-CN" altLang="en-US" sz="3200" b="1">
                <a:latin typeface="Times New Roman" pitchFamily="18" charset="0"/>
                <a:cs typeface="Times New Roman" pitchFamily="18" charset="0"/>
              </a:rPr>
              <a:t>一条</a:t>
            </a:r>
            <a:r>
              <a:rPr lang="zh-CN" altLang="en-US" sz="3200" b="1">
                <a:solidFill>
                  <a:srgbClr val="FF0000"/>
                </a:solidFill>
                <a:latin typeface="Times New Roman" pitchFamily="18" charset="0"/>
                <a:cs typeface="Times New Roman" pitchFamily="18" charset="0"/>
              </a:rPr>
              <a:t>修改建议</a:t>
            </a:r>
            <a:r>
              <a:rPr lang="zh-CN" altLang="en-US" sz="3200" b="1">
                <a:latin typeface="Times New Roman" pitchFamily="18" charset="0"/>
                <a:cs typeface="Times New Roman" pitchFamily="18" charset="0"/>
              </a:rPr>
              <a:t>，并</a:t>
            </a:r>
            <a:r>
              <a:rPr lang="zh-CN" altLang="en-US" sz="3200" b="1">
                <a:solidFill>
                  <a:srgbClr val="FF0000"/>
                </a:solidFill>
                <a:latin typeface="Times New Roman" pitchFamily="18" charset="0"/>
                <a:cs typeface="Times New Roman" pitchFamily="18" charset="0"/>
              </a:rPr>
              <a:t>说明修改理由</a:t>
            </a:r>
            <a:r>
              <a:rPr lang="zh-CN" altLang="en-US" sz="3200" b="1">
                <a:latin typeface="Times New Roman" pitchFamily="18" charset="0"/>
                <a:cs typeface="Times New Roman" pitchFamily="18" charset="0"/>
              </a:rPr>
              <a:t>。（所提修改建议及理由需观点正确，符合历史事实。）</a:t>
            </a:r>
            <a:endParaRPr lang="zh-CN" altLang="en-US" sz="3200"/>
          </a:p>
        </p:txBody>
      </p:sp>
      <p:sp>
        <p:nvSpPr>
          <p:cNvPr id="5" name="Rectangle 1"/>
          <p:cNvSpPr>
            <a:spLocks noChangeArrowheads="1"/>
          </p:cNvSpPr>
          <p:nvPr/>
        </p:nvSpPr>
        <p:spPr bwMode="auto">
          <a:xfrm>
            <a:off x="668338" y="2714625"/>
            <a:ext cx="10963275" cy="3143250"/>
          </a:xfrm>
          <a:prstGeom prst="rect">
            <a:avLst/>
          </a:prstGeom>
          <a:noFill/>
          <a:ln w="9525">
            <a:solidFill>
              <a:srgbClr val="FF0000"/>
            </a:solidFill>
            <a:miter lim="800000"/>
            <a:headEnd/>
            <a:tailEnd/>
          </a:ln>
        </p:spPr>
        <p:txBody>
          <a:bodyPr lIns="94796" tIns="47398" rIns="94796" bIns="47398" anchor="ctr">
            <a:spAutoFit/>
          </a:bodyPr>
          <a:lstStyle/>
          <a:p>
            <a:pPr defTabSz="946150"/>
            <a:r>
              <a:rPr lang="zh-CN" altLang="en-US" sz="3200" b="1">
                <a:latin typeface="Times New Roman" pitchFamily="18" charset="0"/>
                <a:cs typeface="Times New Roman" pitchFamily="18" charset="0"/>
              </a:rPr>
              <a:t>参考答案</a:t>
            </a:r>
            <a:r>
              <a:rPr lang="en-US" altLang="zh-CN" sz="3200" b="1">
                <a:latin typeface="Times New Roman" pitchFamily="18" charset="0"/>
                <a:cs typeface="Times New Roman" pitchFamily="18" charset="0"/>
              </a:rPr>
              <a:t>41</a:t>
            </a:r>
            <a:r>
              <a:rPr lang="zh-CN" altLang="en-US" sz="3200" b="1">
                <a:latin typeface="Times New Roman" pitchFamily="18" charset="0"/>
                <a:cs typeface="Times New Roman" pitchFamily="18" charset="0"/>
              </a:rPr>
              <a:t>．（</a:t>
            </a:r>
            <a:r>
              <a:rPr lang="en-US" altLang="zh-CN" sz="3200" b="1">
                <a:latin typeface="Times New Roman" pitchFamily="18" charset="0"/>
                <a:cs typeface="Times New Roman" pitchFamily="18" charset="0"/>
              </a:rPr>
              <a:t>12</a:t>
            </a:r>
            <a:r>
              <a:rPr lang="zh-CN" altLang="en-US" sz="3200" b="1">
                <a:latin typeface="Times New Roman" pitchFamily="18" charset="0"/>
                <a:cs typeface="Times New Roman" pitchFamily="18" charset="0"/>
              </a:rPr>
              <a:t>分）</a:t>
            </a:r>
            <a:endParaRPr lang="zh-CN" altLang="en-US" sz="3200" b="1"/>
          </a:p>
          <a:p>
            <a:pPr defTabSz="946150" eaLnBrk="0" hangingPunct="0"/>
            <a:r>
              <a:rPr lang="zh-CN" altLang="en-US" sz="3200" b="1">
                <a:solidFill>
                  <a:srgbClr val="FF0000"/>
                </a:solidFill>
                <a:latin typeface="Times New Roman" pitchFamily="18" charset="0"/>
                <a:cs typeface="Times New Roman" pitchFamily="18" charset="0"/>
              </a:rPr>
              <a:t>建议：增加淞沪会战一目；</a:t>
            </a:r>
            <a:endParaRPr lang="zh-CN" altLang="en-US" sz="3200" b="1">
              <a:solidFill>
                <a:srgbClr val="FF0000"/>
              </a:solidFill>
            </a:endParaRPr>
          </a:p>
          <a:p>
            <a:pPr defTabSz="946150" eaLnBrk="0" hangingPunct="0"/>
            <a:r>
              <a:rPr lang="zh-CN" altLang="en-US" sz="3200" b="1">
                <a:solidFill>
                  <a:srgbClr val="0000FF"/>
                </a:solidFill>
                <a:latin typeface="Times New Roman" pitchFamily="18" charset="0"/>
                <a:cs typeface="Times New Roman" pitchFamily="18" charset="0"/>
              </a:rPr>
              <a:t>理由：淞沪会战是抗战初期中、日双方的重大战役，中国军队顽强抵抗日军侵略，粉碎了日军三个月灭亡中国的企图，</a:t>
            </a:r>
            <a:r>
              <a:rPr lang="zh-CN" altLang="en-US" sz="3200" b="1">
                <a:solidFill>
                  <a:srgbClr val="BE020F"/>
                </a:solidFill>
                <a:latin typeface="Times New Roman" pitchFamily="18" charset="0"/>
                <a:cs typeface="Times New Roman" pitchFamily="18" charset="0"/>
              </a:rPr>
              <a:t>抗日战争是全民族的抗战，正面战场和敌后战场都是其重要组成部分，应予增加，才能反映出抗战全貌。</a:t>
            </a:r>
            <a:endParaRPr lang="zh-CN" altLang="en-US" sz="3200" b="1">
              <a:solidFill>
                <a:srgbClr val="BE020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Box 3"/>
          <p:cNvSpPr txBox="1">
            <a:spLocks noChangeArrowheads="1"/>
          </p:cNvSpPr>
          <p:nvPr/>
        </p:nvSpPr>
        <p:spPr bwMode="auto">
          <a:xfrm>
            <a:off x="382588" y="285750"/>
            <a:ext cx="11430000" cy="4779963"/>
          </a:xfrm>
          <a:prstGeom prst="rect">
            <a:avLst/>
          </a:prstGeom>
          <a:noFill/>
          <a:ln w="9525">
            <a:solidFill>
              <a:srgbClr val="FF0000"/>
            </a:solidFill>
            <a:miter lim="800000"/>
            <a:headEnd/>
            <a:tailEnd/>
          </a:ln>
        </p:spPr>
        <p:txBody>
          <a:bodyPr lIns="94796" tIns="47398" rIns="94796" bIns="47398">
            <a:spAutoFit/>
          </a:bodyPr>
          <a:lstStyle/>
          <a:p>
            <a:pPr>
              <a:lnSpc>
                <a:spcPct val="150000"/>
              </a:lnSpc>
            </a:pPr>
            <a:r>
              <a:rPr lang="zh-CN" altLang="en-US" sz="2900" b="1"/>
              <a:t>       卷一第</a:t>
            </a:r>
            <a:r>
              <a:rPr lang="en-US" altLang="zh-CN" sz="2900" b="1"/>
              <a:t>41</a:t>
            </a:r>
            <a:r>
              <a:rPr lang="zh-CN" altLang="en-US" sz="2900" b="1"/>
              <a:t>题突出强调了中共在抗战中的主要表现及国民党的黑暗统治，明显忽略了国民党在抗战中的贡献及国际社会对中国抗战的援助。考生如果认清了这一点，答题便会游刃有余。因此，学生在“调动”“运用”所学知识对该目录进行修改时，</a:t>
            </a:r>
            <a:r>
              <a:rPr lang="zh-CN" altLang="en-US" sz="2900" b="1">
                <a:solidFill>
                  <a:srgbClr val="FF0000"/>
                </a:solidFill>
              </a:rPr>
              <a:t>既可以增加国民党抗战的内容，也可以压缩国民党黑暗统治的内容，还可以增加国际反法西斯联盟的内容</a:t>
            </a:r>
            <a:r>
              <a:rPr lang="zh-CN" altLang="en-US" sz="2900" b="1"/>
              <a:t>。</a:t>
            </a:r>
            <a:endParaRPr lang="en-US" altLang="zh-CN" sz="2900" b="1"/>
          </a:p>
          <a:p>
            <a:pPr>
              <a:lnSpc>
                <a:spcPct val="150000"/>
              </a:lnSpc>
            </a:pPr>
            <a:r>
              <a:rPr lang="en-US" altLang="zh-CN" sz="2900" b="1"/>
              <a:t>       </a:t>
            </a:r>
            <a:endParaRPr lang="zh-CN" altLang="en-US" sz="2900" b="1"/>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25463" y="857250"/>
          <a:ext cx="11098212" cy="3897313"/>
        </p:xfrm>
        <a:graphic>
          <a:graphicData uri="http://schemas.openxmlformats.org/drawingml/2006/table">
            <a:tbl>
              <a:tblPr firstRow="1" bandRow="1">
                <a:tableStyleId>{5C22544A-7EE6-4342-B048-85BDC9FD1C3A}</a:tableStyleId>
              </a:tblPr>
              <a:tblGrid>
                <a:gridCol w="2000225"/>
                <a:gridCol w="5398607"/>
                <a:gridCol w="3699416"/>
              </a:tblGrid>
              <a:tr h="945099">
                <a:tc>
                  <a:txBody>
                    <a:bodyPr/>
                    <a:lstStyle/>
                    <a:p>
                      <a:pPr algn="ctr">
                        <a:spcAft>
                          <a:spcPts val="0"/>
                        </a:spcAft>
                      </a:pPr>
                      <a:r>
                        <a:rPr lang="zh-CN" sz="2800" b="1" kern="0" dirty="0">
                          <a:latin typeface="Times New Roman" panose="02020603050405020304"/>
                          <a:ea typeface="宋体" panose="02010600030101010101" pitchFamily="2" charset="-122"/>
                        </a:rPr>
                        <a:t>建议</a:t>
                      </a:r>
                      <a:r>
                        <a:rPr lang="en-US" sz="2800" b="1" kern="0" dirty="0">
                          <a:latin typeface="Times New Roman" panose="02020603050405020304"/>
                          <a:ea typeface="宋体" panose="02010600030101010101" pitchFamily="2" charset="-122"/>
                        </a:rPr>
                        <a:t>4</a:t>
                      </a:r>
                      <a:r>
                        <a:rPr lang="zh-CN" sz="2800" b="1" kern="0" dirty="0" smtClean="0">
                          <a:latin typeface="Times New Roman" panose="02020603050405020304"/>
                          <a:ea typeface="宋体" panose="02010600030101010101" pitchFamily="2" charset="-122"/>
                        </a:rPr>
                        <a:t>分</a:t>
                      </a:r>
                      <a:endParaRPr lang="en-US" altLang="zh-CN" sz="2800" b="1" kern="0" dirty="0" smtClean="0">
                        <a:latin typeface="Times New Roman" panose="02020603050405020304"/>
                        <a:ea typeface="宋体" panose="02010600030101010101" pitchFamily="2" charset="-122"/>
                      </a:endParaRPr>
                    </a:p>
                    <a:p>
                      <a:pPr algn="ctr">
                        <a:spcAft>
                          <a:spcPts val="0"/>
                        </a:spcAft>
                      </a:pPr>
                      <a:r>
                        <a:rPr lang="zh-CN" altLang="en-US" sz="2800" b="1" kern="0" dirty="0" smtClean="0">
                          <a:latin typeface="Times New Roman" panose="02020603050405020304"/>
                          <a:ea typeface="宋体" panose="02010600030101010101" pitchFamily="2" charset="-122"/>
                        </a:rPr>
                        <a:t>（是什么）</a:t>
                      </a:r>
                      <a:endParaRPr lang="zh-CN" sz="2800" b="1" kern="100" dirty="0">
                        <a:latin typeface="Times New Roman" panose="02020603050405020304"/>
                        <a:ea typeface="宋体" panose="02010600030101010101" pitchFamily="2" charset="-122"/>
                      </a:endParaRPr>
                    </a:p>
                  </a:txBody>
                  <a:tcPr marL="91464" marR="91464" marT="0" marB="0"/>
                </a:tc>
                <a:tc>
                  <a:txBody>
                    <a:bodyPr/>
                    <a:lstStyle/>
                    <a:p>
                      <a:pPr algn="ctr"/>
                      <a:r>
                        <a:rPr lang="zh-CN" altLang="zh-CN" sz="2800" b="1" kern="1200" dirty="0" smtClean="0">
                          <a:solidFill>
                            <a:schemeClr val="lt1"/>
                          </a:solidFill>
                          <a:latin typeface="+mn-lt"/>
                          <a:ea typeface="+mn-ea"/>
                          <a:cs typeface="+mn-cs"/>
                        </a:rPr>
                        <a:t>事件本身的价值</a:t>
                      </a:r>
                      <a:r>
                        <a:rPr lang="en-US" altLang="zh-CN" sz="2800" b="1" kern="1200" dirty="0" smtClean="0">
                          <a:solidFill>
                            <a:schemeClr val="lt1"/>
                          </a:solidFill>
                          <a:latin typeface="+mn-lt"/>
                          <a:ea typeface="+mn-ea"/>
                          <a:cs typeface="+mn-cs"/>
                        </a:rPr>
                        <a:t>4</a:t>
                      </a:r>
                      <a:r>
                        <a:rPr lang="zh-CN" altLang="zh-CN" sz="2800" b="1" kern="1200" dirty="0" smtClean="0">
                          <a:solidFill>
                            <a:schemeClr val="lt1"/>
                          </a:solidFill>
                          <a:latin typeface="+mn-lt"/>
                          <a:ea typeface="+mn-ea"/>
                          <a:cs typeface="+mn-cs"/>
                        </a:rPr>
                        <a:t>分</a:t>
                      </a:r>
                    </a:p>
                    <a:p>
                      <a:pPr algn="ctr"/>
                      <a:r>
                        <a:rPr lang="zh-CN" altLang="zh-CN" sz="2800" b="1" kern="1200" dirty="0" smtClean="0">
                          <a:solidFill>
                            <a:schemeClr val="lt1"/>
                          </a:solidFill>
                          <a:latin typeface="+mn-lt"/>
                          <a:ea typeface="+mn-ea"/>
                          <a:cs typeface="+mn-cs"/>
                        </a:rPr>
                        <a:t>（为什么）</a:t>
                      </a:r>
                      <a:endParaRPr lang="zh-CN" altLang="en-US" sz="2800" b="1" dirty="0"/>
                    </a:p>
                  </a:txBody>
                  <a:tcPr marL="121952" marR="121952" marT="45731" marB="45731"/>
                </a:tc>
                <a:tc>
                  <a:txBody>
                    <a:bodyPr/>
                    <a:lstStyle/>
                    <a:p>
                      <a:pPr algn="ctr"/>
                      <a:r>
                        <a:rPr lang="zh-CN" altLang="zh-CN" sz="2800" b="1" kern="1200" dirty="0" smtClean="0">
                          <a:solidFill>
                            <a:schemeClr val="lt1"/>
                          </a:solidFill>
                          <a:latin typeface="+mn-lt"/>
                          <a:ea typeface="+mn-ea"/>
                          <a:cs typeface="+mn-cs"/>
                        </a:rPr>
                        <a:t>增删之后的好处</a:t>
                      </a:r>
                      <a:r>
                        <a:rPr lang="en-US" altLang="zh-CN" sz="2800" b="1" kern="1200" dirty="0" smtClean="0">
                          <a:solidFill>
                            <a:schemeClr val="lt1"/>
                          </a:solidFill>
                          <a:latin typeface="+mn-lt"/>
                          <a:ea typeface="+mn-ea"/>
                          <a:cs typeface="+mn-cs"/>
                        </a:rPr>
                        <a:t>4</a:t>
                      </a:r>
                      <a:r>
                        <a:rPr lang="zh-CN" altLang="zh-CN" sz="2800" b="1" kern="1200" dirty="0" smtClean="0">
                          <a:solidFill>
                            <a:schemeClr val="lt1"/>
                          </a:solidFill>
                          <a:latin typeface="+mn-lt"/>
                          <a:ea typeface="+mn-ea"/>
                          <a:cs typeface="+mn-cs"/>
                        </a:rPr>
                        <a:t>分</a:t>
                      </a:r>
                    </a:p>
                    <a:p>
                      <a:pPr algn="ctr"/>
                      <a:r>
                        <a:rPr lang="zh-CN" altLang="zh-CN" sz="2800" b="1" kern="1200" dirty="0" smtClean="0">
                          <a:solidFill>
                            <a:schemeClr val="lt1"/>
                          </a:solidFill>
                          <a:latin typeface="+mn-lt"/>
                          <a:ea typeface="+mn-ea"/>
                          <a:cs typeface="+mn-cs"/>
                        </a:rPr>
                        <a:t>（</a:t>
                      </a:r>
                      <a:r>
                        <a:rPr lang="zh-CN" altLang="en-US" sz="2800" b="1" kern="1200" dirty="0" smtClean="0">
                          <a:solidFill>
                            <a:schemeClr val="lt1"/>
                          </a:solidFill>
                          <a:latin typeface="+mn-lt"/>
                          <a:ea typeface="+mn-ea"/>
                          <a:cs typeface="+mn-cs"/>
                        </a:rPr>
                        <a:t>会</a:t>
                      </a:r>
                      <a:r>
                        <a:rPr lang="zh-CN" altLang="zh-CN" sz="2800" b="1" kern="1200" dirty="0" smtClean="0">
                          <a:solidFill>
                            <a:schemeClr val="lt1"/>
                          </a:solidFill>
                          <a:latin typeface="+mn-lt"/>
                          <a:ea typeface="+mn-ea"/>
                          <a:cs typeface="+mn-cs"/>
                        </a:rPr>
                        <a:t>怎样）</a:t>
                      </a:r>
                      <a:endParaRPr lang="zh-CN" altLang="en-US" sz="2800" b="1" dirty="0"/>
                    </a:p>
                  </a:txBody>
                  <a:tcPr marL="121952" marR="121952" marT="45731" marB="45731"/>
                </a:tc>
              </a:tr>
              <a:tr h="2952295">
                <a:tc>
                  <a:txBody>
                    <a:bodyPr/>
                    <a:lstStyle/>
                    <a:p>
                      <a:r>
                        <a:rPr lang="zh-CN" altLang="zh-CN" sz="2800" b="1" kern="1200" dirty="0" smtClean="0">
                          <a:solidFill>
                            <a:srgbClr val="FF0000"/>
                          </a:solidFill>
                          <a:latin typeface="+mn-lt"/>
                          <a:ea typeface="+mn-ea"/>
                          <a:cs typeface="+mn-cs"/>
                        </a:rPr>
                        <a:t>增加</a:t>
                      </a:r>
                      <a:r>
                        <a:rPr lang="zh-CN" altLang="zh-CN" sz="2800" b="1" kern="1200" dirty="0" smtClean="0">
                          <a:solidFill>
                            <a:schemeClr val="dk1"/>
                          </a:solidFill>
                          <a:latin typeface="+mn-lt"/>
                          <a:ea typeface="+mn-ea"/>
                          <a:cs typeface="+mn-cs"/>
                        </a:rPr>
                        <a:t>国民政府抗战的内容</a:t>
                      </a:r>
                      <a:endParaRPr lang="zh-CN" altLang="en-US" sz="2800" b="1" dirty="0"/>
                    </a:p>
                  </a:txBody>
                  <a:tcPr marL="121952" marR="121952" marT="45731" marB="45731"/>
                </a:tc>
                <a:tc>
                  <a:txBody>
                    <a:bodyPr/>
                    <a:lstStyle/>
                    <a:p>
                      <a:r>
                        <a:rPr lang="zh-CN" altLang="zh-CN" sz="2800" b="1" kern="1200" dirty="0" smtClean="0">
                          <a:solidFill>
                            <a:schemeClr val="dk1"/>
                          </a:solidFill>
                          <a:latin typeface="+mn-lt"/>
                          <a:ea typeface="+mn-ea"/>
                          <a:cs typeface="+mn-cs"/>
                        </a:rPr>
                        <a:t>结合具体事件回答（示例：淞沪会战是抗战初期中，中日双方的重大战役，中国军队顽强抵抗日军侵略，粉碎了日军三个月灭亡中国的企图。）</a:t>
                      </a:r>
                      <a:endParaRPr lang="zh-CN" altLang="en-US" sz="2800" b="1" dirty="0"/>
                    </a:p>
                  </a:txBody>
                  <a:tcPr marL="121952" marR="121952" marT="45731" marB="45731"/>
                </a:tc>
                <a:tc>
                  <a:txBody>
                    <a:bodyPr/>
                    <a:lstStyle/>
                    <a:p>
                      <a:r>
                        <a:rPr lang="zh-CN" altLang="zh-CN" sz="2800" b="1" kern="1200" dirty="0" smtClean="0">
                          <a:solidFill>
                            <a:schemeClr val="dk1"/>
                          </a:solidFill>
                          <a:latin typeface="+mn-lt"/>
                          <a:ea typeface="+mn-ea"/>
                          <a:cs typeface="+mn-cs"/>
                        </a:rPr>
                        <a:t>抗日战争是全民族的抗战，正面战场和敌后战场都是其重要组成部分。应予增加，才能反映出抗战的全貌。</a:t>
                      </a:r>
                      <a:endParaRPr lang="zh-CN" altLang="en-US" sz="2800" b="1" dirty="0"/>
                    </a:p>
                  </a:txBody>
                  <a:tcPr marL="121952" marR="121952" marT="45731" marB="45731"/>
                </a:tc>
              </a:tr>
            </a:tbl>
          </a:graphicData>
        </a:graphic>
      </p:graphicFrame>
      <p:sp>
        <p:nvSpPr>
          <p:cNvPr id="156688" name="TextBox 2"/>
          <p:cNvSpPr txBox="1">
            <a:spLocks noChangeArrowheads="1"/>
          </p:cNvSpPr>
          <p:nvPr/>
        </p:nvSpPr>
        <p:spPr bwMode="auto">
          <a:xfrm>
            <a:off x="668338" y="5359400"/>
            <a:ext cx="8410575" cy="458788"/>
          </a:xfrm>
          <a:prstGeom prst="rect">
            <a:avLst/>
          </a:prstGeom>
          <a:noFill/>
          <a:ln w="9525">
            <a:noFill/>
            <a:miter lim="800000"/>
            <a:headEnd/>
            <a:tailEnd/>
          </a:ln>
        </p:spPr>
        <p:txBody>
          <a:bodyPr wrap="none" lIns="91431" tIns="45715" rIns="91431" bIns="45715">
            <a:spAutoFit/>
          </a:bodyPr>
          <a:lstStyle/>
          <a:p>
            <a:r>
              <a:rPr lang="zh-CN" altLang="en-US">
                <a:solidFill>
                  <a:srgbClr val="FF0000"/>
                </a:solidFill>
                <a:latin typeface="黑体" pitchFamily="2" charset="-122"/>
                <a:ea typeface="黑体" pitchFamily="2" charset="-122"/>
              </a:rPr>
              <a:t>答案结构：是什么</a:t>
            </a:r>
            <a:r>
              <a:rPr lang="en-US" altLang="zh-CN">
                <a:solidFill>
                  <a:srgbClr val="FF0000"/>
                </a:solidFill>
                <a:latin typeface="黑体" pitchFamily="2" charset="-122"/>
                <a:ea typeface="黑体" pitchFamily="2" charset="-122"/>
              </a:rPr>
              <a:t>(what)+</a:t>
            </a:r>
            <a:r>
              <a:rPr lang="zh-CN" altLang="en-US">
                <a:solidFill>
                  <a:srgbClr val="FF0000"/>
                </a:solidFill>
                <a:latin typeface="黑体" pitchFamily="2" charset="-122"/>
                <a:ea typeface="黑体" pitchFamily="2" charset="-122"/>
              </a:rPr>
              <a:t>为什么（</a:t>
            </a:r>
            <a:r>
              <a:rPr lang="en-US" altLang="zh-CN">
                <a:solidFill>
                  <a:srgbClr val="FF0000"/>
                </a:solidFill>
                <a:latin typeface="黑体" pitchFamily="2" charset="-122"/>
                <a:ea typeface="黑体" pitchFamily="2" charset="-122"/>
              </a:rPr>
              <a:t>why</a:t>
            </a:r>
            <a:r>
              <a:rPr lang="zh-CN" altLang="en-US">
                <a:solidFill>
                  <a:srgbClr val="FF0000"/>
                </a:solidFill>
                <a:latin typeface="黑体" pitchFamily="2" charset="-122"/>
                <a:ea typeface="黑体" pitchFamily="2" charset="-122"/>
              </a:rPr>
              <a:t>史）</a:t>
            </a:r>
            <a:r>
              <a:rPr lang="en-US" altLang="zh-CN">
                <a:solidFill>
                  <a:srgbClr val="FF0000"/>
                </a:solidFill>
                <a:latin typeface="黑体" pitchFamily="2" charset="-122"/>
                <a:ea typeface="黑体" pitchFamily="2" charset="-122"/>
              </a:rPr>
              <a:t>+</a:t>
            </a:r>
            <a:r>
              <a:rPr lang="zh-CN" altLang="en-US">
                <a:solidFill>
                  <a:srgbClr val="FF0000"/>
                </a:solidFill>
                <a:latin typeface="黑体" pitchFamily="2" charset="-122"/>
                <a:ea typeface="黑体" pitchFamily="2" charset="-122"/>
              </a:rPr>
              <a:t>会怎样（</a:t>
            </a:r>
            <a:r>
              <a:rPr lang="en-US" altLang="zh-CN">
                <a:solidFill>
                  <a:srgbClr val="FF0000"/>
                </a:solidFill>
                <a:latin typeface="黑体" pitchFamily="2" charset="-122"/>
                <a:ea typeface="黑体" pitchFamily="2" charset="-122"/>
              </a:rPr>
              <a:t>how</a:t>
            </a:r>
            <a:r>
              <a:rPr lang="zh-CN" altLang="en-US">
                <a:solidFill>
                  <a:srgbClr val="FF0000"/>
                </a:solidFill>
                <a:latin typeface="黑体" pitchFamily="2" charset="-122"/>
                <a:ea typeface="黑体" pitchFamily="2" charset="-122"/>
              </a:rPr>
              <a:t>论）</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88"/>
                                        </p:tgtEl>
                                        <p:attrNameLst>
                                          <p:attrName>style.visibility</p:attrName>
                                        </p:attrNameLst>
                                      </p:cBhvr>
                                      <p:to>
                                        <p:strVal val="visible"/>
                                      </p:to>
                                    </p:set>
                                    <p:anim calcmode="lin" valueType="num">
                                      <p:cBhvr additive="base">
                                        <p:cTn id="7" dur="500" fill="hold"/>
                                        <p:tgtEl>
                                          <p:spTgt spid="156688"/>
                                        </p:tgtEl>
                                        <p:attrNameLst>
                                          <p:attrName>ppt_x</p:attrName>
                                        </p:attrNameLst>
                                      </p:cBhvr>
                                      <p:tavLst>
                                        <p:tav tm="0">
                                          <p:val>
                                            <p:strVal val="#ppt_x"/>
                                          </p:val>
                                        </p:tav>
                                        <p:tav tm="100000">
                                          <p:val>
                                            <p:strVal val="#ppt_x"/>
                                          </p:val>
                                        </p:tav>
                                      </p:tavLst>
                                    </p:anim>
                                    <p:anim calcmode="lin" valueType="num">
                                      <p:cBhvr additive="base">
                                        <p:cTn id="8" dur="500" fill="hold"/>
                                        <p:tgtEl>
                                          <p:spTgt spid="156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81000" y="1143000"/>
          <a:ext cx="11337925" cy="3371850"/>
        </p:xfrm>
        <a:graphic>
          <a:graphicData uri="http://schemas.openxmlformats.org/drawingml/2006/table">
            <a:tbl>
              <a:tblPr firstRow="1" bandRow="1">
                <a:tableStyleId>{5C22544A-7EE6-4342-B048-85BDC9FD1C3A}</a:tableStyleId>
              </a:tblPr>
              <a:tblGrid>
                <a:gridCol w="2501877"/>
                <a:gridCol w="3929090"/>
                <a:gridCol w="4906813"/>
              </a:tblGrid>
              <a:tr h="861386">
                <a:tc>
                  <a:txBody>
                    <a:bodyPr/>
                    <a:lstStyle/>
                    <a:p>
                      <a:pPr algn="ctr"/>
                      <a:r>
                        <a:rPr lang="zh-CN" altLang="zh-CN" sz="2800" b="1" kern="1200" dirty="0" smtClean="0">
                          <a:solidFill>
                            <a:schemeClr val="lt1"/>
                          </a:solidFill>
                          <a:latin typeface="+mn-lt"/>
                          <a:ea typeface="+mn-ea"/>
                          <a:cs typeface="+mn-cs"/>
                        </a:rPr>
                        <a:t>建议</a:t>
                      </a:r>
                      <a:r>
                        <a:rPr lang="en-US" altLang="zh-CN" sz="2800" b="1" kern="1200" dirty="0" smtClean="0">
                          <a:solidFill>
                            <a:schemeClr val="lt1"/>
                          </a:solidFill>
                          <a:latin typeface="+mn-lt"/>
                          <a:ea typeface="+mn-ea"/>
                          <a:cs typeface="+mn-cs"/>
                        </a:rPr>
                        <a:t>4</a:t>
                      </a:r>
                      <a:r>
                        <a:rPr lang="zh-CN" altLang="zh-CN" sz="2800" b="1" kern="1200" dirty="0" smtClean="0">
                          <a:solidFill>
                            <a:schemeClr val="lt1"/>
                          </a:solidFill>
                          <a:latin typeface="+mn-lt"/>
                          <a:ea typeface="+mn-ea"/>
                          <a:cs typeface="+mn-cs"/>
                        </a:rPr>
                        <a:t>分</a:t>
                      </a:r>
                      <a:endParaRPr lang="en-US" altLang="zh-CN" sz="2800" b="1" kern="1200" dirty="0" smtClean="0">
                        <a:solidFill>
                          <a:schemeClr val="lt1"/>
                        </a:solidFill>
                        <a:latin typeface="+mn-lt"/>
                        <a:ea typeface="+mn-ea"/>
                        <a:cs typeface="+mn-cs"/>
                      </a:endParaRPr>
                    </a:p>
                    <a:p>
                      <a:pPr algn="ctr"/>
                      <a:r>
                        <a:rPr lang="zh-CN" altLang="en-US" sz="2800" b="1" kern="1200" dirty="0" smtClean="0">
                          <a:solidFill>
                            <a:schemeClr val="lt1"/>
                          </a:solidFill>
                          <a:latin typeface="+mn-lt"/>
                          <a:ea typeface="+mn-ea"/>
                          <a:cs typeface="+mn-cs"/>
                        </a:rPr>
                        <a:t>（是什么）</a:t>
                      </a:r>
                      <a:endParaRPr lang="zh-CN" altLang="en-US" sz="2800" b="1" dirty="0"/>
                    </a:p>
                  </a:txBody>
                  <a:tcPr marL="121952" marR="121952" marT="45731" marB="45731"/>
                </a:tc>
                <a:tc>
                  <a:txBody>
                    <a:bodyPr/>
                    <a:lstStyle/>
                    <a:p>
                      <a:pPr algn="ctr"/>
                      <a:r>
                        <a:rPr lang="zh-CN" altLang="zh-CN" sz="2800" b="1" kern="1200" dirty="0" smtClean="0">
                          <a:solidFill>
                            <a:schemeClr val="lt1"/>
                          </a:solidFill>
                          <a:latin typeface="+mn-lt"/>
                          <a:ea typeface="+mn-ea"/>
                          <a:cs typeface="+mn-cs"/>
                        </a:rPr>
                        <a:t>事件本身的价值</a:t>
                      </a:r>
                      <a:r>
                        <a:rPr lang="en-US" altLang="zh-CN" sz="2800" b="1" kern="1200" dirty="0" smtClean="0">
                          <a:solidFill>
                            <a:schemeClr val="lt1"/>
                          </a:solidFill>
                          <a:latin typeface="+mn-lt"/>
                          <a:ea typeface="+mn-ea"/>
                          <a:cs typeface="+mn-cs"/>
                        </a:rPr>
                        <a:t>4</a:t>
                      </a:r>
                      <a:r>
                        <a:rPr lang="zh-CN" altLang="zh-CN" sz="2800" b="1" kern="1200" dirty="0" smtClean="0">
                          <a:solidFill>
                            <a:schemeClr val="lt1"/>
                          </a:solidFill>
                          <a:latin typeface="+mn-lt"/>
                          <a:ea typeface="+mn-ea"/>
                          <a:cs typeface="+mn-cs"/>
                        </a:rPr>
                        <a:t>分</a:t>
                      </a:r>
                    </a:p>
                    <a:p>
                      <a:pPr algn="ctr"/>
                      <a:r>
                        <a:rPr lang="zh-CN" altLang="zh-CN" sz="2800" b="1" kern="1200" dirty="0" smtClean="0">
                          <a:solidFill>
                            <a:schemeClr val="lt1"/>
                          </a:solidFill>
                          <a:latin typeface="+mn-lt"/>
                          <a:ea typeface="+mn-ea"/>
                          <a:cs typeface="+mn-cs"/>
                        </a:rPr>
                        <a:t>（为什么）</a:t>
                      </a:r>
                      <a:endParaRPr lang="zh-CN" altLang="en-US" sz="2800" b="1" dirty="0"/>
                    </a:p>
                  </a:txBody>
                  <a:tcPr marL="121952" marR="121952" marT="45731" marB="45731"/>
                </a:tc>
                <a:tc>
                  <a:txBody>
                    <a:bodyPr/>
                    <a:lstStyle/>
                    <a:p>
                      <a:pPr algn="ctr"/>
                      <a:r>
                        <a:rPr lang="zh-CN" altLang="zh-CN" sz="2800" b="1" kern="1200" dirty="0" smtClean="0">
                          <a:solidFill>
                            <a:schemeClr val="lt1"/>
                          </a:solidFill>
                          <a:latin typeface="+mn-lt"/>
                          <a:ea typeface="+mn-ea"/>
                          <a:cs typeface="+mn-cs"/>
                        </a:rPr>
                        <a:t>增删之后的好处</a:t>
                      </a:r>
                      <a:r>
                        <a:rPr lang="en-US" altLang="zh-CN" sz="2800" b="1" kern="1200" dirty="0" smtClean="0">
                          <a:solidFill>
                            <a:schemeClr val="lt1"/>
                          </a:solidFill>
                          <a:latin typeface="+mn-lt"/>
                          <a:ea typeface="+mn-ea"/>
                          <a:cs typeface="+mn-cs"/>
                        </a:rPr>
                        <a:t>4</a:t>
                      </a:r>
                      <a:r>
                        <a:rPr lang="zh-CN" altLang="zh-CN" sz="2800" b="1" kern="1200" dirty="0" smtClean="0">
                          <a:solidFill>
                            <a:schemeClr val="lt1"/>
                          </a:solidFill>
                          <a:latin typeface="+mn-lt"/>
                          <a:ea typeface="+mn-ea"/>
                          <a:cs typeface="+mn-cs"/>
                        </a:rPr>
                        <a:t>分</a:t>
                      </a:r>
                    </a:p>
                    <a:p>
                      <a:pPr algn="ctr"/>
                      <a:r>
                        <a:rPr lang="zh-CN" altLang="zh-CN" sz="2800" b="1" kern="1200" dirty="0" smtClean="0">
                          <a:solidFill>
                            <a:schemeClr val="lt1"/>
                          </a:solidFill>
                          <a:latin typeface="+mn-lt"/>
                          <a:ea typeface="+mn-ea"/>
                          <a:cs typeface="+mn-cs"/>
                        </a:rPr>
                        <a:t>（</a:t>
                      </a:r>
                      <a:r>
                        <a:rPr lang="zh-CN" altLang="en-US" sz="2800" b="1" kern="1200" dirty="0" smtClean="0">
                          <a:solidFill>
                            <a:schemeClr val="lt1"/>
                          </a:solidFill>
                          <a:latin typeface="+mn-lt"/>
                          <a:ea typeface="+mn-ea"/>
                          <a:cs typeface="+mn-cs"/>
                        </a:rPr>
                        <a:t>会</a:t>
                      </a:r>
                      <a:r>
                        <a:rPr lang="zh-CN" altLang="zh-CN" sz="2800" b="1" kern="1200" dirty="0" smtClean="0">
                          <a:solidFill>
                            <a:schemeClr val="lt1"/>
                          </a:solidFill>
                          <a:latin typeface="+mn-lt"/>
                          <a:ea typeface="+mn-ea"/>
                          <a:cs typeface="+mn-cs"/>
                        </a:rPr>
                        <a:t>怎样）</a:t>
                      </a:r>
                      <a:endParaRPr lang="zh-CN" altLang="en-US" sz="2800" b="1" dirty="0"/>
                    </a:p>
                  </a:txBody>
                  <a:tcPr marL="121952" marR="121952" marT="45731" marB="45731"/>
                </a:tc>
              </a:tr>
              <a:tr h="2425535">
                <a:tc>
                  <a:txBody>
                    <a:bodyPr/>
                    <a:lstStyle/>
                    <a:p>
                      <a:r>
                        <a:rPr lang="zh-CN" altLang="zh-CN" sz="2800" b="1" kern="1200" dirty="0" smtClean="0">
                          <a:solidFill>
                            <a:srgbClr val="FF0000"/>
                          </a:solidFill>
                          <a:latin typeface="+mn-lt"/>
                          <a:ea typeface="+mn-ea"/>
                          <a:cs typeface="+mn-cs"/>
                        </a:rPr>
                        <a:t>压缩</a:t>
                      </a:r>
                      <a:r>
                        <a:rPr lang="zh-CN" altLang="zh-CN" sz="2800" b="1" kern="1200" dirty="0" smtClean="0">
                          <a:solidFill>
                            <a:schemeClr val="dk1"/>
                          </a:solidFill>
                          <a:latin typeface="+mn-lt"/>
                          <a:ea typeface="+mn-ea"/>
                          <a:cs typeface="+mn-cs"/>
                        </a:rPr>
                        <a:t>国民党黑暗统治的内容</a:t>
                      </a:r>
                      <a:endParaRPr lang="zh-CN" altLang="en-US" sz="2800" b="1" dirty="0"/>
                    </a:p>
                  </a:txBody>
                  <a:tcPr marL="121952" marR="121952" marT="45731" marB="45731"/>
                </a:tc>
                <a:tc>
                  <a:txBody>
                    <a:bodyPr/>
                    <a:lstStyle/>
                    <a:p>
                      <a:r>
                        <a:rPr lang="zh-CN" altLang="zh-CN" sz="2800" b="1" kern="1200" dirty="0" smtClean="0">
                          <a:solidFill>
                            <a:schemeClr val="dk1"/>
                          </a:solidFill>
                          <a:latin typeface="+mn-lt"/>
                          <a:ea typeface="+mn-ea"/>
                          <a:cs typeface="+mn-cs"/>
                        </a:rPr>
                        <a:t>当时，中国的主要矛盾是中日民族矛盾，国民党反共高潮或黑暗统治不是主流</a:t>
                      </a:r>
                      <a:endParaRPr lang="zh-CN" altLang="en-US" sz="2800" b="1" dirty="0"/>
                    </a:p>
                  </a:txBody>
                  <a:tcPr marL="121952" marR="121952" marT="45731" marB="45731"/>
                </a:tc>
                <a:tc>
                  <a:txBody>
                    <a:bodyPr/>
                    <a:lstStyle/>
                    <a:p>
                      <a:r>
                        <a:rPr lang="zh-CN" altLang="zh-CN" sz="2800" b="1" kern="1200" dirty="0" smtClean="0">
                          <a:solidFill>
                            <a:schemeClr val="dk1"/>
                          </a:solidFill>
                          <a:latin typeface="+mn-lt"/>
                          <a:ea typeface="+mn-ea"/>
                          <a:cs typeface="+mn-cs"/>
                        </a:rPr>
                        <a:t>国民政府在正面战场积极抗战，给日军以沉重打击。国军且战且退，但一直顽强抵抗到抗战胜利。调整该内容，才符合抗日战争的事实。</a:t>
                      </a:r>
                      <a:endParaRPr lang="zh-CN" altLang="en-US" sz="2800" b="1" dirty="0"/>
                    </a:p>
                  </a:txBody>
                  <a:tcPr marL="121952" marR="121952" marT="45731" marB="45731"/>
                </a:tc>
              </a:tr>
            </a:tbl>
          </a:graphicData>
        </a:graphic>
      </p:graphicFrame>
      <p:sp>
        <p:nvSpPr>
          <p:cNvPr id="153615" name="TextBox 2"/>
          <p:cNvSpPr txBox="1">
            <a:spLocks noChangeArrowheads="1"/>
          </p:cNvSpPr>
          <p:nvPr/>
        </p:nvSpPr>
        <p:spPr bwMode="auto">
          <a:xfrm>
            <a:off x="668338" y="5359400"/>
            <a:ext cx="11153775" cy="582613"/>
          </a:xfrm>
          <a:prstGeom prst="rect">
            <a:avLst/>
          </a:prstGeom>
          <a:noFill/>
          <a:ln w="9525">
            <a:noFill/>
            <a:miter lim="800000"/>
            <a:headEnd/>
            <a:tailEnd/>
          </a:ln>
        </p:spPr>
        <p:txBody>
          <a:bodyPr wrap="none" lIns="91431" tIns="45715" rIns="91431" bIns="45715">
            <a:spAutoFit/>
          </a:bodyPr>
          <a:lstStyle/>
          <a:p>
            <a:r>
              <a:rPr lang="zh-CN" altLang="en-US" sz="3200">
                <a:solidFill>
                  <a:srgbClr val="FF0000"/>
                </a:solidFill>
                <a:latin typeface="黑体" pitchFamily="2" charset="-122"/>
                <a:ea typeface="黑体" pitchFamily="2" charset="-122"/>
                <a:sym typeface="+mn-ea"/>
              </a:rPr>
              <a:t>答案结构：是什么</a:t>
            </a:r>
            <a:r>
              <a:rPr lang="en-US" altLang="zh-CN" sz="3200">
                <a:solidFill>
                  <a:srgbClr val="FF0000"/>
                </a:solidFill>
                <a:latin typeface="黑体" pitchFamily="2" charset="-122"/>
                <a:ea typeface="黑体" pitchFamily="2" charset="-122"/>
                <a:sym typeface="+mn-ea"/>
              </a:rPr>
              <a:t>(what)+</a:t>
            </a:r>
            <a:r>
              <a:rPr lang="zh-CN" altLang="en-US" sz="3200">
                <a:solidFill>
                  <a:srgbClr val="FF0000"/>
                </a:solidFill>
                <a:latin typeface="黑体" pitchFamily="2" charset="-122"/>
                <a:ea typeface="黑体" pitchFamily="2" charset="-122"/>
                <a:sym typeface="+mn-ea"/>
              </a:rPr>
              <a:t>为什么（</a:t>
            </a:r>
            <a:r>
              <a:rPr lang="en-US" altLang="zh-CN" sz="3200">
                <a:solidFill>
                  <a:srgbClr val="FF0000"/>
                </a:solidFill>
                <a:latin typeface="黑体" pitchFamily="2" charset="-122"/>
                <a:ea typeface="黑体" pitchFamily="2" charset="-122"/>
                <a:sym typeface="+mn-ea"/>
              </a:rPr>
              <a:t>why</a:t>
            </a:r>
            <a:r>
              <a:rPr lang="zh-CN" altLang="en-US" sz="3200">
                <a:solidFill>
                  <a:srgbClr val="FF0000"/>
                </a:solidFill>
                <a:latin typeface="黑体" pitchFamily="2" charset="-122"/>
                <a:ea typeface="黑体" pitchFamily="2" charset="-122"/>
                <a:sym typeface="+mn-ea"/>
              </a:rPr>
              <a:t>史）</a:t>
            </a:r>
            <a:r>
              <a:rPr lang="en-US" altLang="zh-CN" sz="3200">
                <a:solidFill>
                  <a:srgbClr val="FF0000"/>
                </a:solidFill>
                <a:latin typeface="黑体" pitchFamily="2" charset="-122"/>
                <a:ea typeface="黑体" pitchFamily="2" charset="-122"/>
                <a:sym typeface="+mn-ea"/>
              </a:rPr>
              <a:t>+</a:t>
            </a:r>
            <a:r>
              <a:rPr lang="zh-CN" altLang="en-US" sz="3200">
                <a:solidFill>
                  <a:srgbClr val="FF0000"/>
                </a:solidFill>
                <a:latin typeface="黑体" pitchFamily="2" charset="-122"/>
                <a:ea typeface="黑体" pitchFamily="2" charset="-122"/>
                <a:sym typeface="+mn-ea"/>
              </a:rPr>
              <a:t>会怎样（</a:t>
            </a:r>
            <a:r>
              <a:rPr lang="en-US" altLang="zh-CN" sz="3200">
                <a:solidFill>
                  <a:srgbClr val="FF0000"/>
                </a:solidFill>
                <a:latin typeface="黑体" pitchFamily="2" charset="-122"/>
                <a:ea typeface="黑体" pitchFamily="2" charset="-122"/>
                <a:sym typeface="+mn-ea"/>
              </a:rPr>
              <a:t>how</a:t>
            </a:r>
            <a:r>
              <a:rPr lang="zh-CN" altLang="en-US" sz="3200">
                <a:solidFill>
                  <a:srgbClr val="FF0000"/>
                </a:solidFill>
                <a:latin typeface="黑体" pitchFamily="2" charset="-122"/>
                <a:ea typeface="黑体" pitchFamily="2" charset="-122"/>
                <a:sym typeface="+mn-ea"/>
              </a:rPr>
              <a:t>论）</a:t>
            </a:r>
            <a:endParaRPr lang="zh-CN" altLang="en-US" sz="3200">
              <a:solidFill>
                <a:srgbClr val="FF0000"/>
              </a:solidFill>
              <a:latin typeface="黑体" pitchFamily="2" charset="-122"/>
              <a:ea typeface="黑体" pitchFamily="2" charset="-122"/>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1497013"/>
            <a:ext cx="11449050" cy="1381125"/>
          </a:xfrm>
        </p:spPr>
        <p:txBody>
          <a:bodyPr>
            <a:normAutofit fontScale="90000"/>
          </a:bodyPr>
          <a:lstStyle/>
          <a:p>
            <a:pPr marL="0" indent="0">
              <a:buFont typeface="Arial" panose="020B0604020202020204" pitchFamily="34" charset="0"/>
              <a:buNone/>
              <a:defRPr/>
            </a:pPr>
            <a:r>
              <a:rPr lang="en-US" altLang="zh-CN" b="1" dirty="0" smtClean="0">
                <a:solidFill>
                  <a:srgbClr val="3333FF"/>
                </a:solidFill>
                <a:latin typeface="微软雅黑" panose="020B0503020204020204" pitchFamily="34" charset="-122"/>
                <a:ea typeface="微软雅黑" panose="020B0503020204020204" pitchFamily="34" charset="-122"/>
              </a:rPr>
              <a:t>     </a:t>
            </a:r>
            <a:r>
              <a:rPr lang="zh-CN" sz="4800" b="1" dirty="0">
                <a:solidFill>
                  <a:srgbClr val="FF0000"/>
                </a:solidFill>
                <a:latin typeface="微软雅黑" panose="020B0503020204020204" pitchFamily="34" charset="-122"/>
                <a:ea typeface="微软雅黑" panose="020B0503020204020204" pitchFamily="34" charset="-122"/>
              </a:rPr>
              <a:t>四、关于</a:t>
            </a:r>
            <a:r>
              <a:rPr lang="en-US" altLang="zh-CN" sz="4800" b="1" dirty="0">
                <a:solidFill>
                  <a:srgbClr val="FF0000"/>
                </a:solidFill>
                <a:latin typeface="微软雅黑" panose="020B0503020204020204" pitchFamily="34" charset="-122"/>
                <a:ea typeface="微软雅黑" panose="020B0503020204020204" pitchFamily="34" charset="-122"/>
              </a:rPr>
              <a:t>2017</a:t>
            </a:r>
            <a:r>
              <a:rPr lang="zh-CN" altLang="en-US" sz="4800" b="1" dirty="0">
                <a:solidFill>
                  <a:srgbClr val="FF0000"/>
                </a:solidFill>
                <a:latin typeface="微软雅黑" panose="020B0503020204020204" pitchFamily="34" charset="-122"/>
                <a:ea typeface="微软雅黑" panose="020B0503020204020204" pitchFamily="34" charset="-122"/>
              </a:rPr>
              <a:t>年高考历史评卷的几点说明</a:t>
            </a:r>
            <a:endParaRPr lang="zh-CN" altLang="en-US" sz="48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1993900" y="6373813"/>
            <a:ext cx="8316913" cy="460375"/>
          </a:xfrm>
          <a:prstGeom prst="rect">
            <a:avLst/>
          </a:prstGeom>
          <a:noFill/>
          <a:ln w="9525">
            <a:noFill/>
            <a:miter lim="800000"/>
            <a:headEnd/>
            <a:tailEnd/>
          </a:ln>
        </p:spPr>
        <p:txBody>
          <a:bodyPr anchor="ctr">
            <a:spAutoFit/>
          </a:bodyPr>
          <a:lstStyle/>
          <a:p>
            <a:pPr algn="ctr"/>
            <a:r>
              <a:rPr lang="zh-CN" altLang="en-US" b="1">
                <a:latin typeface="Tahoma" pitchFamily="34" charset="0"/>
                <a:ea typeface="华文新魏"/>
                <a:cs typeface="华文新魏"/>
              </a:rPr>
              <a:t>  </a:t>
            </a:r>
            <a:endParaRPr lang="zh-CN" altLang="en-US">
              <a:latin typeface="Tahoma" pitchFamily="34" charset="0"/>
              <a:ea typeface="华文新魏"/>
              <a:cs typeface="华文新魏"/>
            </a:endParaRPr>
          </a:p>
        </p:txBody>
      </p:sp>
      <p:graphicFrame>
        <p:nvGraphicFramePr>
          <p:cNvPr id="6374" name="Group 230"/>
          <p:cNvGraphicFramePr>
            <a:graphicFrameLocks noGrp="1"/>
          </p:cNvGraphicFramePr>
          <p:nvPr/>
        </p:nvGraphicFramePr>
        <p:xfrm>
          <a:off x="1147763" y="1612900"/>
          <a:ext cx="9242425" cy="4214813"/>
        </p:xfrm>
        <a:graphic>
          <a:graphicData uri="http://schemas.openxmlformats.org/drawingml/2006/table">
            <a:tbl>
              <a:tblPr/>
              <a:tblGrid>
                <a:gridCol w="691515"/>
                <a:gridCol w="469900"/>
                <a:gridCol w="857885"/>
                <a:gridCol w="577215"/>
                <a:gridCol w="558165"/>
                <a:gridCol w="586740"/>
                <a:gridCol w="585470"/>
                <a:gridCol w="576580"/>
                <a:gridCol w="576580"/>
                <a:gridCol w="565150"/>
                <a:gridCol w="633730"/>
                <a:gridCol w="577215"/>
                <a:gridCol w="565785"/>
                <a:gridCol w="587375"/>
                <a:gridCol w="833120"/>
              </a:tblGrid>
              <a:tr h="777240">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年份</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比较                               </a:t>
                      </a:r>
                    </a:p>
                  </a:txBody>
                  <a:tcPr marL="91456" marR="91456"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2005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2006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2007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2008</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2009</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2010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2011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2012</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2013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2014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2015</a:t>
                      </a:r>
                    </a:p>
                  </a:txBody>
                  <a:tcPr marL="91456" marR="91456"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l"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en-US" altLang="zh-CN" sz="1200" b="1" i="0" u="none" strike="noStrike" cap="none" normalizeH="0" baseline="0" smtClean="0">
                          <a:ln>
                            <a:noFill/>
                          </a:ln>
                          <a:effectLst/>
                          <a:latin typeface="黑体" panose="02010609060101010101" pitchFamily="49" charset="-122"/>
                          <a:ea typeface="黑体" panose="02010609060101010101" pitchFamily="49" charset="-122"/>
                        </a:rPr>
                        <a:t>2016</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2017</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选</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择</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题</a:t>
                      </a:r>
                    </a:p>
                  </a:txBody>
                  <a:tcPr marL="91456" marR="91456"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平均分</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sym typeface="宋体" panose="02010600030101010101" pitchFamily="2" charset="-122"/>
                        </a:rPr>
                        <a:t>31.95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23.75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26.10</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24.55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24.3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26.07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22.31</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22.1</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20.69</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20.48</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26.20</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l"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en-US" altLang="zh-CN" sz="1200" b="1" i="0" u="none" strike="noStrike" cap="none" normalizeH="0" baseline="0" smtClean="0">
                          <a:ln>
                            <a:noFill/>
                          </a:ln>
                          <a:effectLst/>
                          <a:latin typeface="黑体" panose="02010609060101010101" pitchFamily="49" charset="-122"/>
                          <a:ea typeface="黑体" panose="02010609060101010101" pitchFamily="49" charset="-122"/>
                        </a:rPr>
                        <a:t>21.44</a:t>
                      </a:r>
                    </a:p>
                  </a:txBody>
                  <a:tcPr marL="91456" marR="91456"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23.39</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v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难度值</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0.67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0.49</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0.54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0.51</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0.51</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0.54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0.55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l"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en-US" altLang="zh-CN" sz="1200" b="1" i="0" u="none" strike="noStrike" cap="none" normalizeH="0" baseline="0" smtClean="0">
                          <a:ln>
                            <a:noFill/>
                          </a:ln>
                          <a:effectLst/>
                          <a:latin typeface="黑体" panose="02010609060101010101" pitchFamily="49" charset="-122"/>
                          <a:ea typeface="黑体" panose="02010609060101010101" pitchFamily="49" charset="-122"/>
                        </a:rPr>
                        <a:t>0.45</a:t>
                      </a:r>
                    </a:p>
                  </a:txBody>
                  <a:tcPr marL="91456" marR="91456"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0.49</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非</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选</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择</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题</a:t>
                      </a:r>
                    </a:p>
                  </a:txBody>
                  <a:tcPr marL="91456" marR="91456"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平均分</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33.71</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20.62</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24.66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26.83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24.15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24.32</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25.63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25.10</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22.75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22.46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23.89</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l"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en-US" altLang="zh-CN" sz="1200" b="1" i="0" u="none" strike="noStrike" cap="none" normalizeH="0" baseline="0" smtClean="0">
                          <a:ln>
                            <a:noFill/>
                          </a:ln>
                          <a:effectLst/>
                          <a:latin typeface="黑体" panose="02010609060101010101" pitchFamily="49" charset="-122"/>
                          <a:ea typeface="黑体" panose="02010609060101010101" pitchFamily="49" charset="-122"/>
                        </a:rPr>
                        <a:t>34.73</a:t>
                      </a:r>
                    </a:p>
                  </a:txBody>
                  <a:tcPr marL="91456" marR="91456"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34.28</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2490">
                <a:tc v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难度值</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0.65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0.40</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0.52</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0.49</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0.48</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0.46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l"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en-US" altLang="zh-CN" sz="1200" b="1" i="0" u="none" strike="noStrike" cap="none" normalizeH="0" baseline="0" smtClean="0">
                          <a:ln>
                            <a:noFill/>
                          </a:ln>
                          <a:effectLst/>
                          <a:latin typeface="黑体" panose="02010609060101010101" pitchFamily="49" charset="-122"/>
                          <a:ea typeface="黑体" panose="02010609060101010101" pitchFamily="49" charset="-122"/>
                        </a:rPr>
                        <a:t>0.67</a:t>
                      </a:r>
                    </a:p>
                  </a:txBody>
                  <a:tcPr marL="91456" marR="91456"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0.66</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平分总分</a:t>
                      </a:r>
                    </a:p>
                  </a:txBody>
                  <a:tcPr marL="91456" marR="91456"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65.66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44.37</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50.76</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51.83</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48.45</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50.39</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47.94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47.2</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43.44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42.94</a:t>
                      </a:r>
                    </a:p>
                  </a:txBody>
                  <a:tcPr marL="91456" marR="91456"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50.09</a:t>
                      </a:r>
                    </a:p>
                  </a:txBody>
                  <a:tcPr marL="91456" marR="91456"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l"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en-US" altLang="zh-CN" sz="1200" b="1" i="0" u="none" strike="noStrike" cap="none" normalizeH="0" baseline="0" smtClean="0">
                          <a:ln>
                            <a:noFill/>
                          </a:ln>
                          <a:effectLst/>
                          <a:latin typeface="黑体" panose="02010609060101010101" pitchFamily="49" charset="-122"/>
                          <a:ea typeface="黑体" panose="02010609060101010101" pitchFamily="49" charset="-122"/>
                        </a:rPr>
                        <a:t>56.17</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57.67</a:t>
                      </a:r>
                    </a:p>
                  </a:txBody>
                  <a:tcPr marL="91456" marR="91456" marT="45728" marB="45728"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763" name="Rectangle 67"/>
          <p:cNvSpPr>
            <a:spLocks noChangeArrowheads="1"/>
          </p:cNvSpPr>
          <p:nvPr/>
        </p:nvSpPr>
        <p:spPr bwMode="auto">
          <a:xfrm>
            <a:off x="2209800" y="981075"/>
            <a:ext cx="7488238" cy="398463"/>
          </a:xfrm>
          <a:prstGeom prst="rect">
            <a:avLst/>
          </a:prstGeom>
          <a:noFill/>
          <a:ln w="9525">
            <a:noFill/>
            <a:miter lim="800000"/>
            <a:headEnd/>
            <a:tailEnd/>
          </a:ln>
        </p:spPr>
        <p:txBody>
          <a:bodyPr>
            <a:spAutoFit/>
          </a:bodyPr>
          <a:lstStyle/>
          <a:p>
            <a:r>
              <a:rPr lang="zh-CN" altLang="en-US" sz="2000" b="1">
                <a:latin typeface="Tahoma" pitchFamily="34" charset="0"/>
                <a:ea typeface="华文新魏"/>
                <a:cs typeface="华文新魏"/>
              </a:rPr>
              <a:t>表</a:t>
            </a:r>
            <a:r>
              <a:rPr lang="en-US" altLang="zh-CN" sz="2000" b="1">
                <a:latin typeface="Tahoma" pitchFamily="34" charset="0"/>
                <a:ea typeface="华文新魏"/>
                <a:cs typeface="华文新魏"/>
              </a:rPr>
              <a:t>1</a:t>
            </a:r>
            <a:r>
              <a:rPr lang="zh-CN" altLang="en-US" sz="2000" b="1">
                <a:latin typeface="Tahoma" pitchFamily="34" charset="0"/>
                <a:ea typeface="华文新魏"/>
                <a:cs typeface="华文新魏"/>
              </a:rPr>
              <a:t>：湖南省文科综合历史学科</a:t>
            </a:r>
            <a:r>
              <a:rPr lang="en-US" altLang="zh-CN" sz="2000" b="1">
                <a:latin typeface="Tahoma" pitchFamily="34" charset="0"/>
                <a:ea typeface="华文新魏"/>
                <a:cs typeface="华文新魏"/>
              </a:rPr>
              <a:t>2005-2017</a:t>
            </a:r>
            <a:r>
              <a:rPr lang="zh-CN" altLang="en-US" sz="2000" b="1">
                <a:latin typeface="Tahoma" pitchFamily="34" charset="0"/>
                <a:ea typeface="华文新魏"/>
                <a:cs typeface="华文新魏"/>
              </a:rPr>
              <a:t>年抽样平均分一览表</a:t>
            </a:r>
          </a:p>
        </p:txBody>
      </p:sp>
      <p:sp>
        <p:nvSpPr>
          <p:cNvPr id="155764" name="Rectangle 68"/>
          <p:cNvSpPr>
            <a:spLocks noChangeArrowheads="1"/>
          </p:cNvSpPr>
          <p:nvPr/>
        </p:nvSpPr>
        <p:spPr bwMode="auto">
          <a:xfrm>
            <a:off x="2136775" y="333375"/>
            <a:ext cx="7632700" cy="584200"/>
          </a:xfrm>
          <a:prstGeom prst="rect">
            <a:avLst/>
          </a:prstGeom>
          <a:noFill/>
          <a:ln w="9525">
            <a:noFill/>
            <a:miter lim="800000"/>
            <a:headEnd/>
            <a:tailEnd/>
          </a:ln>
        </p:spPr>
        <p:txBody>
          <a:bodyPr>
            <a:spAutoFit/>
          </a:bodyPr>
          <a:lstStyle/>
          <a:p>
            <a:r>
              <a:rPr lang="en-US" altLang="zh-CN" sz="3200" b="1">
                <a:latin typeface="Tahoma" pitchFamily="34" charset="0"/>
                <a:ea typeface="华文新魏"/>
                <a:cs typeface="华文新魏"/>
              </a:rPr>
              <a:t>1.2005-2017</a:t>
            </a:r>
            <a:r>
              <a:rPr lang="zh-CN" altLang="en-US" sz="3200" b="1">
                <a:latin typeface="Tahoma" pitchFamily="34" charset="0"/>
                <a:ea typeface="华文新魏"/>
                <a:cs typeface="华文新魏"/>
              </a:rPr>
              <a:t>年高考历史整体情况</a:t>
            </a:r>
          </a:p>
        </p:txBody>
      </p:sp>
    </p:spTree>
  </p:cSld>
  <p:clrMapOvr>
    <a:masterClrMapping/>
  </p:clrMapOvr>
  <p:transition spd="slow">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标题 1"/>
          <p:cNvSpPr>
            <a:spLocks noGrp="1"/>
          </p:cNvSpPr>
          <p:nvPr>
            <p:ph type="title"/>
          </p:nvPr>
        </p:nvSpPr>
        <p:spPr/>
        <p:txBody>
          <a:bodyPr/>
          <a:lstStyle/>
          <a:p>
            <a:endParaRPr lang="zh-CN" altLang="en-US" smtClean="0">
              <a:latin typeface="微软雅黑"/>
              <a:ea typeface="微软雅黑"/>
            </a:endParaRPr>
          </a:p>
        </p:txBody>
      </p:sp>
      <p:sp>
        <p:nvSpPr>
          <p:cNvPr id="156674" name="内容占位符 2"/>
          <p:cNvSpPr>
            <a:spLocks noGrp="1"/>
          </p:cNvSpPr>
          <p:nvPr>
            <p:ph idx="1"/>
          </p:nvPr>
        </p:nvSpPr>
        <p:spPr>
          <a:xfrm>
            <a:off x="2322513" y="336550"/>
            <a:ext cx="9210675" cy="4818063"/>
          </a:xfrm>
        </p:spPr>
        <p:txBody>
          <a:bodyPr/>
          <a:lstStyle/>
          <a:p>
            <a:pPr marL="0" indent="0">
              <a:buFont typeface="Arial" charset="0"/>
              <a:buNone/>
            </a:pPr>
            <a:r>
              <a:rPr lang="en-US" altLang="zh-CN" b="1" smtClean="0">
                <a:latin typeface="微软雅黑"/>
                <a:ea typeface="微软雅黑"/>
                <a:cs typeface="微软雅黑"/>
              </a:rPr>
              <a:t>42</a:t>
            </a:r>
            <a:r>
              <a:rPr lang="zh-CN" altLang="en-US" b="1" smtClean="0">
                <a:latin typeface="微软雅黑"/>
                <a:ea typeface="微软雅黑"/>
                <a:cs typeface="微软雅黑"/>
              </a:rPr>
              <a:t>题：</a:t>
            </a:r>
            <a:r>
              <a:rPr lang="en-US" altLang="zh-CN" b="1" smtClean="0">
                <a:latin typeface="微软雅黑"/>
                <a:ea typeface="微软雅黑"/>
                <a:cs typeface="微软雅黑"/>
              </a:rPr>
              <a:t>7.51/8.13(130886)</a:t>
            </a:r>
          </a:p>
          <a:p>
            <a:pPr marL="0" indent="0">
              <a:buFont typeface="Arial" charset="0"/>
              <a:buNone/>
            </a:pPr>
            <a:r>
              <a:rPr lang="en-US" altLang="zh-CN" b="1" smtClean="0">
                <a:latin typeface="微软雅黑"/>
                <a:ea typeface="微软雅黑"/>
                <a:cs typeface="微软雅黑"/>
              </a:rPr>
              <a:t>45</a:t>
            </a:r>
            <a:r>
              <a:rPr lang="zh-CN" altLang="en-US" b="1" smtClean="0">
                <a:latin typeface="微软雅黑"/>
                <a:ea typeface="微软雅黑"/>
                <a:cs typeface="微软雅黑"/>
              </a:rPr>
              <a:t>题：</a:t>
            </a:r>
            <a:r>
              <a:rPr lang="en-US" altLang="zh-CN" b="1" smtClean="0">
                <a:latin typeface="微软雅黑"/>
                <a:ea typeface="微软雅黑"/>
                <a:cs typeface="微软雅黑"/>
              </a:rPr>
              <a:t>11.61/11.82(90981)</a:t>
            </a:r>
          </a:p>
          <a:p>
            <a:pPr marL="0" indent="0">
              <a:buFont typeface="Arial" charset="0"/>
              <a:buNone/>
            </a:pPr>
            <a:r>
              <a:rPr lang="en-US" altLang="zh-CN" b="1" smtClean="0">
                <a:latin typeface="微软雅黑"/>
                <a:ea typeface="微软雅黑"/>
                <a:cs typeface="微软雅黑"/>
              </a:rPr>
              <a:t>46</a:t>
            </a:r>
            <a:r>
              <a:rPr lang="zh-CN" altLang="en-US" b="1" smtClean="0">
                <a:latin typeface="微软雅黑"/>
                <a:ea typeface="微软雅黑"/>
                <a:cs typeface="微软雅黑"/>
              </a:rPr>
              <a:t>题：</a:t>
            </a:r>
            <a:r>
              <a:rPr lang="en-US" altLang="zh-CN" b="1" smtClean="0">
                <a:latin typeface="微软雅黑"/>
                <a:ea typeface="微软雅黑"/>
                <a:cs typeface="微软雅黑"/>
              </a:rPr>
              <a:t>7.23/7.98(5766)</a:t>
            </a:r>
          </a:p>
          <a:p>
            <a:pPr marL="0" indent="0">
              <a:buFont typeface="Arial" charset="0"/>
              <a:buNone/>
            </a:pPr>
            <a:r>
              <a:rPr lang="en-US" altLang="zh-CN" b="1" smtClean="0">
                <a:latin typeface="微软雅黑"/>
                <a:ea typeface="微软雅黑"/>
                <a:cs typeface="微软雅黑"/>
              </a:rPr>
              <a:t>47</a:t>
            </a:r>
            <a:r>
              <a:rPr lang="zh-CN" altLang="en-US" b="1" smtClean="0">
                <a:latin typeface="微软雅黑"/>
                <a:ea typeface="微软雅黑"/>
                <a:cs typeface="微软雅黑"/>
              </a:rPr>
              <a:t>题：</a:t>
            </a:r>
            <a:r>
              <a:rPr lang="en-US" altLang="zh-CN" b="1" smtClean="0">
                <a:latin typeface="微软雅黑"/>
                <a:ea typeface="微软雅黑"/>
                <a:cs typeface="微软雅黑"/>
              </a:rPr>
              <a:t>9.07/10.02(34139)</a:t>
            </a:r>
          </a:p>
          <a:p>
            <a:pPr marL="0" indent="0">
              <a:buFont typeface="Arial" charset="0"/>
              <a:buNone/>
            </a:pPr>
            <a:r>
              <a:rPr lang="zh-CN" altLang="en-US" b="1" smtClean="0">
                <a:latin typeface="微软雅黑"/>
                <a:ea typeface="微软雅黑"/>
                <a:cs typeface="微软雅黑"/>
              </a:rPr>
              <a:t>  选考题平均分：</a:t>
            </a:r>
            <a:r>
              <a:rPr lang="en-US" altLang="zh-CN" b="1" smtClean="0">
                <a:latin typeface="微软雅黑"/>
                <a:ea typeface="微软雅黑"/>
                <a:cs typeface="微软雅黑"/>
              </a:rPr>
              <a:t>10.75</a:t>
            </a:r>
            <a:r>
              <a:rPr lang="zh-CN" altLang="en-US" b="1" smtClean="0">
                <a:latin typeface="微软雅黑"/>
                <a:ea typeface="微软雅黑"/>
                <a:cs typeface="微软雅黑"/>
              </a:rPr>
              <a:t>分</a:t>
            </a:r>
          </a:p>
          <a:p>
            <a:pPr marL="0" indent="0">
              <a:buFont typeface="Arial" charset="0"/>
              <a:buNone/>
            </a:pPr>
            <a:r>
              <a:rPr lang="en-US" altLang="zh-CN" b="1" smtClean="0">
                <a:latin typeface="微软雅黑"/>
                <a:ea typeface="微软雅黑"/>
                <a:cs typeface="微软雅黑"/>
              </a:rPr>
              <a:t>5848</a:t>
            </a:r>
          </a:p>
          <a:p>
            <a:pPr marL="0" indent="0">
              <a:buFont typeface="Arial" charset="0"/>
              <a:buNone/>
            </a:pPr>
            <a:r>
              <a:rPr lang="en-US" altLang="zh-CN" b="1" smtClean="0">
                <a:latin typeface="微软雅黑"/>
                <a:ea typeface="微软雅黑"/>
                <a:cs typeface="微软雅黑"/>
              </a:rPr>
              <a:t>41.1</a:t>
            </a:r>
            <a:r>
              <a:rPr lang="zh-CN" altLang="en-US" b="1" smtClean="0">
                <a:latin typeface="微软雅黑"/>
                <a:ea typeface="微软雅黑"/>
                <a:cs typeface="微软雅黑"/>
              </a:rPr>
              <a:t>题</a:t>
            </a:r>
            <a:r>
              <a:rPr lang="en-US" altLang="zh-CN" b="1" smtClean="0">
                <a:latin typeface="微软雅黑"/>
                <a:ea typeface="微软雅黑"/>
                <a:cs typeface="微软雅黑"/>
              </a:rPr>
              <a:t>:6.1/6.59</a:t>
            </a:r>
          </a:p>
          <a:p>
            <a:pPr marL="0" indent="0">
              <a:buFont typeface="Arial" charset="0"/>
              <a:buNone/>
            </a:pPr>
            <a:r>
              <a:rPr lang="en-US" altLang="zh-CN" b="1" smtClean="0">
                <a:latin typeface="微软雅黑"/>
                <a:ea typeface="微软雅黑"/>
                <a:cs typeface="微软雅黑"/>
              </a:rPr>
              <a:t>41.2</a:t>
            </a:r>
            <a:r>
              <a:rPr lang="zh-CN" altLang="en-US" b="1" smtClean="0">
                <a:latin typeface="微软雅黑"/>
                <a:ea typeface="微软雅黑"/>
                <a:cs typeface="微软雅黑"/>
              </a:rPr>
              <a:t>题：</a:t>
            </a:r>
            <a:r>
              <a:rPr lang="en-US" altLang="zh-CN" b="1" smtClean="0">
                <a:latin typeface="微软雅黑"/>
                <a:ea typeface="微软雅黑"/>
                <a:cs typeface="微软雅黑"/>
              </a:rPr>
              <a:t>9.92/10.83</a:t>
            </a:r>
          </a:p>
          <a:p>
            <a:pPr marL="0" indent="0">
              <a:buFont typeface="Arial" charset="0"/>
              <a:buNone/>
            </a:pPr>
            <a:r>
              <a:rPr lang="zh-CN" altLang="en-US" b="1" smtClean="0">
                <a:latin typeface="微软雅黑"/>
                <a:ea typeface="微软雅黑"/>
                <a:cs typeface="微软雅黑"/>
              </a:rPr>
              <a:t>选择题平均分：</a:t>
            </a:r>
            <a:r>
              <a:rPr lang="en-US" altLang="zh-CN" b="1" smtClean="0">
                <a:latin typeface="微软雅黑"/>
                <a:ea typeface="微软雅黑"/>
                <a:cs typeface="微软雅黑"/>
              </a:rPr>
              <a:t>23.39</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标题 1"/>
          <p:cNvSpPr>
            <a:spLocks noGrp="1"/>
          </p:cNvSpPr>
          <p:nvPr>
            <p:ph type="title"/>
          </p:nvPr>
        </p:nvSpPr>
        <p:spPr/>
        <p:txBody>
          <a:bodyPr/>
          <a:lstStyle/>
          <a:p>
            <a:r>
              <a:rPr lang="en-US" altLang="zh-CN" smtClean="0">
                <a:latin typeface="微软雅黑"/>
                <a:ea typeface="微软雅黑"/>
              </a:rPr>
              <a:t>42</a:t>
            </a:r>
            <a:r>
              <a:rPr lang="zh-CN" altLang="en-US" smtClean="0">
                <a:latin typeface="微软雅黑"/>
                <a:ea typeface="微软雅黑"/>
              </a:rPr>
              <a:t>题评分标准：</a:t>
            </a:r>
            <a:br>
              <a:rPr lang="zh-CN" altLang="en-US" smtClean="0">
                <a:latin typeface="微软雅黑"/>
                <a:ea typeface="微软雅黑"/>
              </a:rPr>
            </a:br>
            <a:r>
              <a:rPr lang="zh-CN" altLang="en-US" smtClean="0">
                <a:latin typeface="微软雅黑"/>
                <a:ea typeface="微软雅黑"/>
              </a:rPr>
              <a:t>论题部分</a:t>
            </a:r>
            <a:r>
              <a:rPr lang="en-US" altLang="zh-CN" smtClean="0">
                <a:latin typeface="微软雅黑"/>
                <a:ea typeface="微软雅黑"/>
              </a:rPr>
              <a:t>0-3</a:t>
            </a:r>
            <a:r>
              <a:rPr lang="zh-CN" altLang="en-US" smtClean="0">
                <a:latin typeface="微软雅黑"/>
                <a:ea typeface="微软雅黑"/>
              </a:rPr>
              <a:t>分，阐述部分</a:t>
            </a:r>
            <a:r>
              <a:rPr lang="en-US" altLang="zh-CN" smtClean="0">
                <a:latin typeface="微软雅黑"/>
                <a:ea typeface="微软雅黑"/>
              </a:rPr>
              <a:t>0-9</a:t>
            </a:r>
            <a:r>
              <a:rPr lang="zh-CN" altLang="en-US" smtClean="0">
                <a:latin typeface="微软雅黑"/>
                <a:ea typeface="微软雅黑"/>
              </a:rPr>
              <a:t>分，具体赋分如下：</a:t>
            </a:r>
            <a:br>
              <a:rPr lang="zh-CN" altLang="en-US" smtClean="0">
                <a:latin typeface="微软雅黑"/>
                <a:ea typeface="微软雅黑"/>
              </a:rPr>
            </a:br>
            <a:endParaRPr lang="zh-CN" altLang="en-US" smtClean="0">
              <a:latin typeface="微软雅黑"/>
              <a:ea typeface="微软雅黑"/>
            </a:endParaRPr>
          </a:p>
        </p:txBody>
      </p:sp>
      <p:graphicFrame>
        <p:nvGraphicFramePr>
          <p:cNvPr id="4" name="内容占位符 3"/>
          <p:cNvGraphicFramePr/>
          <p:nvPr>
            <p:ph idx="1"/>
          </p:nvPr>
        </p:nvGraphicFramePr>
        <p:xfrm>
          <a:off x="558800" y="1308100"/>
          <a:ext cx="10974388" cy="2835275"/>
        </p:xfrm>
        <a:graphic>
          <a:graphicData uri="http://schemas.openxmlformats.org/drawingml/2006/table">
            <a:tbl>
              <a:tblPr firstRow="1" bandRow="1">
                <a:tableStyleId>{5C22544A-7EE6-4342-B048-85BDC9FD1C3A}</a:tableStyleId>
              </a:tblPr>
              <a:tblGrid>
                <a:gridCol w="1477645"/>
                <a:gridCol w="9497060"/>
              </a:tblGrid>
              <a:tr h="396240">
                <a:tc>
                  <a:txBody>
                    <a:bodyPr/>
                    <a:lstStyle/>
                    <a:p>
                      <a:pPr>
                        <a:buNone/>
                      </a:pPr>
                      <a:r>
                        <a:rPr lang="zh-CN" altLang="en-US">
                          <a:latin typeface="微软雅黑" panose="020B0503020204020204" pitchFamily="34" charset="-122"/>
                          <a:ea typeface="微软雅黑" panose="020B0503020204020204" pitchFamily="34" charset="-122"/>
                        </a:rPr>
                        <a:t>分值</a:t>
                      </a:r>
                    </a:p>
                  </a:txBody>
                  <a:tcPr/>
                </a:tc>
                <a:tc>
                  <a:txBody>
                    <a:bodyPr/>
                    <a:lstStyle/>
                    <a:p>
                      <a:pPr>
                        <a:buNone/>
                      </a:pPr>
                      <a:r>
                        <a:rPr lang="zh-CN" altLang="en-US">
                          <a:latin typeface="微软雅黑" panose="020B0503020204020204" pitchFamily="34" charset="-122"/>
                          <a:ea typeface="微软雅黑" panose="020B0503020204020204" pitchFamily="34" charset="-122"/>
                        </a:rPr>
                        <a:t>赋分要求</a:t>
                      </a:r>
                    </a:p>
                  </a:txBody>
                  <a:tcPr/>
                </a:tc>
              </a:tr>
              <a:tr h="396240">
                <a:tc>
                  <a:txBody>
                    <a:bodyPr/>
                    <a:lstStyle/>
                    <a:p>
                      <a:pPr>
                        <a:buNone/>
                      </a:pPr>
                      <a:r>
                        <a:rPr lang="en-US" altLang="zh-CN">
                          <a:latin typeface="微软雅黑" panose="020B0503020204020204" pitchFamily="34" charset="-122"/>
                          <a:ea typeface="微软雅黑" panose="020B0503020204020204" pitchFamily="34" charset="-122"/>
                        </a:rPr>
                        <a:t>10-12</a:t>
                      </a:r>
                    </a:p>
                  </a:txBody>
                  <a:tcPr/>
                </a:tc>
                <a:tc>
                  <a:txBody>
                    <a:bodyPr/>
                    <a:lstStyle/>
                    <a:p>
                      <a:pPr>
                        <a:buNone/>
                      </a:pPr>
                      <a:r>
                        <a:rPr lang="zh-CN" altLang="en-US">
                          <a:latin typeface="微软雅黑" panose="020B0503020204020204" pitchFamily="34" charset="-122"/>
                          <a:ea typeface="微软雅黑" panose="020B0503020204020204" pitchFamily="34" charset="-122"/>
                        </a:rPr>
                        <a:t>所拟论题符合要求，指向明确；能够引用两个或两个以上的中外关联的具体史实，支持论题；史实分析准确，论证充分，结构合理；逻辑严谨，表述通顺。</a:t>
                      </a:r>
                    </a:p>
                  </a:txBody>
                  <a:tcPr/>
                </a:tc>
              </a:tr>
              <a:tr h="396240">
                <a:tc>
                  <a:txBody>
                    <a:bodyPr/>
                    <a:lstStyle/>
                    <a:p>
                      <a:pPr>
                        <a:buNone/>
                      </a:pPr>
                      <a:r>
                        <a:rPr lang="en-US" altLang="zh-CN">
                          <a:latin typeface="微软雅黑" panose="020B0503020204020204" pitchFamily="34" charset="-122"/>
                          <a:ea typeface="微软雅黑" panose="020B0503020204020204" pitchFamily="34" charset="-122"/>
                        </a:rPr>
                        <a:t>7-9</a:t>
                      </a:r>
                    </a:p>
                  </a:txBody>
                  <a:tcPr/>
                </a:tc>
                <a:tc>
                  <a:txBody>
                    <a:bodyPr/>
                    <a:lstStyle/>
                    <a:p>
                      <a:pPr>
                        <a:buNone/>
                      </a:pPr>
                      <a:r>
                        <a:rPr lang="zh-CN" altLang="en-US" sz="2000">
                          <a:latin typeface="微软雅黑" panose="020B0503020204020204" pitchFamily="34" charset="-122"/>
                          <a:ea typeface="微软雅黑" panose="020B0503020204020204" pitchFamily="34" charset="-122"/>
                          <a:sym typeface="+mn-ea"/>
                        </a:rPr>
                        <a:t>所拟论题符合要求，指向明确；能够引用两个或两个以上的中外关联的具体史实，支持论题；史实分析较为准确，论证较充分，结构合理；逻辑较严谨，表述通顺。</a:t>
                      </a:r>
                    </a:p>
                  </a:txBody>
                  <a:tcPr/>
                </a:tc>
              </a:tr>
              <a:tr h="381000">
                <a:tc>
                  <a:txBody>
                    <a:bodyPr/>
                    <a:lstStyle/>
                    <a:p>
                      <a:pPr>
                        <a:buNone/>
                      </a:pPr>
                      <a:r>
                        <a:rPr lang="en-US" altLang="zh-CN">
                          <a:latin typeface="微软雅黑" panose="020B0503020204020204" pitchFamily="34" charset="-122"/>
                          <a:ea typeface="微软雅黑" panose="020B0503020204020204" pitchFamily="34" charset="-122"/>
                        </a:rPr>
                        <a:t>4-6</a:t>
                      </a:r>
                    </a:p>
                  </a:txBody>
                  <a:tcPr/>
                </a:tc>
                <a:tc>
                  <a:txBody>
                    <a:bodyPr/>
                    <a:lstStyle/>
                    <a:p>
                      <a:pPr>
                        <a:buNone/>
                      </a:pPr>
                      <a:r>
                        <a:rPr lang="zh-CN" altLang="en-US" sz="2000">
                          <a:latin typeface="微软雅黑" panose="020B0503020204020204" pitchFamily="34" charset="-122"/>
                          <a:ea typeface="微软雅黑" panose="020B0503020204020204" pitchFamily="34" charset="-122"/>
                          <a:sym typeface="+mn-ea"/>
                        </a:rPr>
                        <a:t>能够拟出论题，基本符合要求；能够运用史实支持论题，有一定的分析和论证，表述通顺。</a:t>
                      </a:r>
                    </a:p>
                  </a:txBody>
                  <a:tcPr/>
                </a:tc>
              </a:tr>
              <a:tr h="381000">
                <a:tc>
                  <a:txBody>
                    <a:bodyPr/>
                    <a:lstStyle/>
                    <a:p>
                      <a:pPr>
                        <a:buNone/>
                      </a:pPr>
                      <a:r>
                        <a:rPr lang="en-US" altLang="zh-CN">
                          <a:latin typeface="微软雅黑" panose="020B0503020204020204" pitchFamily="34" charset="-122"/>
                          <a:ea typeface="微软雅黑" panose="020B0503020204020204" pitchFamily="34" charset="-122"/>
                        </a:rPr>
                        <a:t>0-3</a:t>
                      </a:r>
                    </a:p>
                  </a:txBody>
                  <a:tcPr/>
                </a:tc>
                <a:tc>
                  <a:txBody>
                    <a:bodyPr/>
                    <a:lstStyle/>
                    <a:p>
                      <a:pPr>
                        <a:buNone/>
                      </a:pPr>
                      <a:r>
                        <a:rPr lang="zh-CN" altLang="en-US" sz="2000">
                          <a:latin typeface="微软雅黑" panose="020B0503020204020204" pitchFamily="34" charset="-122"/>
                          <a:ea typeface="微软雅黑" panose="020B0503020204020204" pitchFamily="34" charset="-122"/>
                          <a:sym typeface="+mn-ea"/>
                        </a:rPr>
                        <a:t>能够拟出论题；能够运用史实说明。</a:t>
                      </a:r>
                    </a:p>
                  </a:txBody>
                  <a:tcPr/>
                </a:tc>
              </a:tr>
            </a:tbl>
          </a:graphicData>
        </a:graphic>
      </p:graphicFrame>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标题 2"/>
          <p:cNvSpPr>
            <a:spLocks noGrp="1"/>
          </p:cNvSpPr>
          <p:nvPr>
            <p:ph type="title"/>
          </p:nvPr>
        </p:nvSpPr>
        <p:spPr>
          <a:xfrm>
            <a:off x="1982788" y="274638"/>
            <a:ext cx="8229600" cy="993775"/>
          </a:xfrm>
        </p:spPr>
        <p:txBody>
          <a:bodyPr/>
          <a:lstStyle/>
          <a:p>
            <a:r>
              <a:rPr lang="zh-CN" altLang="en-US" sz="4000" smtClean="0">
                <a:solidFill>
                  <a:schemeClr val="tx1"/>
                </a:solidFill>
                <a:latin typeface="微软雅黑"/>
                <a:ea typeface="微软雅黑"/>
              </a:rPr>
              <a:t>“核心素养”的含义</a:t>
            </a:r>
          </a:p>
        </p:txBody>
      </p:sp>
      <p:sp>
        <p:nvSpPr>
          <p:cNvPr id="4" name="内容占位符 3"/>
          <p:cNvSpPr>
            <a:spLocks noGrp="1"/>
          </p:cNvSpPr>
          <p:nvPr>
            <p:ph idx="1"/>
          </p:nvPr>
        </p:nvSpPr>
        <p:spPr>
          <a:xfrm>
            <a:off x="565150" y="1357313"/>
            <a:ext cx="11064875" cy="5145087"/>
          </a:xfrm>
        </p:spPr>
        <p:txBody>
          <a:bodyPr>
            <a:normAutofit lnSpcReduction="10000"/>
          </a:bodyPr>
          <a:lstStyle/>
          <a:p>
            <a:pPr marL="386080" indent="-386080">
              <a:buFont typeface="Arial" panose="020B0604020202020204" pitchFamily="34" charset="0"/>
              <a:buChar char="•"/>
              <a:defRPr/>
            </a:pPr>
            <a:r>
              <a:rPr lang="en-US" altLang="zh-CN" sz="4800" b="1" dirty="0" smtClean="0">
                <a:solidFill>
                  <a:srgbClr val="0000CC"/>
                </a:solidFill>
                <a:latin typeface="隶书" panose="02010509060101010101" charset="-122"/>
                <a:ea typeface="隶书" panose="02010509060101010101" charset="-122"/>
              </a:rPr>
              <a:t>   </a:t>
            </a:r>
            <a:r>
              <a:rPr lang="zh-CN" altLang="en-US" b="1" dirty="0" smtClean="0">
                <a:solidFill>
                  <a:srgbClr val="0000CC"/>
                </a:solidFill>
                <a:latin typeface="微软雅黑" panose="020B0503020204020204" pitchFamily="34" charset="-122"/>
                <a:ea typeface="微软雅黑" panose="020B0503020204020204" pitchFamily="34" charset="-122"/>
              </a:rPr>
              <a:t>核心素养（</a:t>
            </a:r>
            <a:r>
              <a:rPr lang="en-US" altLang="zh-CN" b="1" dirty="0" smtClean="0">
                <a:solidFill>
                  <a:srgbClr val="0000CC"/>
                </a:solidFill>
                <a:latin typeface="微软雅黑" panose="020B0503020204020204" pitchFamily="34" charset="-122"/>
                <a:ea typeface="微软雅黑" panose="020B0503020204020204" pitchFamily="34" charset="-122"/>
              </a:rPr>
              <a:t>key competence or key competency</a:t>
            </a:r>
            <a:r>
              <a:rPr lang="zh-CN" altLang="en-US" b="1" dirty="0" smtClean="0">
                <a:solidFill>
                  <a:srgbClr val="0000CC"/>
                </a:solidFill>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是指高于一般能力或一般素养的最重要的思维品质和关键能力。</a:t>
            </a:r>
          </a:p>
          <a:p>
            <a:pPr marL="386080" indent="-386080">
              <a:buFont typeface="Arial" panose="020B0604020202020204" pitchFamily="34" charset="0"/>
              <a:buChar char="•"/>
              <a:defRPr/>
            </a:pPr>
            <a:r>
              <a:rPr lang="zh-CN" altLang="en-US" b="1" dirty="0" smtClean="0">
                <a:solidFill>
                  <a:srgbClr val="3333FF"/>
                </a:solidFill>
                <a:latin typeface="微软雅黑" panose="020B0503020204020204" pitchFamily="34" charset="-122"/>
                <a:ea typeface="微软雅黑" panose="020B0503020204020204" pitchFamily="34" charset="-122"/>
              </a:rPr>
              <a:t>      历史学科核心素养</a:t>
            </a:r>
            <a:r>
              <a:rPr lang="en-US" altLang="zh-CN" b="1" dirty="0" smtClean="0">
                <a:solidFill>
                  <a:srgbClr val="3333FF"/>
                </a:solidFill>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是指具有历史学科特征的最重要的思维品质和关键能力。</a:t>
            </a:r>
            <a:endParaRPr lang="en-US" altLang="zh-CN"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Char char="•"/>
              <a:defRPr/>
            </a:pPr>
            <a:endParaRPr lang="en-US" altLang="zh-CN" sz="4800" b="1" dirty="0" smtClean="0">
              <a:latin typeface="微软雅黑" panose="020B0503020204020204" pitchFamily="34" charset="-122"/>
              <a:ea typeface="微软雅黑" panose="020B0503020204020204" pitchFamily="34" charset="-122"/>
            </a:endParaRPr>
          </a:p>
          <a:p>
            <a:pPr marL="386080" indent="-386080">
              <a:buFont typeface="Arial" panose="020B0604020202020204" pitchFamily="34" charset="0"/>
              <a:buChar char="•"/>
              <a:defRPr/>
            </a:pPr>
            <a:endParaRPr lang="zh-CN" altLang="en-US" sz="4800" dirty="0"/>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881063" y="2573338"/>
            <a:ext cx="10887075" cy="2282825"/>
          </a:xfrm>
          <a:prstGeom prst="rect">
            <a:avLst/>
          </a:prstGeom>
          <a:noFill/>
          <a:ln w="9525">
            <a:noFill/>
            <a:miter lim="800000"/>
            <a:headEnd/>
            <a:tailEnd/>
          </a:ln>
        </p:spPr>
        <p:txBody>
          <a:bodyPr lIns="94796" tIns="47398" rIns="94796" bIns="47398" anchor="ctr">
            <a:spAutoFit/>
          </a:bodyPr>
          <a:lstStyle/>
          <a:p>
            <a:pPr indent="317500" defTabSz="946150">
              <a:lnSpc>
                <a:spcPct val="150000"/>
              </a:lnSpc>
            </a:pPr>
            <a:r>
              <a:rPr lang="zh-CN" altLang="zh-CN" sz="3300" b="1">
                <a:cs typeface="Times New Roman" pitchFamily="18" charset="0"/>
              </a:rPr>
              <a:t>“</a:t>
            </a:r>
            <a:r>
              <a:rPr lang="zh-CN" altLang="zh-CN" sz="3300" b="1">
                <a:latin typeface="宋体" charset="-122"/>
                <a:cs typeface="Times New Roman" pitchFamily="18" charset="0"/>
              </a:rPr>
              <a:t> </a:t>
            </a:r>
            <a:r>
              <a:rPr lang="zh-CN" altLang="en-US" sz="3300" b="1">
                <a:latin typeface="宋体" charset="-122"/>
                <a:cs typeface="Times New Roman" pitchFamily="18" charset="0"/>
              </a:rPr>
              <a:t>历史学科考查对</a:t>
            </a:r>
            <a:r>
              <a:rPr lang="zh-CN" altLang="en-US" sz="3300" b="1">
                <a:solidFill>
                  <a:srgbClr val="FF0000"/>
                </a:solidFill>
                <a:latin typeface="宋体" charset="-122"/>
                <a:cs typeface="Times New Roman" pitchFamily="18" charset="0"/>
              </a:rPr>
              <a:t>基本历史知识</a:t>
            </a:r>
            <a:r>
              <a:rPr lang="zh-CN" altLang="en-US" sz="3300" b="1">
                <a:latin typeface="宋体" charset="-122"/>
                <a:cs typeface="Times New Roman" pitchFamily="18" charset="0"/>
              </a:rPr>
              <a:t>的掌握程度；考查</a:t>
            </a:r>
            <a:r>
              <a:rPr lang="zh-CN" altLang="en-US" sz="3300" b="1">
                <a:solidFill>
                  <a:srgbClr val="FF0000"/>
                </a:solidFill>
                <a:latin typeface="宋体" charset="-122"/>
                <a:cs typeface="Times New Roman" pitchFamily="18" charset="0"/>
              </a:rPr>
              <a:t>学科素养和学习潜力</a:t>
            </a:r>
            <a:r>
              <a:rPr lang="zh-CN" altLang="en-US" sz="3300" b="1">
                <a:latin typeface="宋体" charset="-122"/>
                <a:cs typeface="Times New Roman" pitchFamily="18" charset="0"/>
              </a:rPr>
              <a:t>；注重考查在</a:t>
            </a:r>
            <a:r>
              <a:rPr lang="zh-CN" altLang="en-US" sz="3300" b="1">
                <a:solidFill>
                  <a:srgbClr val="FF0000"/>
                </a:solidFill>
                <a:latin typeface="宋体" charset="-122"/>
                <a:cs typeface="Times New Roman" pitchFamily="18" charset="0"/>
              </a:rPr>
              <a:t>科学历史观</a:t>
            </a:r>
            <a:r>
              <a:rPr lang="zh-CN" altLang="en-US" sz="3300" b="1">
                <a:latin typeface="宋体" charset="-122"/>
                <a:cs typeface="Times New Roman" pitchFamily="18" charset="0"/>
              </a:rPr>
              <a:t>指导下</a:t>
            </a:r>
            <a:r>
              <a:rPr lang="zh-CN" altLang="en-US" sz="3300" b="1">
                <a:solidFill>
                  <a:srgbClr val="FF0000"/>
                </a:solidFill>
                <a:latin typeface="宋体" charset="-122"/>
                <a:cs typeface="Times New Roman" pitchFamily="18" charset="0"/>
              </a:rPr>
              <a:t>运用学科思维和学科方法分析问题、解决问题的能力</a:t>
            </a:r>
            <a:r>
              <a:rPr lang="zh-CN" altLang="en-US" sz="3300" b="1">
                <a:latin typeface="宋体" charset="-122"/>
                <a:cs typeface="Times New Roman" pitchFamily="18" charset="0"/>
              </a:rPr>
              <a:t>。</a:t>
            </a:r>
            <a:r>
              <a:rPr lang="zh-CN" altLang="en-US" sz="3300" b="1">
                <a:cs typeface="Times New Roman" pitchFamily="18" charset="0"/>
              </a:rPr>
              <a:t>”</a:t>
            </a:r>
            <a:endParaRPr lang="zh-CN" altLang="en-US" sz="3300"/>
          </a:p>
        </p:txBody>
      </p:sp>
      <p:sp>
        <p:nvSpPr>
          <p:cNvPr id="158722" name="矩形 4"/>
          <p:cNvSpPr>
            <a:spLocks noChangeArrowheads="1"/>
          </p:cNvSpPr>
          <p:nvPr/>
        </p:nvSpPr>
        <p:spPr bwMode="auto">
          <a:xfrm>
            <a:off x="3752850" y="785813"/>
            <a:ext cx="4764088" cy="773112"/>
          </a:xfrm>
          <a:prstGeom prst="rect">
            <a:avLst/>
          </a:prstGeom>
          <a:noFill/>
          <a:ln w="9525">
            <a:noFill/>
            <a:miter lim="800000"/>
            <a:headEnd/>
            <a:tailEnd/>
          </a:ln>
        </p:spPr>
        <p:txBody>
          <a:bodyPr lIns="94796" tIns="47398" rIns="94796" bIns="47398">
            <a:spAutoFit/>
          </a:bodyPr>
          <a:lstStyle/>
          <a:p>
            <a:r>
              <a:rPr lang="zh-CN" altLang="zh-CN" sz="4400" b="1">
                <a:solidFill>
                  <a:srgbClr val="0000FF"/>
                </a:solidFill>
                <a:latin typeface="黑体" pitchFamily="2" charset="-122"/>
                <a:ea typeface="黑体" pitchFamily="2" charset="-122"/>
                <a:cs typeface="Times New Roman" pitchFamily="18" charset="0"/>
              </a:rPr>
              <a:t>考查的三大维度</a:t>
            </a:r>
            <a:endParaRPr lang="zh-CN" altLang="en-US" sz="4400">
              <a:solidFill>
                <a:srgbClr val="0000FF"/>
              </a:solidFill>
              <a:latin typeface="黑体" pitchFamily="2" charset="-122"/>
              <a:ea typeface="黑体" pitchFamily="2" charset="-122"/>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1258888" y="2405063"/>
            <a:ext cx="9802812" cy="1619250"/>
          </a:xfrm>
          <a:prstGeom prst="rect">
            <a:avLst/>
          </a:prstGeom>
          <a:noFill/>
          <a:ln w="9525">
            <a:noFill/>
            <a:miter lim="800000"/>
            <a:headEnd/>
            <a:tailEnd/>
          </a:ln>
        </p:spPr>
        <p:txBody>
          <a:bodyPr lIns="94796" tIns="47398" rIns="94796" bIns="47398" anchor="ctr">
            <a:spAutoFit/>
          </a:bodyPr>
          <a:lstStyle/>
          <a:p>
            <a:pPr indent="317500" defTabSz="946150">
              <a:lnSpc>
                <a:spcPct val="150000"/>
              </a:lnSpc>
            </a:pPr>
            <a:r>
              <a:rPr lang="zh-CN" altLang="zh-CN" sz="3300" b="1">
                <a:cs typeface="Times New Roman" pitchFamily="18" charset="0"/>
              </a:rPr>
              <a:t>“</a:t>
            </a:r>
            <a:r>
              <a:rPr lang="zh-CN" altLang="en-US" sz="3300" b="1">
                <a:latin typeface="宋体" charset="-122"/>
                <a:cs typeface="Times New Roman" pitchFamily="18" charset="0"/>
              </a:rPr>
              <a:t>命题不拘泥于教科书，运用新材料，创设新情境，</a:t>
            </a:r>
            <a:r>
              <a:rPr lang="zh-CN" altLang="en-US" sz="3300" b="1">
                <a:solidFill>
                  <a:srgbClr val="FF0000"/>
                </a:solidFill>
                <a:latin typeface="宋体" charset="-122"/>
                <a:cs typeface="Times New Roman" pitchFamily="18" charset="0"/>
              </a:rPr>
              <a:t>古今贯通，中外关联</a:t>
            </a:r>
            <a:r>
              <a:rPr lang="zh-CN" altLang="en-US" sz="3300" b="1">
                <a:latin typeface="宋体" charset="-122"/>
                <a:cs typeface="Times New Roman" pitchFamily="18" charset="0"/>
              </a:rPr>
              <a:t>，把握历史发展的基本脉络。</a:t>
            </a:r>
            <a:r>
              <a:rPr lang="zh-CN" altLang="en-US" sz="3300" b="1">
                <a:cs typeface="Times New Roman" pitchFamily="18" charset="0"/>
              </a:rPr>
              <a:t>”</a:t>
            </a:r>
            <a:endParaRPr lang="zh-CN" altLang="en-US" sz="3300"/>
          </a:p>
        </p:txBody>
      </p:sp>
      <p:sp>
        <p:nvSpPr>
          <p:cNvPr id="159746" name="矩形 4"/>
          <p:cNvSpPr>
            <a:spLocks noChangeArrowheads="1"/>
          </p:cNvSpPr>
          <p:nvPr/>
        </p:nvSpPr>
        <p:spPr bwMode="auto">
          <a:xfrm>
            <a:off x="3752850" y="571500"/>
            <a:ext cx="5595938" cy="773113"/>
          </a:xfrm>
          <a:prstGeom prst="rect">
            <a:avLst/>
          </a:prstGeom>
          <a:noFill/>
          <a:ln w="9525">
            <a:noFill/>
            <a:miter lim="800000"/>
            <a:headEnd/>
            <a:tailEnd/>
          </a:ln>
        </p:spPr>
        <p:txBody>
          <a:bodyPr lIns="94796" tIns="47398" rIns="94796" bIns="47398">
            <a:spAutoFit/>
          </a:bodyPr>
          <a:lstStyle/>
          <a:p>
            <a:r>
              <a:rPr lang="zh-CN" altLang="zh-CN" sz="4400" b="1">
                <a:solidFill>
                  <a:srgbClr val="0000FF"/>
                </a:solidFill>
                <a:latin typeface="黑体" pitchFamily="2" charset="-122"/>
                <a:ea typeface="黑体" pitchFamily="2" charset="-122"/>
                <a:cs typeface="Times New Roman" pitchFamily="18" charset="0"/>
              </a:rPr>
              <a:t>命题的五项基本原则</a:t>
            </a:r>
            <a:endParaRPr lang="zh-CN" altLang="en-US" sz="4400">
              <a:solidFill>
                <a:srgbClr val="0000FF"/>
              </a:solidFill>
              <a:latin typeface="黑体" pitchFamily="2" charset="-122"/>
              <a:ea typeface="黑体" pitchFamily="2" charset="-122"/>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Box 1"/>
          <p:cNvSpPr txBox="1">
            <a:spLocks noChangeArrowheads="1"/>
          </p:cNvSpPr>
          <p:nvPr/>
        </p:nvSpPr>
        <p:spPr bwMode="auto">
          <a:xfrm>
            <a:off x="2811463" y="1928813"/>
            <a:ext cx="9383712" cy="1754187"/>
          </a:xfrm>
          <a:prstGeom prst="rect">
            <a:avLst/>
          </a:prstGeom>
          <a:noFill/>
          <a:ln w="9525">
            <a:noFill/>
            <a:miter lim="800000"/>
            <a:headEnd/>
            <a:tailEnd/>
          </a:ln>
        </p:spPr>
        <p:txBody>
          <a:bodyPr>
            <a:spAutoFit/>
          </a:bodyPr>
          <a:lstStyle/>
          <a:p>
            <a:r>
              <a:rPr lang="zh-CN" altLang="en-US" sz="5400" b="1">
                <a:latin typeface="黑体" pitchFamily="2" charset="-122"/>
                <a:ea typeface="黑体" pitchFamily="2" charset="-122"/>
              </a:rPr>
              <a:t>（三）开放性试题模块</a:t>
            </a:r>
            <a:endParaRPr lang="en-US" altLang="zh-CN" sz="5400" b="1">
              <a:latin typeface="黑体" pitchFamily="2" charset="-122"/>
              <a:ea typeface="黑体" pitchFamily="2" charset="-122"/>
            </a:endParaRPr>
          </a:p>
          <a:p>
            <a:r>
              <a:rPr lang="en-US" altLang="zh-CN" sz="5400" b="1">
                <a:latin typeface="黑体" pitchFamily="2" charset="-122"/>
                <a:ea typeface="黑体" pitchFamily="2" charset="-122"/>
              </a:rPr>
              <a:t>        </a:t>
            </a:r>
            <a:r>
              <a:rPr lang="en-US" altLang="zh-CN" sz="3200" b="1">
                <a:latin typeface="黑体" pitchFamily="2" charset="-122"/>
                <a:ea typeface="黑体" pitchFamily="2" charset="-122"/>
              </a:rPr>
              <a:t>——</a:t>
            </a:r>
            <a:r>
              <a:rPr lang="zh-CN" altLang="en-US" sz="3200" b="1">
                <a:latin typeface="黑体" pitchFamily="2" charset="-122"/>
                <a:ea typeface="黑体" pitchFamily="2" charset="-122"/>
              </a:rPr>
              <a:t>高考的试验田</a:t>
            </a:r>
          </a:p>
        </p:txBody>
      </p:sp>
      <p:sp>
        <p:nvSpPr>
          <p:cNvPr id="160770" name="直角三角形 3"/>
          <p:cNvSpPr>
            <a:spLocks noChangeArrowheads="1"/>
          </p:cNvSpPr>
          <p:nvPr/>
        </p:nvSpPr>
        <p:spPr bwMode="auto">
          <a:xfrm flipH="1" flipV="1">
            <a:off x="0" y="4314825"/>
            <a:ext cx="12195175" cy="1276350"/>
          </a:xfrm>
          <a:prstGeom prst="rtTriangle">
            <a:avLst/>
          </a:prstGeom>
          <a:solidFill>
            <a:schemeClr val="bg2"/>
          </a:solidFill>
          <a:ln w="9525">
            <a:noFill/>
            <a:miter lim="800000"/>
            <a:headEnd/>
            <a:tailEnd/>
          </a:ln>
        </p:spPr>
        <p:txBody>
          <a:bodyPr lIns="94796" tIns="47398" rIns="94796" bIns="47398" anchor="ctr"/>
          <a:lstStyle/>
          <a:p>
            <a:endParaRPr lang="zh-CN" altLang="en-US">
              <a:solidFill>
                <a:srgbClr val="FFFFFF"/>
              </a:solidFill>
              <a:latin typeface="宋体" charset="-122"/>
              <a:sym typeface="宋体" charset="-122"/>
            </a:endParaRPr>
          </a:p>
        </p:txBody>
      </p:sp>
      <p:sp>
        <p:nvSpPr>
          <p:cNvPr id="160771" name="直角三角形 5"/>
          <p:cNvSpPr>
            <a:spLocks noChangeArrowheads="1"/>
          </p:cNvSpPr>
          <p:nvPr/>
        </p:nvSpPr>
        <p:spPr bwMode="auto">
          <a:xfrm flipH="1" flipV="1">
            <a:off x="0" y="4310063"/>
            <a:ext cx="12195175" cy="704850"/>
          </a:xfrm>
          <a:prstGeom prst="rtTriangle">
            <a:avLst/>
          </a:prstGeom>
          <a:solidFill>
            <a:srgbClr val="60B5FF"/>
          </a:solidFill>
          <a:ln w="9525">
            <a:noFill/>
            <a:miter lim="800000"/>
            <a:headEnd/>
            <a:tailEnd/>
          </a:ln>
        </p:spPr>
        <p:txBody>
          <a:bodyPr lIns="94796" tIns="47398" rIns="94796" bIns="47398" anchor="ctr"/>
          <a:lstStyle/>
          <a:p>
            <a:endParaRPr lang="zh-CN" altLang="en-US">
              <a:solidFill>
                <a:srgbClr val="FFFFFF"/>
              </a:solidFill>
              <a:latin typeface="宋体" charset="-122"/>
              <a:sym typeface="宋体" charset="-122"/>
            </a:endParaRPr>
          </a:p>
        </p:txBody>
      </p:sp>
      <p:sp>
        <p:nvSpPr>
          <p:cNvPr id="160772" name="直角三角形 4"/>
          <p:cNvSpPr>
            <a:spLocks noChangeArrowheads="1"/>
          </p:cNvSpPr>
          <p:nvPr/>
        </p:nvSpPr>
        <p:spPr bwMode="auto">
          <a:xfrm flipH="1" flipV="1">
            <a:off x="0" y="4294188"/>
            <a:ext cx="12195175" cy="361950"/>
          </a:xfrm>
          <a:prstGeom prst="rtTriangle">
            <a:avLst/>
          </a:prstGeom>
          <a:solidFill>
            <a:srgbClr val="007DEA"/>
          </a:solidFill>
          <a:ln w="9525">
            <a:noFill/>
            <a:miter lim="800000"/>
            <a:headEnd/>
            <a:tailEnd/>
          </a:ln>
        </p:spPr>
        <p:txBody>
          <a:bodyPr lIns="94796" tIns="47398" rIns="94796" bIns="47398" anchor="ctr"/>
          <a:lstStyle/>
          <a:p>
            <a:endParaRPr lang="zh-CN" altLang="en-US">
              <a:solidFill>
                <a:srgbClr val="FFFFFF"/>
              </a:solidFill>
              <a:latin typeface="宋体" charset="-122"/>
              <a:sym typeface="宋体" charset="-122"/>
            </a:endParaRP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ChangeArrowheads="1"/>
          </p:cNvSpPr>
          <p:nvPr/>
        </p:nvSpPr>
        <p:spPr bwMode="auto">
          <a:xfrm>
            <a:off x="0" y="34925"/>
            <a:ext cx="958850" cy="387350"/>
          </a:xfrm>
          <a:prstGeom prst="rect">
            <a:avLst/>
          </a:prstGeom>
          <a:noFill/>
          <a:ln w="9525">
            <a:noFill/>
            <a:miter lim="800000"/>
            <a:headEnd/>
            <a:tailEnd/>
          </a:ln>
        </p:spPr>
        <p:txBody>
          <a:bodyPr wrap="none" lIns="94796" tIns="47398" rIns="94796" bIns="47398" anchor="ctr">
            <a:spAutoFit/>
          </a:bodyPr>
          <a:lstStyle/>
          <a:p>
            <a:pPr indent="758825" defTabSz="946150"/>
            <a:endParaRPr lang="zh-CN" altLang="zh-CN" sz="1900"/>
          </a:p>
        </p:txBody>
      </p:sp>
      <p:pic>
        <p:nvPicPr>
          <p:cNvPr id="161794" name="Picture 1" descr="园地原创标识"/>
          <p:cNvPicPr>
            <a:picLocks noChangeAspect="1" noChangeArrowheads="1"/>
          </p:cNvPicPr>
          <p:nvPr/>
        </p:nvPicPr>
        <p:blipFill>
          <a:blip r:embed="rId2"/>
          <a:srcRect/>
          <a:stretch>
            <a:fillRect/>
          </a:stretch>
        </p:blipFill>
        <p:spPr bwMode="auto">
          <a:xfrm>
            <a:off x="0" y="0"/>
            <a:ext cx="20638" cy="19050"/>
          </a:xfrm>
          <a:prstGeom prst="rect">
            <a:avLst/>
          </a:prstGeom>
          <a:noFill/>
          <a:ln w="9525">
            <a:noFill/>
            <a:miter lim="800000"/>
            <a:headEnd/>
            <a:tailEnd/>
          </a:ln>
        </p:spPr>
      </p:pic>
      <p:graphicFrame>
        <p:nvGraphicFramePr>
          <p:cNvPr id="5" name="表格 4"/>
          <p:cNvGraphicFramePr>
            <a:graphicFrameLocks noGrp="1"/>
          </p:cNvGraphicFramePr>
          <p:nvPr/>
        </p:nvGraphicFramePr>
        <p:xfrm>
          <a:off x="96838" y="417513"/>
          <a:ext cx="11955462" cy="5848350"/>
        </p:xfrm>
        <a:graphic>
          <a:graphicData uri="http://schemas.openxmlformats.org/drawingml/2006/table">
            <a:tbl>
              <a:tblPr/>
              <a:tblGrid>
                <a:gridCol w="1152525"/>
                <a:gridCol w="4437062"/>
                <a:gridCol w="6365875"/>
              </a:tblGrid>
              <a:tr h="511175">
                <a:tc>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年 份</a:t>
                      </a:r>
                    </a:p>
                    <a:p>
                      <a:pPr marL="0" marR="0" lvl="0" indent="0" algn="ctr" defTabSz="10287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chemeClr val="bg1"/>
                        </a:solidFill>
                        <a:effectLst/>
                        <a:latin typeface="黑体" pitchFamily="2" charset="-122"/>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试题内容（素材）</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试题设问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0738">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2010</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明清时期中国与中世纪晚期英国纺织业生产状况的比较。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阐述</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对恩格斯所说‘历史前提’的认识”。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832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2011</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欧洲崛起的方式。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评</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材料中关于西方崛起的观点”。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1500">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2012</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中国近代化的动力。</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评析</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‘冲击</a:t>
                      </a: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反应’模式”</a:t>
                      </a: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28688">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2013</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年</a:t>
                      </a:r>
                    </a:p>
                    <a:p>
                      <a:pPr marL="0" marR="0" lvl="0" indent="0" algn="l" defTabSz="10287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东汉、唐代地方行政区划方式的比较。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（在两幅图片中）</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宋体" charset="-122"/>
                        </a:rPr>
                        <a:t>“</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提取</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两项有关汉唐间历史变迁的信息，并结合所学知识予以</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说明</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06450">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2014</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关于抗日战争内容的“教材目录”。</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“对该目录</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提出</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一条修改建议，并</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说明</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修改理由”。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63638">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2015</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科技与生产力之间关系的“公式”。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运用</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世界近现代史的史实，对上述公式进行</a:t>
                      </a:r>
                      <a:r>
                        <a:rPr kumimoji="0" lang="zh-CN" altLang="zh-CN" sz="2400" b="1"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探讨</a:t>
                      </a:r>
                      <a:r>
                        <a:rPr kumimoji="0" lang="zh-CN" altLang="zh-CN" sz="24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955675" y="1387475"/>
            <a:ext cx="10737850" cy="4543425"/>
          </a:xfrm>
          <a:prstGeom prst="rect">
            <a:avLst/>
          </a:prstGeom>
          <a:noFill/>
          <a:ln w="9525">
            <a:noFill/>
            <a:miter lim="800000"/>
          </a:ln>
          <a:effectLst/>
        </p:spPr>
        <p:txBody>
          <a:bodyPr lIns="94796" tIns="47398" rIns="94796" bIns="47398" anchor="ctr">
            <a:spAutoFit/>
          </a:bodyPr>
          <a:lstStyle/>
          <a:p>
            <a:pPr indent="233363"/>
            <a:r>
              <a:rPr lang="en-US" altLang="zh-CN" sz="2900" b="1">
                <a:solidFill>
                  <a:srgbClr val="FF0000"/>
                </a:solidFill>
                <a:latin typeface="宋体" charset="-122"/>
                <a:cs typeface="Times New Roman" pitchFamily="18" charset="0"/>
              </a:rPr>
              <a:t>1.</a:t>
            </a:r>
            <a:r>
              <a:rPr lang="zh-CN" altLang="en-US" sz="2900" b="1">
                <a:solidFill>
                  <a:srgbClr val="FF0000"/>
                </a:solidFill>
                <a:latin typeface="宋体" charset="-122"/>
                <a:cs typeface="Times New Roman" pitchFamily="18" charset="0"/>
              </a:rPr>
              <a:t>（</a:t>
            </a:r>
            <a:r>
              <a:rPr lang="en-US" altLang="zh-CN" sz="2900" b="1">
                <a:solidFill>
                  <a:srgbClr val="FF0000"/>
                </a:solidFill>
                <a:latin typeface="宋体" charset="-122"/>
                <a:cs typeface="Times New Roman" pitchFamily="18" charset="0"/>
              </a:rPr>
              <a:t>2010</a:t>
            </a:r>
            <a:r>
              <a:rPr lang="zh-CN" altLang="en-US" sz="2900" b="1">
                <a:solidFill>
                  <a:srgbClr val="FF0000"/>
                </a:solidFill>
                <a:latin typeface="宋体" charset="-122"/>
                <a:cs typeface="Times New Roman" pitchFamily="18" charset="0"/>
              </a:rPr>
              <a:t>年高考新课标全国卷第</a:t>
            </a:r>
            <a:r>
              <a:rPr lang="en-US" altLang="zh-CN" sz="2900" b="1">
                <a:solidFill>
                  <a:srgbClr val="FF0000"/>
                </a:solidFill>
                <a:latin typeface="宋体" charset="-122"/>
                <a:cs typeface="Times New Roman" pitchFamily="18" charset="0"/>
              </a:rPr>
              <a:t>40</a:t>
            </a:r>
            <a:r>
              <a:rPr lang="zh-CN" altLang="en-US" sz="2900" b="1">
                <a:solidFill>
                  <a:srgbClr val="FF0000"/>
                </a:solidFill>
                <a:latin typeface="宋体" charset="-122"/>
                <a:cs typeface="Times New Roman" pitchFamily="18" charset="0"/>
              </a:rPr>
              <a:t>题）</a:t>
            </a:r>
            <a:endParaRPr lang="zh-CN" altLang="en-US" sz="2900">
              <a:solidFill>
                <a:srgbClr val="FF0000"/>
              </a:solidFill>
            </a:endParaRPr>
          </a:p>
          <a:p>
            <a:pPr indent="233363" eaLnBrk="0" hangingPunct="0"/>
            <a:r>
              <a:rPr lang="zh-CN" altLang="en-US" sz="2900" b="1">
                <a:latin typeface="宋体" charset="-122"/>
                <a:cs typeface="Times New Roman" pitchFamily="18" charset="0"/>
              </a:rPr>
              <a:t>  材科一：历代盛行的官营作坊，在明清时期受到冲击。江南城镇附近农户不事农耕，</a:t>
            </a:r>
            <a:r>
              <a:rPr lang="zh-CN" altLang="en-US" sz="2900" b="1">
                <a:cs typeface="Times New Roman" pitchFamily="18" charset="0"/>
              </a:rPr>
              <a:t>“</a:t>
            </a:r>
            <a:r>
              <a:rPr lang="zh-CN" altLang="en-US" sz="2900" b="1">
                <a:latin typeface="宋体" charset="-122"/>
                <a:cs typeface="Times New Roman" pitchFamily="18" charset="0"/>
              </a:rPr>
              <a:t>尽逐绫绸之利</a:t>
            </a:r>
            <a:r>
              <a:rPr lang="zh-CN" altLang="en-US" sz="2900" b="1">
                <a:cs typeface="Times New Roman" pitchFamily="18" charset="0"/>
              </a:rPr>
              <a:t>”</a:t>
            </a:r>
            <a:r>
              <a:rPr lang="zh-CN" altLang="en-US" sz="2900" b="1">
                <a:latin typeface="宋体" charset="-122"/>
                <a:cs typeface="Times New Roman" pitchFamily="18" charset="0"/>
              </a:rPr>
              <a:t>，渐成风尚，城镇中</a:t>
            </a:r>
            <a:r>
              <a:rPr lang="zh-CN" altLang="en-US" sz="2900" b="1">
                <a:cs typeface="Times New Roman" pitchFamily="18" charset="0"/>
              </a:rPr>
              <a:t>“</a:t>
            </a:r>
            <a:r>
              <a:rPr lang="zh-CN" altLang="en-US" sz="2900" b="1">
                <a:latin typeface="宋体" charset="-122"/>
                <a:cs typeface="Times New Roman" pitchFamily="18" charset="0"/>
              </a:rPr>
              <a:t>络纬机杼之声通宵彻夜</a:t>
            </a:r>
            <a:r>
              <a:rPr lang="zh-CN" altLang="en-US" sz="2900" b="1">
                <a:cs typeface="Times New Roman" pitchFamily="18" charset="0"/>
              </a:rPr>
              <a:t>”</a:t>
            </a:r>
            <a:r>
              <a:rPr lang="zh-CN" altLang="en-US" sz="2900" b="1">
                <a:latin typeface="宋体" charset="-122"/>
                <a:cs typeface="Times New Roman" pitchFamily="18" charset="0"/>
              </a:rPr>
              <a:t>的情形亦载于史籍。明万历年间，仅苏州丝织业中受雇于私营机房的织工就有数千人，是官局的两三倍。清初在苏州复置官局，设机</a:t>
            </a:r>
            <a:r>
              <a:rPr lang="en-US" altLang="zh-CN" sz="2900" b="1">
                <a:latin typeface="宋体" charset="-122"/>
                <a:cs typeface="Times New Roman" pitchFamily="18" charset="0"/>
              </a:rPr>
              <a:t>800</a:t>
            </a:r>
            <a:r>
              <a:rPr lang="zh-CN" altLang="en-US" sz="2900" b="1">
                <a:latin typeface="宋体" charset="-122"/>
                <a:cs typeface="Times New Roman" pitchFamily="18" charset="0"/>
              </a:rPr>
              <a:t>张，织工</a:t>
            </a:r>
            <a:r>
              <a:rPr lang="en-US" altLang="zh-CN" sz="2900" b="1">
                <a:latin typeface="宋体" charset="-122"/>
                <a:cs typeface="Times New Roman" pitchFamily="18" charset="0"/>
              </a:rPr>
              <a:t>2 330</a:t>
            </a:r>
            <a:r>
              <a:rPr lang="zh-CN" altLang="en-US" sz="2900" b="1">
                <a:latin typeface="宋体" charset="-122"/>
                <a:cs typeface="Times New Roman" pitchFamily="18" charset="0"/>
              </a:rPr>
              <a:t>名。至康熙六年</a:t>
            </a:r>
            <a:r>
              <a:rPr lang="en-US" altLang="zh-CN" sz="2900" b="1">
                <a:latin typeface="宋体" charset="-122"/>
                <a:cs typeface="Times New Roman" pitchFamily="18" charset="0"/>
              </a:rPr>
              <a:t>(1667)</a:t>
            </a:r>
            <a:r>
              <a:rPr lang="zh-CN" altLang="en-US" sz="2900" b="1">
                <a:latin typeface="宋体" charset="-122"/>
                <a:cs typeface="Times New Roman" pitchFamily="18" charset="0"/>
              </a:rPr>
              <a:t>缺机</a:t>
            </a:r>
            <a:r>
              <a:rPr lang="en-US" altLang="zh-CN" sz="2900" b="1">
                <a:latin typeface="宋体" charset="-122"/>
                <a:cs typeface="Times New Roman" pitchFamily="18" charset="0"/>
              </a:rPr>
              <a:t>l70</a:t>
            </a:r>
            <a:r>
              <a:rPr lang="zh-CN" altLang="en-US" sz="2900" b="1">
                <a:latin typeface="宋体" charset="-122"/>
                <a:cs typeface="Times New Roman" pitchFamily="18" charset="0"/>
              </a:rPr>
              <a:t>张，机匠补充困难，而同一时期苏州民机不少于</a:t>
            </a:r>
            <a:r>
              <a:rPr lang="en-US" altLang="zh-CN" sz="2900" b="1">
                <a:latin typeface="宋体" charset="-122"/>
                <a:cs typeface="Times New Roman" pitchFamily="18" charset="0"/>
              </a:rPr>
              <a:t>3400</a:t>
            </a:r>
            <a:r>
              <a:rPr lang="zh-CN" altLang="en-US" sz="2900" b="1">
                <a:latin typeface="宋体" charset="-122"/>
                <a:cs typeface="Times New Roman" pitchFamily="18" charset="0"/>
              </a:rPr>
              <a:t>张。</a:t>
            </a:r>
            <a:r>
              <a:rPr lang="zh-CN" altLang="en-US" sz="2900" b="1">
                <a:cs typeface="Times New Roman" pitchFamily="18" charset="0"/>
              </a:rPr>
              <a:t>“</a:t>
            </a:r>
            <a:r>
              <a:rPr lang="zh-CN" altLang="en-US" sz="2900" b="1">
                <a:latin typeface="宋体" charset="-122"/>
                <a:cs typeface="Times New Roman" pitchFamily="18" charset="0"/>
              </a:rPr>
              <a:t>家杼轴而户纂组，机户出资，机工出力，相依为命久矣。                 </a:t>
            </a:r>
            <a:endParaRPr lang="zh-CN" altLang="en-US" sz="2900"/>
          </a:p>
          <a:p>
            <a:pPr indent="233363" eaLnBrk="0" hangingPunct="0"/>
            <a:r>
              <a:rPr lang="zh-CN" altLang="en-US" sz="2900" b="1">
                <a:latin typeface="宋体" charset="-122"/>
                <a:cs typeface="Times New Roman" pitchFamily="18" charset="0"/>
              </a:rPr>
              <a:t>   </a:t>
            </a:r>
            <a:r>
              <a:rPr lang="en-US" altLang="zh-CN" sz="2900" b="1">
                <a:cs typeface="Times New Roman" pitchFamily="18" charset="0"/>
              </a:rPr>
              <a:t>——</a:t>
            </a:r>
            <a:r>
              <a:rPr lang="zh-CN" altLang="en-US" sz="2900" b="1">
                <a:latin typeface="宋体" charset="-122"/>
                <a:cs typeface="Times New Roman" pitchFamily="18" charset="0"/>
              </a:rPr>
              <a:t>摘编自许涤新、吴承明主编</a:t>
            </a:r>
            <a:r>
              <a:rPr lang="en-US" altLang="zh-CN" sz="2900" b="1">
                <a:latin typeface="宋体" charset="-122"/>
                <a:cs typeface="Times New Roman" pitchFamily="18" charset="0"/>
              </a:rPr>
              <a:t>《</a:t>
            </a:r>
            <a:r>
              <a:rPr lang="zh-CN" altLang="en-US" sz="2900" b="1">
                <a:latin typeface="宋体" charset="-122"/>
                <a:cs typeface="Times New Roman" pitchFamily="18" charset="0"/>
              </a:rPr>
              <a:t>中国资本主义发展史</a:t>
            </a:r>
            <a:r>
              <a:rPr lang="en-US" altLang="zh-CN" sz="2900" b="1">
                <a:latin typeface="宋体" charset="-122"/>
                <a:cs typeface="Times New Roman" pitchFamily="18" charset="0"/>
              </a:rPr>
              <a:t>》</a:t>
            </a:r>
            <a:endParaRPr lang="en-US" altLang="zh-CN" sz="2900"/>
          </a:p>
        </p:txBody>
      </p:sp>
      <p:sp>
        <p:nvSpPr>
          <p:cNvPr id="162818" name="TextBox 2"/>
          <p:cNvSpPr txBox="1">
            <a:spLocks noChangeArrowheads="1"/>
          </p:cNvSpPr>
          <p:nvPr/>
        </p:nvSpPr>
        <p:spPr bwMode="auto">
          <a:xfrm>
            <a:off x="5219700" y="142875"/>
            <a:ext cx="2441575" cy="769938"/>
          </a:xfrm>
          <a:prstGeom prst="rect">
            <a:avLst/>
          </a:prstGeom>
          <a:noFill/>
          <a:ln w="9525">
            <a:noFill/>
            <a:miter lim="800000"/>
            <a:headEnd/>
            <a:tailEnd/>
          </a:ln>
        </p:spPr>
        <p:txBody>
          <a:bodyPr wrap="none">
            <a:spAutoFit/>
          </a:bodyPr>
          <a:lstStyle/>
          <a:p>
            <a:r>
              <a:rPr lang="zh-CN" altLang="en-US" sz="4400">
                <a:solidFill>
                  <a:srgbClr val="0000FF"/>
                </a:solidFill>
                <a:latin typeface="黑体" pitchFamily="2" charset="-122"/>
                <a:ea typeface="黑体" pitchFamily="2" charset="-122"/>
              </a:rPr>
              <a:t>类 型 一</a:t>
            </a: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955675" y="914400"/>
            <a:ext cx="10661650" cy="5005388"/>
          </a:xfrm>
          <a:prstGeom prst="rect">
            <a:avLst/>
          </a:prstGeom>
          <a:noFill/>
          <a:ln w="9525">
            <a:noFill/>
            <a:miter lim="800000"/>
            <a:headEnd/>
            <a:tailEnd/>
          </a:ln>
        </p:spPr>
        <p:txBody>
          <a:bodyPr lIns="94796" tIns="47398" rIns="94796" bIns="47398" anchor="ctr">
            <a:spAutoFit/>
          </a:bodyPr>
          <a:lstStyle/>
          <a:p>
            <a:pPr indent="317500" defTabSz="946150"/>
            <a:r>
              <a:rPr lang="zh-CN" altLang="en-US" sz="2900" b="1">
                <a:latin typeface="宋体" charset="-122"/>
                <a:cs typeface="Times New Roman" pitchFamily="18" charset="0"/>
              </a:rPr>
              <a:t>材料二：自中世纪晚期开始，乡村手工业特别是毛纺织业在英格兰东部、西部和约克郡地区快速发展。商人发放原材料，回收产品，销往海内外，这种新型的</a:t>
            </a:r>
            <a:r>
              <a:rPr lang="zh-CN" altLang="en-US" sz="2900" b="1">
                <a:cs typeface="Times New Roman" pitchFamily="18" charset="0"/>
              </a:rPr>
              <a:t>“</a:t>
            </a:r>
            <a:r>
              <a:rPr lang="zh-CN" altLang="en-US" sz="2900" b="1">
                <a:latin typeface="宋体" charset="-122"/>
                <a:cs typeface="Times New Roman" pitchFamily="18" charset="0"/>
              </a:rPr>
              <a:t>乡村制造业活动</a:t>
            </a:r>
            <a:r>
              <a:rPr lang="zh-CN" altLang="en-US" sz="2900" b="1">
                <a:cs typeface="Times New Roman" pitchFamily="18" charset="0"/>
              </a:rPr>
              <a:t>”</a:t>
            </a:r>
            <a:r>
              <a:rPr lang="zh-CN" altLang="en-US" sz="2900" b="1">
                <a:latin typeface="宋体" charset="-122"/>
                <a:cs typeface="Times New Roman" pitchFamily="18" charset="0"/>
              </a:rPr>
              <a:t>被称为</a:t>
            </a:r>
            <a:r>
              <a:rPr lang="zh-CN" altLang="en-US" sz="2900" b="1">
                <a:cs typeface="Times New Roman" pitchFamily="18" charset="0"/>
              </a:rPr>
              <a:t>“</a:t>
            </a:r>
            <a:r>
              <a:rPr lang="zh-CN" altLang="en-US" sz="2900" b="1">
                <a:latin typeface="宋体" charset="-122"/>
                <a:cs typeface="Times New Roman" pitchFamily="18" charset="0"/>
              </a:rPr>
              <a:t>原工业化</a:t>
            </a:r>
            <a:r>
              <a:rPr lang="zh-CN" altLang="en-US" sz="2900" b="1">
                <a:cs typeface="Times New Roman" pitchFamily="18" charset="0"/>
              </a:rPr>
              <a:t>”</a:t>
            </a:r>
            <a:r>
              <a:rPr lang="zh-CN" altLang="en-US" sz="2900" b="1">
                <a:latin typeface="宋体" charset="-122"/>
                <a:cs typeface="Times New Roman" pitchFamily="18" charset="0"/>
              </a:rPr>
              <a:t>。在此基础上发展起来的</a:t>
            </a:r>
            <a:r>
              <a:rPr lang="zh-CN" altLang="en-US" sz="2900" b="1">
                <a:cs typeface="Times New Roman" pitchFamily="18" charset="0"/>
              </a:rPr>
              <a:t>“</a:t>
            </a:r>
            <a:r>
              <a:rPr lang="zh-CN" altLang="en-US" sz="2900" b="1">
                <a:latin typeface="宋体" charset="-122"/>
                <a:cs typeface="Times New Roman" pitchFamily="18" charset="0"/>
              </a:rPr>
              <a:t>工厂</a:t>
            </a:r>
            <a:r>
              <a:rPr lang="zh-CN" altLang="en-US" sz="2900" b="1">
                <a:cs typeface="Times New Roman" pitchFamily="18" charset="0"/>
              </a:rPr>
              <a:t>”</a:t>
            </a:r>
            <a:r>
              <a:rPr lang="zh-CN" altLang="en-US" sz="2900" b="1">
                <a:latin typeface="宋体" charset="-122"/>
                <a:cs typeface="Times New Roman" pitchFamily="18" charset="0"/>
              </a:rPr>
              <a:t>，推动了手工业的发展。</a:t>
            </a:r>
            <a:r>
              <a:rPr lang="en-US" altLang="zh-CN" sz="2900" b="1">
                <a:latin typeface="宋体" charset="-122"/>
                <a:cs typeface="Times New Roman" pitchFamily="18" charset="0"/>
              </a:rPr>
              <a:t>l6</a:t>
            </a:r>
            <a:r>
              <a:rPr lang="zh-CN" altLang="en-US" sz="2900" b="1">
                <a:latin typeface="宋体" charset="-122"/>
                <a:cs typeface="Times New Roman" pitchFamily="18" charset="0"/>
              </a:rPr>
              <a:t>世纪初，纽贝里的一家毛纺织</a:t>
            </a:r>
            <a:r>
              <a:rPr lang="zh-CN" altLang="en-US" sz="2900" b="1">
                <a:cs typeface="Times New Roman" pitchFamily="18" charset="0"/>
              </a:rPr>
              <a:t>“</a:t>
            </a:r>
            <a:r>
              <a:rPr lang="zh-CN" altLang="en-US" sz="2900" b="1">
                <a:latin typeface="宋体" charset="-122"/>
                <a:cs typeface="Times New Roman" pitchFamily="18" charset="0"/>
              </a:rPr>
              <a:t>工厂</a:t>
            </a:r>
            <a:r>
              <a:rPr lang="zh-CN" altLang="en-US" sz="2900" b="1">
                <a:cs typeface="Times New Roman" pitchFamily="18" charset="0"/>
              </a:rPr>
              <a:t>”</a:t>
            </a:r>
            <a:r>
              <a:rPr lang="zh-CN" altLang="en-US" sz="2900" b="1">
                <a:latin typeface="宋体" charset="-122"/>
                <a:cs typeface="Times New Roman" pitchFamily="18" charset="0"/>
              </a:rPr>
              <a:t>雇用了</a:t>
            </a:r>
            <a:r>
              <a:rPr lang="en-US" altLang="zh-CN" sz="2900" b="1">
                <a:latin typeface="宋体" charset="-122"/>
                <a:cs typeface="Times New Roman" pitchFamily="18" charset="0"/>
              </a:rPr>
              <a:t>ll40</a:t>
            </a:r>
            <a:r>
              <a:rPr lang="zh-CN" altLang="en-US" sz="2900" b="1">
                <a:latin typeface="宋体" charset="-122"/>
                <a:cs typeface="Times New Roman" pitchFamily="18" charset="0"/>
              </a:rPr>
              <a:t>名工人，其中近三分之二为妇女和儿童。海外市场的需求大大地刺激了此类</a:t>
            </a:r>
            <a:r>
              <a:rPr lang="zh-CN" altLang="en-US" sz="2900" b="1">
                <a:cs typeface="Times New Roman" pitchFamily="18" charset="0"/>
              </a:rPr>
              <a:t>“</a:t>
            </a:r>
            <a:r>
              <a:rPr lang="zh-CN" altLang="en-US" sz="2900" b="1">
                <a:latin typeface="宋体" charset="-122"/>
                <a:cs typeface="Times New Roman" pitchFamily="18" charset="0"/>
              </a:rPr>
              <a:t>工厂</a:t>
            </a:r>
            <a:r>
              <a:rPr lang="zh-CN" altLang="en-US" sz="2900" b="1">
                <a:cs typeface="Times New Roman" pitchFamily="18" charset="0"/>
              </a:rPr>
              <a:t>”</a:t>
            </a:r>
            <a:r>
              <a:rPr lang="zh-CN" altLang="en-US" sz="2900" b="1">
                <a:latin typeface="宋体" charset="-122"/>
                <a:cs typeface="Times New Roman" pitchFamily="18" charset="0"/>
              </a:rPr>
              <a:t>的发展，英国成为欧洲最重要的毛纺织品生产和出口国，</a:t>
            </a:r>
            <a:r>
              <a:rPr lang="en-US" altLang="zh-CN" sz="2900" b="1">
                <a:latin typeface="宋体" charset="-122"/>
                <a:cs typeface="Times New Roman" pitchFamily="18" charset="0"/>
              </a:rPr>
              <a:t>l700</a:t>
            </a:r>
            <a:r>
              <a:rPr lang="zh-CN" altLang="en-US" sz="2900" b="1">
                <a:latin typeface="宋体" charset="-122"/>
                <a:cs typeface="Times New Roman" pitchFamily="18" charset="0"/>
              </a:rPr>
              <a:t>年毛纺织品占国内出口商品的</a:t>
            </a:r>
            <a:r>
              <a:rPr lang="en-US" altLang="zh-CN" sz="2900" b="1">
                <a:latin typeface="宋体" charset="-122"/>
                <a:cs typeface="Times New Roman" pitchFamily="18" charset="0"/>
              </a:rPr>
              <a:t>70</a:t>
            </a:r>
            <a:r>
              <a:rPr lang="zh-CN" altLang="en-US" sz="2900" b="1">
                <a:latin typeface="宋体" charset="-122"/>
                <a:cs typeface="Times New Roman" pitchFamily="18" charset="0"/>
              </a:rPr>
              <a:t>％。棉纺织业作为新兴行业随之兴起，其他行业也迅速扩张。机械化逐渐成为新的生产方式的重要特征，并在欧洲大陆广泛传播。</a:t>
            </a:r>
            <a:endParaRPr lang="zh-CN" altLang="en-US" sz="2900"/>
          </a:p>
          <a:p>
            <a:pPr indent="317500" defTabSz="946150" eaLnBrk="0" hangingPunct="0"/>
            <a:r>
              <a:rPr lang="zh-CN" altLang="en-US" sz="2900" b="1">
                <a:latin typeface="宋体" charset="-122"/>
                <a:cs typeface="Times New Roman" pitchFamily="18" charset="0"/>
              </a:rPr>
              <a:t>  </a:t>
            </a:r>
            <a:r>
              <a:rPr lang="en-US" altLang="zh-CN" sz="2900" b="1">
                <a:cs typeface="Times New Roman" pitchFamily="18" charset="0"/>
              </a:rPr>
              <a:t>——</a:t>
            </a:r>
            <a:r>
              <a:rPr lang="zh-CN" altLang="en-US" sz="2900" b="1">
                <a:latin typeface="宋体" charset="-122"/>
                <a:cs typeface="Times New Roman" pitchFamily="18" charset="0"/>
              </a:rPr>
              <a:t>摘编自</a:t>
            </a:r>
            <a:r>
              <a:rPr lang="en-US" altLang="zh-CN" sz="2900" b="1">
                <a:latin typeface="宋体" charset="-122"/>
                <a:cs typeface="Times New Roman" pitchFamily="18" charset="0"/>
              </a:rPr>
              <a:t>[</a:t>
            </a:r>
            <a:r>
              <a:rPr lang="zh-CN" altLang="en-US" sz="2900" b="1">
                <a:latin typeface="宋体" charset="-122"/>
                <a:cs typeface="Times New Roman" pitchFamily="18" charset="0"/>
              </a:rPr>
              <a:t>英</a:t>
            </a:r>
            <a:r>
              <a:rPr lang="en-US" altLang="zh-CN" sz="2900" b="1">
                <a:latin typeface="宋体" charset="-122"/>
                <a:cs typeface="Times New Roman" pitchFamily="18" charset="0"/>
              </a:rPr>
              <a:t>]E</a:t>
            </a:r>
            <a:r>
              <a:rPr lang="zh-CN" altLang="en-US" sz="2900" b="1">
                <a:latin typeface="宋体" charset="-122"/>
                <a:cs typeface="Times New Roman" pitchFamily="18" charset="0"/>
              </a:rPr>
              <a:t>．</a:t>
            </a:r>
            <a:r>
              <a:rPr lang="en-US" altLang="zh-CN" sz="2900" b="1">
                <a:latin typeface="宋体" charset="-122"/>
                <a:cs typeface="Times New Roman" pitchFamily="18" charset="0"/>
              </a:rPr>
              <a:t>E</a:t>
            </a:r>
            <a:r>
              <a:rPr lang="zh-CN" altLang="en-US" sz="2900" b="1">
                <a:latin typeface="宋体" charset="-122"/>
                <a:cs typeface="Times New Roman" pitchFamily="18" charset="0"/>
              </a:rPr>
              <a:t>．里奇等主编</a:t>
            </a:r>
            <a:r>
              <a:rPr lang="en-US" altLang="zh-CN" sz="2900" b="1">
                <a:latin typeface="宋体" charset="-122"/>
                <a:cs typeface="Times New Roman" pitchFamily="18" charset="0"/>
              </a:rPr>
              <a:t>《</a:t>
            </a:r>
            <a:r>
              <a:rPr lang="zh-CN" altLang="en-US" sz="2900" b="1">
                <a:latin typeface="宋体" charset="-122"/>
                <a:cs typeface="Times New Roman" pitchFamily="18" charset="0"/>
              </a:rPr>
              <a:t>剑桥欧洲经济史</a:t>
            </a:r>
            <a:r>
              <a:rPr lang="en-US" altLang="zh-CN" sz="2900" b="1">
                <a:latin typeface="宋体" charset="-122"/>
                <a:cs typeface="Times New Roman" pitchFamily="18" charset="0"/>
              </a:rPr>
              <a:t>》</a:t>
            </a:r>
            <a:r>
              <a:rPr lang="zh-CN" altLang="en-US" sz="2900" b="1">
                <a:latin typeface="宋体" charset="-122"/>
                <a:cs typeface="Times New Roman" pitchFamily="18" charset="0"/>
              </a:rPr>
              <a:t>等</a:t>
            </a:r>
            <a:endParaRPr lang="zh-CN" altLang="en-US" sz="2900"/>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955675" y="873125"/>
            <a:ext cx="9829800" cy="4081463"/>
          </a:xfrm>
          <a:prstGeom prst="rect">
            <a:avLst/>
          </a:prstGeom>
          <a:noFill/>
          <a:ln w="9525">
            <a:noFill/>
            <a:miter lim="800000"/>
            <a:headEnd/>
            <a:tailEnd/>
          </a:ln>
        </p:spPr>
        <p:txBody>
          <a:bodyPr lIns="94796" tIns="47398" rIns="94796" bIns="47398" anchor="ctr">
            <a:spAutoFit/>
          </a:bodyPr>
          <a:lstStyle/>
          <a:p>
            <a:pPr indent="317500" defTabSz="946150"/>
            <a:r>
              <a:rPr lang="zh-CN" altLang="en-US" sz="2900" b="1">
                <a:latin typeface="宋体" charset="-122"/>
                <a:cs typeface="Times New Roman" pitchFamily="18" charset="0"/>
              </a:rPr>
              <a:t>材料三： 包含着整个资本主义生产方式的萌芽的雇佣劳动是很古老的；它个别地和分散地同奴隶制度并存了几百年。但是只有在历史前提已经具备时，这一萌芽才能发展成资本主义生产方式。                           </a:t>
            </a:r>
            <a:endParaRPr lang="zh-CN" altLang="en-US" sz="2900"/>
          </a:p>
          <a:p>
            <a:pPr indent="317500" defTabSz="946150" eaLnBrk="0" hangingPunct="0"/>
            <a:r>
              <a:rPr lang="zh-CN" altLang="en-US" sz="2900" b="1">
                <a:latin typeface="宋体" charset="-122"/>
                <a:cs typeface="Times New Roman" pitchFamily="18" charset="0"/>
              </a:rPr>
              <a:t>                 </a:t>
            </a:r>
            <a:r>
              <a:rPr lang="en-US" altLang="zh-CN" sz="2900" b="1">
                <a:cs typeface="Times New Roman" pitchFamily="18" charset="0"/>
              </a:rPr>
              <a:t>——</a:t>
            </a:r>
            <a:r>
              <a:rPr lang="zh-CN" altLang="en-US" sz="2900" b="1">
                <a:latin typeface="宋体" charset="-122"/>
                <a:cs typeface="Times New Roman" pitchFamily="18" charset="0"/>
              </a:rPr>
              <a:t>恩格斯：</a:t>
            </a:r>
            <a:r>
              <a:rPr lang="en-US" altLang="zh-CN" sz="2900" b="1">
                <a:latin typeface="宋体" charset="-122"/>
                <a:cs typeface="Times New Roman" pitchFamily="18" charset="0"/>
              </a:rPr>
              <a:t>《</a:t>
            </a:r>
            <a:r>
              <a:rPr lang="zh-CN" altLang="en-US" sz="2900" b="1">
                <a:latin typeface="宋体" charset="-122"/>
                <a:cs typeface="Times New Roman" pitchFamily="18" charset="0"/>
              </a:rPr>
              <a:t>反杜林论</a:t>
            </a:r>
            <a:r>
              <a:rPr lang="en-US" altLang="zh-CN" sz="2900" b="1">
                <a:latin typeface="宋体" charset="-122"/>
                <a:cs typeface="Times New Roman" pitchFamily="18" charset="0"/>
              </a:rPr>
              <a:t>》</a:t>
            </a:r>
            <a:endParaRPr lang="en-US" altLang="zh-CN" sz="2900"/>
          </a:p>
          <a:p>
            <a:pPr indent="317500" defTabSz="946150" eaLnBrk="0" hangingPunct="0"/>
            <a:r>
              <a:rPr lang="zh-CN" altLang="en-US" sz="2900" b="1">
                <a:solidFill>
                  <a:srgbClr val="3333FF"/>
                </a:solidFill>
                <a:latin typeface="宋体" charset="-122"/>
                <a:cs typeface="Times New Roman" pitchFamily="18" charset="0"/>
              </a:rPr>
              <a:t>（</a:t>
            </a:r>
            <a:r>
              <a:rPr lang="en-US" altLang="zh-CN" sz="2900" b="1">
                <a:solidFill>
                  <a:srgbClr val="3333FF"/>
                </a:solidFill>
                <a:latin typeface="宋体" charset="-122"/>
                <a:cs typeface="Times New Roman" pitchFamily="18" charset="0"/>
              </a:rPr>
              <a:t>3</a:t>
            </a:r>
            <a:r>
              <a:rPr lang="zh-CN" altLang="en-US" sz="2900" b="1">
                <a:solidFill>
                  <a:srgbClr val="3333FF"/>
                </a:solidFill>
                <a:latin typeface="宋体" charset="-122"/>
                <a:cs typeface="Times New Roman" pitchFamily="18" charset="0"/>
              </a:rPr>
              <a:t>）根据材料并结合所学知识，</a:t>
            </a:r>
            <a:r>
              <a:rPr lang="zh-CN" altLang="en-US" sz="2900" b="1">
                <a:solidFill>
                  <a:srgbClr val="FF0000"/>
                </a:solidFill>
                <a:latin typeface="宋体" charset="-122"/>
                <a:cs typeface="Times New Roman" pitchFamily="18" charset="0"/>
              </a:rPr>
              <a:t>阐述</a:t>
            </a:r>
            <a:r>
              <a:rPr lang="zh-CN" altLang="en-US" sz="2900" b="1">
                <a:solidFill>
                  <a:srgbClr val="3333FF"/>
                </a:solidFill>
                <a:latin typeface="宋体" charset="-122"/>
                <a:cs typeface="Times New Roman" pitchFamily="18" charset="0"/>
              </a:rPr>
              <a:t>对恩格斯所说</a:t>
            </a:r>
            <a:r>
              <a:rPr lang="zh-CN" altLang="en-US" sz="2900" b="1">
                <a:solidFill>
                  <a:srgbClr val="3333FF"/>
                </a:solidFill>
                <a:cs typeface="Times New Roman" pitchFamily="18" charset="0"/>
              </a:rPr>
              <a:t>“</a:t>
            </a:r>
            <a:r>
              <a:rPr lang="zh-CN" altLang="en-US" sz="2900" b="1">
                <a:solidFill>
                  <a:srgbClr val="3333FF"/>
                </a:solidFill>
                <a:latin typeface="宋体" charset="-122"/>
                <a:cs typeface="Times New Roman" pitchFamily="18" charset="0"/>
              </a:rPr>
              <a:t>历史前提</a:t>
            </a:r>
            <a:r>
              <a:rPr lang="zh-CN" altLang="en-US" sz="2900" b="1">
                <a:solidFill>
                  <a:srgbClr val="3333FF"/>
                </a:solidFill>
                <a:cs typeface="Times New Roman" pitchFamily="18" charset="0"/>
              </a:rPr>
              <a:t>”</a:t>
            </a:r>
            <a:r>
              <a:rPr lang="zh-CN" altLang="en-US" sz="2900" b="1">
                <a:solidFill>
                  <a:srgbClr val="3333FF"/>
                </a:solidFill>
                <a:latin typeface="宋体" charset="-122"/>
                <a:cs typeface="Times New Roman" pitchFamily="18" charset="0"/>
              </a:rPr>
              <a:t>的认识。（</a:t>
            </a:r>
            <a:r>
              <a:rPr lang="en-US" altLang="zh-CN" sz="2900" b="1">
                <a:solidFill>
                  <a:srgbClr val="3333FF"/>
                </a:solidFill>
                <a:latin typeface="宋体" charset="-122"/>
                <a:cs typeface="Times New Roman" pitchFamily="18" charset="0"/>
              </a:rPr>
              <a:t>13</a:t>
            </a:r>
            <a:r>
              <a:rPr lang="zh-CN" altLang="en-US" sz="2900" b="1">
                <a:solidFill>
                  <a:srgbClr val="3333FF"/>
                </a:solidFill>
                <a:latin typeface="宋体" charset="-122"/>
                <a:cs typeface="Times New Roman" pitchFamily="18" charset="0"/>
              </a:rPr>
              <a:t>分）</a:t>
            </a:r>
            <a:endParaRPr lang="zh-CN" altLang="en-US" sz="2900">
              <a:solidFill>
                <a:srgbClr val="3333FF"/>
              </a:solidFill>
            </a:endParaRPr>
          </a:p>
          <a:p>
            <a:pPr indent="317500" defTabSz="946150" eaLnBrk="0" hangingPunct="0"/>
            <a:r>
              <a:rPr lang="zh-CN" altLang="en-US" sz="2900" b="1">
                <a:solidFill>
                  <a:srgbClr val="3333FF"/>
                </a:solidFill>
                <a:latin typeface="宋体" charset="-122"/>
                <a:cs typeface="Times New Roman" pitchFamily="18" charset="0"/>
              </a:rPr>
              <a:t>  </a:t>
            </a:r>
            <a:r>
              <a:rPr lang="en-US" altLang="zh-CN" sz="2900" b="1">
                <a:solidFill>
                  <a:srgbClr val="3333FF"/>
                </a:solidFill>
                <a:latin typeface="宋体" charset="-122"/>
                <a:cs typeface="Times New Roman" pitchFamily="18" charset="0"/>
              </a:rPr>
              <a:t>(</a:t>
            </a:r>
            <a:r>
              <a:rPr lang="zh-CN" altLang="en-US" sz="2900" b="1">
                <a:solidFill>
                  <a:srgbClr val="3333FF"/>
                </a:solidFill>
                <a:latin typeface="宋体" charset="-122"/>
                <a:cs typeface="Times New Roman" pitchFamily="18" charset="0"/>
              </a:rPr>
              <a:t>要求：以对</a:t>
            </a:r>
            <a:r>
              <a:rPr lang="zh-CN" altLang="en-US" sz="2900" b="1">
                <a:solidFill>
                  <a:srgbClr val="3333FF"/>
                </a:solidFill>
                <a:cs typeface="Times New Roman" pitchFamily="18" charset="0"/>
              </a:rPr>
              <a:t>“</a:t>
            </a:r>
            <a:r>
              <a:rPr lang="zh-CN" altLang="en-US" sz="2900" b="1">
                <a:solidFill>
                  <a:srgbClr val="3333FF"/>
                </a:solidFill>
                <a:latin typeface="宋体" charset="-122"/>
                <a:cs typeface="Times New Roman" pitchFamily="18" charset="0"/>
              </a:rPr>
              <a:t>历史前提</a:t>
            </a:r>
            <a:r>
              <a:rPr lang="zh-CN" altLang="en-US" sz="2900" b="1">
                <a:solidFill>
                  <a:srgbClr val="3333FF"/>
                </a:solidFill>
                <a:cs typeface="Times New Roman" pitchFamily="18" charset="0"/>
              </a:rPr>
              <a:t>”</a:t>
            </a:r>
            <a:r>
              <a:rPr lang="zh-CN" altLang="en-US" sz="2900" b="1">
                <a:solidFill>
                  <a:srgbClr val="3333FF"/>
                </a:solidFill>
                <a:latin typeface="宋体" charset="-122"/>
                <a:cs typeface="Times New Roman" pitchFamily="18" charset="0"/>
              </a:rPr>
              <a:t>的认识为中心；观点明确，史论结合。</a:t>
            </a:r>
            <a:r>
              <a:rPr lang="en-US" altLang="zh-CN" sz="2900" b="1">
                <a:solidFill>
                  <a:srgbClr val="3333FF"/>
                </a:solidFill>
                <a:latin typeface="宋体" charset="-122"/>
                <a:cs typeface="Times New Roman" pitchFamily="18" charset="0"/>
              </a:rPr>
              <a:t>)   </a:t>
            </a:r>
            <a:endParaRPr lang="en-US" altLang="zh-CN" sz="2900">
              <a:solidFill>
                <a:srgbClr val="3333FF"/>
              </a:solidFill>
            </a:endParaRP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577850" y="703263"/>
            <a:ext cx="11115675" cy="5557837"/>
          </a:xfrm>
          <a:prstGeom prst="rect">
            <a:avLst/>
          </a:prstGeom>
          <a:noFill/>
          <a:ln w="9525">
            <a:noFill/>
            <a:miter lim="800000"/>
            <a:headEnd/>
            <a:tailEnd/>
          </a:ln>
        </p:spPr>
        <p:txBody>
          <a:bodyPr lIns="94796" tIns="47398" rIns="94796" bIns="47398" anchor="ctr">
            <a:spAutoFit/>
          </a:bodyPr>
          <a:lstStyle/>
          <a:p>
            <a:pPr indent="317500" defTabSz="946150"/>
            <a:r>
              <a:rPr lang="zh-CN" altLang="en-US" sz="2100" b="1">
                <a:latin typeface="宋体" charset="-122"/>
                <a:cs typeface="Times New Roman" pitchFamily="18" charset="0"/>
              </a:rPr>
              <a:t>参考答案一：</a:t>
            </a:r>
            <a:endParaRPr lang="zh-CN" altLang="en-US" sz="2100"/>
          </a:p>
          <a:p>
            <a:pPr indent="317500" defTabSz="946150" eaLnBrk="0" hangingPunct="0"/>
            <a:r>
              <a:rPr lang="zh-CN" altLang="en-US" sz="2100" b="1">
                <a:solidFill>
                  <a:srgbClr val="FF0000"/>
                </a:solidFill>
                <a:latin typeface="宋体" charset="-122"/>
                <a:cs typeface="Times New Roman" pitchFamily="18" charset="0"/>
              </a:rPr>
              <a:t>恩格斯的观点是正确的。资本主义萌芽需要多种</a:t>
            </a:r>
            <a:r>
              <a:rPr lang="zh-CN" altLang="en-US" sz="2100" b="1">
                <a:solidFill>
                  <a:srgbClr val="FF0000"/>
                </a:solidFill>
                <a:cs typeface="Times New Roman" pitchFamily="18" charset="0"/>
              </a:rPr>
              <a:t>“</a:t>
            </a:r>
            <a:r>
              <a:rPr lang="zh-CN" altLang="en-US" sz="2100" b="1">
                <a:solidFill>
                  <a:srgbClr val="FF0000"/>
                </a:solidFill>
                <a:latin typeface="宋体" charset="-122"/>
                <a:cs typeface="Times New Roman" pitchFamily="18" charset="0"/>
              </a:rPr>
              <a:t>历史前提</a:t>
            </a:r>
            <a:r>
              <a:rPr lang="zh-CN" altLang="en-US" sz="2100" b="1">
                <a:solidFill>
                  <a:srgbClr val="FF0000"/>
                </a:solidFill>
                <a:cs typeface="Times New Roman" pitchFamily="18" charset="0"/>
              </a:rPr>
              <a:t>”</a:t>
            </a:r>
            <a:r>
              <a:rPr lang="zh-CN" altLang="en-US" sz="2100" b="1">
                <a:solidFill>
                  <a:srgbClr val="FF0000"/>
                </a:solidFill>
                <a:latin typeface="宋体" charset="-122"/>
                <a:cs typeface="Times New Roman" pitchFamily="18" charset="0"/>
              </a:rPr>
              <a:t>才能发展成为资本主义生产方式</a:t>
            </a:r>
            <a:endParaRPr lang="zh-CN" altLang="en-US" sz="2100">
              <a:solidFill>
                <a:srgbClr val="FF0000"/>
              </a:solidFill>
            </a:endParaRPr>
          </a:p>
          <a:p>
            <a:pPr indent="317500" defTabSz="946150" eaLnBrk="0" hangingPunct="0"/>
            <a:r>
              <a:rPr lang="zh-CN" altLang="en-US" sz="2100" b="1">
                <a:solidFill>
                  <a:srgbClr val="FF0000"/>
                </a:solidFill>
                <a:latin typeface="宋体" charset="-122"/>
                <a:cs typeface="Times New Roman" pitchFamily="18" charset="0"/>
              </a:rPr>
              <a:t>如英国</a:t>
            </a:r>
            <a:r>
              <a:rPr lang="zh-CN" altLang="en-US" sz="2100" b="1">
                <a:latin typeface="宋体" charset="-122"/>
                <a:cs typeface="Times New Roman" pitchFamily="18" charset="0"/>
              </a:rPr>
              <a:t>，这一历史前提表现为：</a:t>
            </a:r>
            <a:endParaRPr lang="zh-CN" altLang="en-US" sz="2100"/>
          </a:p>
          <a:p>
            <a:pPr indent="317500" defTabSz="946150" eaLnBrk="0" hangingPunct="0"/>
            <a:r>
              <a:rPr lang="en-US" altLang="zh-CN" sz="2100" b="1">
                <a:latin typeface="宋体" charset="-122"/>
                <a:cs typeface="Times New Roman" pitchFamily="18" charset="0"/>
              </a:rPr>
              <a:t>1</a:t>
            </a:r>
            <a:r>
              <a:rPr lang="zh-CN" altLang="en-US" sz="2100" b="1">
                <a:latin typeface="宋体" charset="-122"/>
                <a:cs typeface="Times New Roman" pitchFamily="18" charset="0"/>
              </a:rPr>
              <a:t>、英国较早产生资产阶级革命，为资本主义发展扫清障碍。</a:t>
            </a:r>
            <a:endParaRPr lang="zh-CN" altLang="en-US" sz="2100"/>
          </a:p>
          <a:p>
            <a:pPr indent="317500" defTabSz="946150" eaLnBrk="0" hangingPunct="0"/>
            <a:r>
              <a:rPr lang="en-US" altLang="zh-CN" sz="2100" b="1">
                <a:latin typeface="宋体" charset="-122"/>
                <a:cs typeface="Times New Roman" pitchFamily="18" charset="0"/>
              </a:rPr>
              <a:t>2</a:t>
            </a:r>
            <a:r>
              <a:rPr lang="zh-CN" altLang="en-US" sz="2100" b="1">
                <a:latin typeface="宋体" charset="-122"/>
                <a:cs typeface="Times New Roman" pitchFamily="18" charset="0"/>
              </a:rPr>
              <a:t>、早期的殖民掠夺为其提供了大量的资本原始积累。</a:t>
            </a:r>
            <a:endParaRPr lang="zh-CN" altLang="en-US" sz="2100"/>
          </a:p>
          <a:p>
            <a:pPr indent="317500" defTabSz="946150" eaLnBrk="0" hangingPunct="0"/>
            <a:r>
              <a:rPr lang="en-US" altLang="zh-CN" sz="2100" b="1">
                <a:latin typeface="宋体" charset="-122"/>
                <a:cs typeface="Times New Roman" pitchFamily="18" charset="0"/>
              </a:rPr>
              <a:t>3</a:t>
            </a:r>
            <a:r>
              <a:rPr lang="zh-CN" altLang="en-US" sz="2100" b="1">
                <a:latin typeface="宋体" charset="-122"/>
                <a:cs typeface="Times New Roman" pitchFamily="18" charset="0"/>
              </a:rPr>
              <a:t>、圈地运动为其提供大量自由劳动力。</a:t>
            </a:r>
            <a:endParaRPr lang="zh-CN" altLang="en-US" sz="2100"/>
          </a:p>
          <a:p>
            <a:pPr indent="317500" defTabSz="946150" eaLnBrk="0" hangingPunct="0"/>
            <a:r>
              <a:rPr lang="en-US" altLang="zh-CN" sz="2100" b="1">
                <a:latin typeface="宋体" charset="-122"/>
                <a:cs typeface="Times New Roman" pitchFamily="18" charset="0"/>
              </a:rPr>
              <a:t>4</a:t>
            </a:r>
            <a:r>
              <a:rPr lang="zh-CN" altLang="en-US" sz="2100" b="1">
                <a:latin typeface="宋体" charset="-122"/>
                <a:cs typeface="Times New Roman" pitchFamily="18" charset="0"/>
              </a:rPr>
              <a:t>、国内外市场的扩大为其提供强大的内动力</a:t>
            </a:r>
            <a:endParaRPr lang="zh-CN" altLang="en-US" sz="2100"/>
          </a:p>
          <a:p>
            <a:pPr indent="317500" defTabSz="946150" eaLnBrk="0" hangingPunct="0"/>
            <a:r>
              <a:rPr lang="en-US" altLang="zh-CN" sz="2100" b="1">
                <a:latin typeface="宋体" charset="-122"/>
                <a:cs typeface="Times New Roman" pitchFamily="18" charset="0"/>
              </a:rPr>
              <a:t>5</a:t>
            </a:r>
            <a:r>
              <a:rPr lang="zh-CN" altLang="en-US" sz="2100" b="1">
                <a:latin typeface="宋体" charset="-122"/>
                <a:cs typeface="Times New Roman" pitchFamily="18" charset="0"/>
              </a:rPr>
              <a:t>、早期商业革命为其奠定良好基础。</a:t>
            </a:r>
            <a:endParaRPr lang="zh-CN" altLang="en-US" sz="2100"/>
          </a:p>
          <a:p>
            <a:pPr indent="317500" defTabSz="946150" eaLnBrk="0" hangingPunct="0"/>
            <a:r>
              <a:rPr lang="en-US" altLang="zh-CN" sz="2100" b="1">
                <a:latin typeface="宋体" charset="-122"/>
                <a:cs typeface="Times New Roman" pitchFamily="18" charset="0"/>
              </a:rPr>
              <a:t>6</a:t>
            </a:r>
            <a:r>
              <a:rPr lang="zh-CN" altLang="en-US" sz="2100" b="1">
                <a:latin typeface="宋体" charset="-122"/>
                <a:cs typeface="Times New Roman" pitchFamily="18" charset="0"/>
              </a:rPr>
              <a:t>、自然科学的发展为其奠定科学理论基础。</a:t>
            </a:r>
            <a:endParaRPr lang="zh-CN" altLang="en-US" sz="2100"/>
          </a:p>
          <a:p>
            <a:pPr indent="317500" defTabSz="946150" eaLnBrk="0" hangingPunct="0"/>
            <a:r>
              <a:rPr lang="en-US" altLang="zh-CN" sz="2100" b="1">
                <a:latin typeface="宋体" charset="-122"/>
                <a:cs typeface="Times New Roman" pitchFamily="18" charset="0"/>
              </a:rPr>
              <a:t>7</a:t>
            </a:r>
            <a:r>
              <a:rPr lang="zh-CN" altLang="en-US" sz="2100" b="1">
                <a:latin typeface="宋体" charset="-122"/>
                <a:cs typeface="Times New Roman" pitchFamily="18" charset="0"/>
              </a:rPr>
              <a:t>、文艺复兴；宗教改革、启蒙运动；打破封建神学思想束缚；解放了人们的思想；</a:t>
            </a:r>
            <a:endParaRPr lang="zh-CN" altLang="en-US" sz="2100"/>
          </a:p>
          <a:p>
            <a:pPr indent="317500" defTabSz="946150" eaLnBrk="0" hangingPunct="0"/>
            <a:r>
              <a:rPr lang="zh-CN" altLang="en-US" sz="2100" b="1">
                <a:latin typeface="宋体" charset="-122"/>
                <a:cs typeface="Times New Roman" pitchFamily="18" charset="0"/>
              </a:rPr>
              <a:t>  以上的历史前提为英国资本主义的发展创造条件，促使第一次工业革命在英国爆发。</a:t>
            </a:r>
            <a:endParaRPr lang="zh-CN" altLang="en-US" sz="2100"/>
          </a:p>
          <a:p>
            <a:pPr indent="317500" defTabSz="946150" eaLnBrk="0" hangingPunct="0"/>
            <a:r>
              <a:rPr lang="zh-CN" altLang="en-US" sz="2100" b="1">
                <a:solidFill>
                  <a:srgbClr val="FF0000"/>
                </a:solidFill>
                <a:latin typeface="宋体" charset="-122"/>
                <a:cs typeface="Times New Roman" pitchFamily="18" charset="0"/>
              </a:rPr>
              <a:t>再如中国</a:t>
            </a:r>
            <a:r>
              <a:rPr lang="zh-CN" altLang="en-US" sz="2100" b="1">
                <a:latin typeface="宋体" charset="-122"/>
                <a:cs typeface="Times New Roman" pitchFamily="18" charset="0"/>
              </a:rPr>
              <a:t>，在明清时期出现资本主义萌芽，但是由于当时政府实行闭关锁国政策和海禁，抑制了资本主义萌芽的发展，而当时商人经营商业挣来的钱多用来买田置地，没有继续扩大资本，也阻碍了资本主义萌芽的发展。中国的</a:t>
            </a:r>
            <a:r>
              <a:rPr lang="zh-CN" altLang="en-US" sz="2100" b="1">
                <a:cs typeface="Times New Roman" pitchFamily="18" charset="0"/>
              </a:rPr>
              <a:t>“</a:t>
            </a:r>
            <a:r>
              <a:rPr lang="zh-CN" altLang="en-US" sz="2100" b="1">
                <a:latin typeface="宋体" charset="-122"/>
                <a:cs typeface="Times New Roman" pitchFamily="18" charset="0"/>
              </a:rPr>
              <a:t>历史前提</a:t>
            </a:r>
            <a:r>
              <a:rPr lang="zh-CN" altLang="en-US" sz="2100" b="1">
                <a:cs typeface="Times New Roman" pitchFamily="18" charset="0"/>
              </a:rPr>
              <a:t>”</a:t>
            </a:r>
            <a:r>
              <a:rPr lang="zh-CN" altLang="en-US" sz="2100" b="1">
                <a:latin typeface="宋体" charset="-122"/>
                <a:cs typeface="Times New Roman" pitchFamily="18" charset="0"/>
              </a:rPr>
              <a:t>没有促进中国的发展。</a:t>
            </a:r>
            <a:endParaRPr lang="zh-CN" altLang="en-US" sz="2100"/>
          </a:p>
          <a:p>
            <a:pPr indent="317500" defTabSz="946150" eaLnBrk="0" hangingPunct="0"/>
            <a:r>
              <a:rPr lang="zh-CN" altLang="en-US" sz="2100" b="1">
                <a:solidFill>
                  <a:srgbClr val="FF0000"/>
                </a:solidFill>
                <a:latin typeface="宋体" charset="-122"/>
                <a:cs typeface="Times New Roman" pitchFamily="18" charset="0"/>
              </a:rPr>
              <a:t>综上</a:t>
            </a:r>
            <a:r>
              <a:rPr lang="zh-CN" altLang="en-US" sz="2100" b="1">
                <a:latin typeface="宋体" charset="-122"/>
                <a:cs typeface="Times New Roman" pitchFamily="18" charset="0"/>
              </a:rPr>
              <a:t>，资本主义的发展需要经济、政治、思想、社会多方面条件的共同存在，这样的</a:t>
            </a:r>
            <a:r>
              <a:rPr lang="zh-CN" altLang="en-US" sz="2100" b="1">
                <a:cs typeface="Times New Roman" pitchFamily="18" charset="0"/>
              </a:rPr>
              <a:t>“</a:t>
            </a:r>
            <a:r>
              <a:rPr lang="zh-CN" altLang="en-US" sz="2100" b="1">
                <a:latin typeface="宋体" charset="-122"/>
                <a:cs typeface="Times New Roman" pitchFamily="18" charset="0"/>
              </a:rPr>
              <a:t>历史前提</a:t>
            </a:r>
            <a:r>
              <a:rPr lang="zh-CN" altLang="en-US" sz="2100" b="1">
                <a:cs typeface="Times New Roman" pitchFamily="18" charset="0"/>
              </a:rPr>
              <a:t>”</a:t>
            </a:r>
            <a:r>
              <a:rPr lang="zh-CN" altLang="en-US" sz="2100" b="1">
                <a:latin typeface="宋体" charset="-122"/>
                <a:cs typeface="Times New Roman" pitchFamily="18" charset="0"/>
              </a:rPr>
              <a:t>才能促进资本主义的发展。</a:t>
            </a:r>
            <a:endParaRPr lang="zh-CN" altLang="en-US" sz="2100"/>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881063" y="457200"/>
            <a:ext cx="10509250" cy="5897563"/>
          </a:xfrm>
          <a:prstGeom prst="rect">
            <a:avLst/>
          </a:prstGeom>
          <a:noFill/>
          <a:ln w="9525">
            <a:noFill/>
            <a:miter lim="800000"/>
            <a:headEnd/>
            <a:tailEnd/>
          </a:ln>
        </p:spPr>
        <p:txBody>
          <a:bodyPr lIns="94796" tIns="47398" rIns="94796" bIns="47398" anchor="ctr">
            <a:spAutoFit/>
          </a:bodyPr>
          <a:lstStyle/>
          <a:p>
            <a:pPr indent="317500" defTabSz="946150"/>
            <a:r>
              <a:rPr lang="zh-CN" altLang="en-US" sz="2900" b="1">
                <a:latin typeface="宋体" charset="-122"/>
                <a:cs typeface="Times New Roman" pitchFamily="18" charset="0"/>
              </a:rPr>
              <a:t>参考答案二：</a:t>
            </a:r>
            <a:endParaRPr lang="zh-CN" altLang="en-US" sz="2900"/>
          </a:p>
          <a:p>
            <a:pPr indent="317500" defTabSz="946150" eaLnBrk="0" hangingPunct="0"/>
            <a:r>
              <a:rPr lang="zh-CN" altLang="en-US" sz="2900" b="1">
                <a:solidFill>
                  <a:srgbClr val="FF0000"/>
                </a:solidFill>
                <a:latin typeface="宋体" charset="-122"/>
                <a:cs typeface="Times New Roman" pitchFamily="18" charset="0"/>
              </a:rPr>
              <a:t>论点</a:t>
            </a:r>
            <a:r>
              <a:rPr lang="zh-CN" altLang="en-US" sz="2900" b="1">
                <a:latin typeface="宋体" charset="-122"/>
                <a:cs typeface="Times New Roman" pitchFamily="18" charset="0"/>
              </a:rPr>
              <a:t>：只有在市场这一历史前提具备时资本主义生产方式才能正式形成。</a:t>
            </a:r>
            <a:endParaRPr lang="zh-CN" altLang="en-US" sz="2900"/>
          </a:p>
          <a:p>
            <a:pPr indent="317500" defTabSz="946150" eaLnBrk="0" hangingPunct="0"/>
            <a:r>
              <a:rPr lang="zh-CN" altLang="en-US" sz="2900" b="1">
                <a:solidFill>
                  <a:srgbClr val="FF0000"/>
                </a:solidFill>
                <a:latin typeface="宋体" charset="-122"/>
                <a:cs typeface="Times New Roman" pitchFamily="18" charset="0"/>
              </a:rPr>
              <a:t>论证</a:t>
            </a:r>
            <a:r>
              <a:rPr lang="zh-CN" altLang="en-US" sz="2900" b="1">
                <a:latin typeface="宋体" charset="-122"/>
                <a:cs typeface="Times New Roman" pitchFamily="18" charset="0"/>
              </a:rPr>
              <a:t>：</a:t>
            </a:r>
            <a:endParaRPr lang="zh-CN" altLang="en-US" sz="2900"/>
          </a:p>
          <a:p>
            <a:pPr indent="317500" defTabSz="946150" eaLnBrk="0" hangingPunct="0"/>
            <a:r>
              <a:rPr lang="zh-CN" altLang="en-US" sz="2900" b="1">
                <a:solidFill>
                  <a:srgbClr val="3333FF"/>
                </a:solidFill>
                <a:latin typeface="宋体" charset="-122"/>
                <a:cs typeface="Times New Roman" pitchFamily="18" charset="0"/>
              </a:rPr>
              <a:t>英国</a:t>
            </a:r>
            <a:r>
              <a:rPr lang="zh-CN" altLang="en-US" sz="2900" b="1">
                <a:latin typeface="宋体" charset="-122"/>
                <a:cs typeface="Times New Roman" pitchFamily="18" charset="0"/>
              </a:rPr>
              <a:t>的殖民扩张促进了海外市场的需求，进而极大地刺激了纺织业的发展。原有手工业生产无法满足市场需要，从而催生了工业革命，机器化大生产成为资本主义生产方式的重要特征。</a:t>
            </a:r>
            <a:endParaRPr lang="zh-CN" altLang="en-US" sz="2900"/>
          </a:p>
          <a:p>
            <a:pPr indent="317500" defTabSz="946150" eaLnBrk="0" hangingPunct="0"/>
            <a:r>
              <a:rPr lang="zh-CN" altLang="en-US" sz="2900" b="1">
                <a:solidFill>
                  <a:srgbClr val="3333FF"/>
                </a:solidFill>
                <a:latin typeface="宋体" charset="-122"/>
                <a:cs typeface="Times New Roman" pitchFamily="18" charset="0"/>
              </a:rPr>
              <a:t>明清</a:t>
            </a:r>
            <a:r>
              <a:rPr lang="zh-CN" altLang="en-US" sz="2900" b="1">
                <a:latin typeface="宋体" charset="-122"/>
                <a:cs typeface="Times New Roman" pitchFamily="18" charset="0"/>
              </a:rPr>
              <a:t>时期，自给自足的自然经济、农民贫困导致的低购买力，重农抑商政策对国内市场的限制，以及闭关锁国形成的海外市场的萎缩，中国失去了推进工业化的契机。</a:t>
            </a:r>
            <a:endParaRPr lang="zh-CN" altLang="en-US" sz="2900"/>
          </a:p>
          <a:p>
            <a:pPr indent="317500" defTabSz="946150" eaLnBrk="0" hangingPunct="0"/>
            <a:r>
              <a:rPr lang="zh-CN" altLang="en-US" sz="2900" b="1">
                <a:solidFill>
                  <a:srgbClr val="FF0000"/>
                </a:solidFill>
                <a:latin typeface="宋体" charset="-122"/>
                <a:cs typeface="Times New Roman" pitchFamily="18" charset="0"/>
              </a:rPr>
              <a:t>结论</a:t>
            </a:r>
            <a:r>
              <a:rPr lang="zh-CN" altLang="en-US" sz="2900" b="1">
                <a:latin typeface="宋体" charset="-122"/>
                <a:cs typeface="Times New Roman" pitchFamily="18" charset="0"/>
              </a:rPr>
              <a:t>：中英两国的历史证明，只有当市场这一历史前提具备的时候。资本主义的生产方式才能形成。恩格斯的观点是正确的。</a:t>
            </a:r>
            <a:endParaRPr lang="zh-CN" altLang="en-US" sz="2900"/>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350838" y="0"/>
            <a:ext cx="11266487" cy="6575425"/>
          </a:xfrm>
          <a:prstGeom prst="rect">
            <a:avLst/>
          </a:prstGeom>
          <a:noFill/>
          <a:ln w="9525">
            <a:noFill/>
            <a:miter lim="800000"/>
            <a:headEnd/>
            <a:tailEnd/>
          </a:ln>
        </p:spPr>
        <p:txBody>
          <a:bodyPr lIns="94796" tIns="47398" rIns="94796" bIns="47398" anchor="ctr">
            <a:spAutoFit/>
          </a:bodyPr>
          <a:lstStyle/>
          <a:p>
            <a:pPr indent="317500"/>
            <a:r>
              <a:rPr lang="en-US" altLang="zh-CN" sz="2500" b="1">
                <a:solidFill>
                  <a:srgbClr val="FF0000"/>
                </a:solidFill>
                <a:latin typeface="宋体" charset="-122"/>
                <a:cs typeface="Times New Roman" pitchFamily="18" charset="0"/>
              </a:rPr>
              <a:t>2</a:t>
            </a:r>
            <a:r>
              <a:rPr lang="zh-CN" altLang="en-US" sz="2500" b="1">
                <a:solidFill>
                  <a:srgbClr val="FF0000"/>
                </a:solidFill>
                <a:latin typeface="宋体" charset="-122"/>
                <a:cs typeface="Times New Roman" pitchFamily="18" charset="0"/>
              </a:rPr>
              <a:t>、（</a:t>
            </a:r>
            <a:r>
              <a:rPr lang="en-US" altLang="zh-CN" sz="2500" b="1">
                <a:solidFill>
                  <a:srgbClr val="FF0000"/>
                </a:solidFill>
                <a:latin typeface="宋体" charset="-122"/>
                <a:cs typeface="Times New Roman" pitchFamily="18" charset="0"/>
              </a:rPr>
              <a:t>2011</a:t>
            </a:r>
            <a:r>
              <a:rPr lang="zh-CN" altLang="en-US" sz="2500" b="1">
                <a:solidFill>
                  <a:srgbClr val="FF0000"/>
                </a:solidFill>
                <a:latin typeface="宋体" charset="-122"/>
                <a:cs typeface="Times New Roman" pitchFamily="18" charset="0"/>
              </a:rPr>
              <a:t>年高考新课标全国卷一第</a:t>
            </a:r>
            <a:r>
              <a:rPr lang="en-US" altLang="zh-CN" sz="2500" b="1">
                <a:solidFill>
                  <a:srgbClr val="FF0000"/>
                </a:solidFill>
                <a:latin typeface="宋体" charset="-122"/>
                <a:cs typeface="Times New Roman" pitchFamily="18" charset="0"/>
              </a:rPr>
              <a:t>41</a:t>
            </a:r>
            <a:r>
              <a:rPr lang="zh-CN" altLang="en-US" sz="2500" b="1">
                <a:solidFill>
                  <a:srgbClr val="FF0000"/>
                </a:solidFill>
                <a:latin typeface="宋体" charset="-122"/>
                <a:cs typeface="Times New Roman" pitchFamily="18" charset="0"/>
              </a:rPr>
              <a:t>题）（</a:t>
            </a:r>
            <a:r>
              <a:rPr lang="en-US" altLang="zh-CN" sz="2500" b="1">
                <a:latin typeface="宋体" charset="-122"/>
                <a:cs typeface="Times New Roman" pitchFamily="18" charset="0"/>
              </a:rPr>
              <a:t>12</a:t>
            </a:r>
            <a:r>
              <a:rPr lang="zh-CN" altLang="en-US" sz="2500" b="1">
                <a:latin typeface="宋体" charset="-122"/>
                <a:cs typeface="Times New Roman" pitchFamily="18" charset="0"/>
              </a:rPr>
              <a:t>分）阅读材料，回答问题。</a:t>
            </a:r>
            <a:endParaRPr lang="zh-CN" altLang="en-US" sz="2500"/>
          </a:p>
          <a:p>
            <a:pPr indent="317500" eaLnBrk="0" hangingPunct="0"/>
            <a:r>
              <a:rPr lang="zh-CN" altLang="en-US" sz="2500" b="1">
                <a:latin typeface="宋体" charset="-122"/>
                <a:cs typeface="Times New Roman" pitchFamily="18" charset="0"/>
              </a:rPr>
              <a:t>材料   西方的崛起曾被视为世界历史中最引人入胜的历程之一。这一进程始于民主与哲学在古希腊和古罗马的出现，继之以中世纪欧洲的君主制和骑士制度，经过文艺复兴和大航海时代，结束于西欧和北美对全世界军事、经济和政治的控制。非洲、拉丁美洲和亚洲的人们只有在遭遇欧洲探险或被殖民时才会被提到，他们的历史也就是从欧洲的接触和征服才开始的。</a:t>
            </a:r>
            <a:endParaRPr lang="zh-CN" altLang="en-US" sz="2500"/>
          </a:p>
          <a:p>
            <a:pPr indent="317500" eaLnBrk="0" hangingPunct="0"/>
            <a:r>
              <a:rPr lang="zh-CN" altLang="en-US" sz="2500" b="1">
                <a:latin typeface="宋体" charset="-122"/>
                <a:cs typeface="Times New Roman" pitchFamily="18" charset="0"/>
              </a:rPr>
              <a:t>然而，在过去的十多年中，一些历史学家对上述概括提出了颠覆性的认识。他们认为在</a:t>
            </a:r>
            <a:r>
              <a:rPr lang="en-US" altLang="zh-CN" sz="2500" b="1">
                <a:latin typeface="宋体" charset="-122"/>
                <a:cs typeface="Times New Roman" pitchFamily="18" charset="0"/>
              </a:rPr>
              <a:t>1500</a:t>
            </a:r>
            <a:r>
              <a:rPr lang="zh-CN" altLang="en-US" sz="2500" b="1">
                <a:latin typeface="宋体" charset="-122"/>
                <a:cs typeface="Times New Roman" pitchFamily="18" charset="0"/>
              </a:rPr>
              <a:t>年前后的经济、科学技术、航海、贸易以及探索开拓方面，亚洲与中东国家都是全世界的引领者，而那时欧洲刚走出中世纪进入文艺复兴时期。这些历史学家认为，当时的欧洲要远远落后于世界其他地方的许多文明，直到</a:t>
            </a:r>
            <a:r>
              <a:rPr lang="en-US" altLang="zh-CN" sz="2500" b="1">
                <a:latin typeface="宋体" charset="-122"/>
                <a:cs typeface="Times New Roman" pitchFamily="18" charset="0"/>
              </a:rPr>
              <a:t>1800</a:t>
            </a:r>
            <a:r>
              <a:rPr lang="zh-CN" altLang="en-US" sz="2500" b="1">
                <a:latin typeface="宋体" charset="-122"/>
                <a:cs typeface="Times New Roman" pitchFamily="18" charset="0"/>
              </a:rPr>
              <a:t>年才赶上并超过那些领先的亚洲国家。因此，西方崛起是比较晚近才突然发生的，这在很大程度上都要归功于其他文明的成就，而不仅仅取决于欧洲本土上发生的事情。</a:t>
            </a:r>
            <a:endParaRPr lang="zh-CN" altLang="en-US" sz="2500"/>
          </a:p>
          <a:p>
            <a:pPr indent="317500" eaLnBrk="0" hangingPunct="0"/>
            <a:r>
              <a:rPr lang="zh-CN" altLang="en-US" sz="2500" b="1">
                <a:latin typeface="宋体" charset="-122"/>
                <a:cs typeface="Times New Roman" pitchFamily="18" charset="0"/>
              </a:rPr>
              <a:t>  </a:t>
            </a:r>
            <a:r>
              <a:rPr lang="en-US" altLang="zh-CN" sz="2500" b="1">
                <a:cs typeface="Times New Roman" pitchFamily="18" charset="0"/>
              </a:rPr>
              <a:t>——</a:t>
            </a:r>
            <a:r>
              <a:rPr lang="zh-CN" altLang="en-US" sz="2500" b="1">
                <a:latin typeface="宋体" charset="-122"/>
                <a:cs typeface="Times New Roman" pitchFamily="18" charset="0"/>
              </a:rPr>
              <a:t>摘编自杰克</a:t>
            </a:r>
            <a:r>
              <a:rPr lang="en-US" altLang="zh-CN" sz="2500" b="1">
                <a:cs typeface="Times New Roman" pitchFamily="18" charset="0"/>
              </a:rPr>
              <a:t>·</a:t>
            </a:r>
            <a:r>
              <a:rPr lang="zh-CN" altLang="en-US" sz="2500" b="1">
                <a:latin typeface="宋体" charset="-122"/>
                <a:cs typeface="Times New Roman" pitchFamily="18" charset="0"/>
              </a:rPr>
              <a:t>戈德斯通</a:t>
            </a:r>
            <a:r>
              <a:rPr lang="en-US" altLang="zh-CN" sz="2500" b="1">
                <a:latin typeface="宋体" charset="-122"/>
                <a:cs typeface="Times New Roman" pitchFamily="18" charset="0"/>
              </a:rPr>
              <a:t>《</a:t>
            </a:r>
            <a:r>
              <a:rPr lang="zh-CN" altLang="en-US" sz="2500" b="1">
                <a:latin typeface="宋体" charset="-122"/>
                <a:cs typeface="Times New Roman" pitchFamily="18" charset="0"/>
              </a:rPr>
              <a:t>为什么是欧洲？</a:t>
            </a:r>
            <a:r>
              <a:rPr lang="en-US" altLang="zh-CN" sz="2500" b="1">
                <a:cs typeface="Times New Roman" pitchFamily="18" charset="0"/>
              </a:rPr>
              <a:t>—</a:t>
            </a:r>
            <a:r>
              <a:rPr lang="zh-CN" altLang="en-US" sz="2500" b="1">
                <a:latin typeface="宋体" charset="-122"/>
                <a:cs typeface="Times New Roman" pitchFamily="18" charset="0"/>
              </a:rPr>
              <a:t>世界史视角下的西方崛起（</a:t>
            </a:r>
            <a:r>
              <a:rPr lang="en-US" altLang="zh-CN" sz="2500" b="1">
                <a:latin typeface="宋体" charset="-122"/>
                <a:cs typeface="Times New Roman" pitchFamily="18" charset="0"/>
              </a:rPr>
              <a:t>1500</a:t>
            </a:r>
            <a:r>
              <a:rPr lang="zh-CN" altLang="en-US" sz="2500" b="1">
                <a:latin typeface="宋体" charset="-122"/>
                <a:cs typeface="Times New Roman" pitchFamily="18" charset="0"/>
              </a:rPr>
              <a:t>～</a:t>
            </a:r>
            <a:r>
              <a:rPr lang="en-US" altLang="zh-CN" sz="2500" b="1">
                <a:latin typeface="宋体" charset="-122"/>
                <a:cs typeface="Times New Roman" pitchFamily="18" charset="0"/>
              </a:rPr>
              <a:t>1850</a:t>
            </a:r>
            <a:r>
              <a:rPr lang="zh-CN" altLang="en-US" sz="2500" b="1">
                <a:latin typeface="宋体" charset="-122"/>
                <a:cs typeface="Times New Roman" pitchFamily="18" charset="0"/>
              </a:rPr>
              <a:t>）</a:t>
            </a:r>
            <a:r>
              <a:rPr lang="en-US" altLang="zh-CN" sz="2500" b="1">
                <a:latin typeface="宋体" charset="-122"/>
                <a:cs typeface="Times New Roman" pitchFamily="18" charset="0"/>
              </a:rPr>
              <a:t>》</a:t>
            </a:r>
            <a:endParaRPr lang="en-US" altLang="zh-CN" sz="2500"/>
          </a:p>
          <a:p>
            <a:pPr indent="317500" eaLnBrk="0" hangingPunct="0"/>
            <a:r>
              <a:rPr lang="zh-CN" altLang="en-US" sz="2500" b="1">
                <a:latin typeface="宋体" charset="-122"/>
                <a:cs typeface="Times New Roman" pitchFamily="18" charset="0"/>
              </a:rPr>
              <a:t> </a:t>
            </a:r>
            <a:r>
              <a:rPr lang="zh-CN" altLang="en-US" sz="2500" b="1">
                <a:solidFill>
                  <a:srgbClr val="FF0000"/>
                </a:solidFill>
                <a:latin typeface="宋体" charset="-122"/>
                <a:cs typeface="Times New Roman" pitchFamily="18" charset="0"/>
              </a:rPr>
              <a:t>评</a:t>
            </a:r>
            <a:r>
              <a:rPr lang="zh-CN" altLang="en-US" sz="2500" b="1">
                <a:solidFill>
                  <a:srgbClr val="3333FF"/>
                </a:solidFill>
                <a:latin typeface="宋体" charset="-122"/>
                <a:cs typeface="Times New Roman" pitchFamily="18" charset="0"/>
              </a:rPr>
              <a:t>材料中关于西方崛起的观点。（要求：围绕材料中的一种或两种观点展开评论；观点明确，史论结合。）</a:t>
            </a:r>
            <a:endParaRPr lang="zh-CN" altLang="en-US" sz="2500">
              <a:solidFill>
                <a:srgbClr val="3333FF"/>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1"/>
          <p:cNvSpPr>
            <a:spLocks noGrp="1"/>
          </p:cNvSpPr>
          <p:nvPr>
            <p:ph type="title"/>
          </p:nvPr>
        </p:nvSpPr>
        <p:spPr>
          <a:xfrm>
            <a:off x="1952625" y="142875"/>
            <a:ext cx="8231188" cy="1125538"/>
          </a:xfrm>
        </p:spPr>
        <p:txBody>
          <a:bodyPr/>
          <a:lstStyle/>
          <a:p>
            <a:endParaRPr lang="zh-CN" altLang="en-US" sz="3600" smtClean="0">
              <a:latin typeface="微软雅黑"/>
              <a:ea typeface="微软雅黑"/>
            </a:endParaRPr>
          </a:p>
        </p:txBody>
      </p:sp>
      <p:pic>
        <p:nvPicPr>
          <p:cNvPr id="112642" name="内容占位符 3"/>
          <p:cNvPicPr>
            <a:picLocks noGrp="1"/>
          </p:cNvPicPr>
          <p:nvPr>
            <p:ph idx="1"/>
          </p:nvPr>
        </p:nvPicPr>
        <p:blipFill>
          <a:blip r:embed="rId3"/>
          <a:srcRect/>
          <a:stretch>
            <a:fillRect/>
          </a:stretch>
        </p:blipFill>
        <p:spPr>
          <a:xfrm>
            <a:off x="754063" y="466725"/>
            <a:ext cx="10502900" cy="5472113"/>
          </a:xfrm>
        </p:spPr>
      </p:pic>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nvGraphicFramePr>
        <p:xfrm>
          <a:off x="276225" y="928688"/>
          <a:ext cx="11615738" cy="4481512"/>
        </p:xfrm>
        <a:graphic>
          <a:graphicData uri="http://schemas.openxmlformats.org/drawingml/2006/table">
            <a:tbl>
              <a:tblPr/>
              <a:tblGrid>
                <a:gridCol w="2025019"/>
                <a:gridCol w="4902676"/>
                <a:gridCol w="4689517"/>
              </a:tblGrid>
              <a:tr h="457306">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评论对象</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观点一</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观点二</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95">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西方崛起的时间</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9250" algn="l" defTabSz="914400" rtl="0" eaLnBrk="1" fontAlgn="base" latinLnBrk="0" hangingPunct="1">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由希腊罗马经中世纪到文艺复兴和启蒙运动到现代世界霸权的建立是长期的历程</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2255"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世纪后加速赶超</a:t>
                      </a:r>
                      <a:r>
                        <a:rPr kumimoji="0" lang="en-US"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世纪超过亚洲是突然崛起的</a:t>
                      </a: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151">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西方崛起的表现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民主制度、君主制、骑士制、思想文化、开拓精神</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l" defTabSz="914400" rtl="0" eaLnBrk="1" fontAlgn="base" latinLnBrk="0" hangingPunct="1">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贸易科技航海水平以及政治经济军事的全球影响力</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151">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西方崛起的动因</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内部积淀</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欧洲自身文明成果的逐步积累</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外部力量：很大程度上归功于其他文明成就</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95">
                <a:tc>
                  <a:txBody>
                    <a:bodyPr/>
                    <a:lstStyle/>
                    <a:p>
                      <a:pPr marL="0" marR="0" lvl="0" indent="0" algn="l"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西方崛起的世界历史地位</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l" defTabSz="914400" rtl="0" eaLnBrk="1" fontAlgn="base" latinLnBrk="0" hangingPunct="1">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一直处于世界领先，改变了亚非拉的封闭落后状态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世纪之前亚洲引领世界</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世纪之前欧洲一直落后</a:t>
                      </a:r>
                    </a:p>
                  </a:txBody>
                  <a:tcPr marL="96782" marR="96782"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01650" y="496888"/>
            <a:ext cx="11191875" cy="5865812"/>
          </a:xfrm>
          <a:prstGeom prst="rect">
            <a:avLst/>
          </a:prstGeom>
          <a:noFill/>
          <a:ln w="9525">
            <a:noFill/>
            <a:miter lim="800000"/>
          </a:ln>
          <a:effectLst/>
        </p:spPr>
        <p:txBody>
          <a:bodyPr lIns="94796" tIns="47398" rIns="94796" bIns="47398" anchor="ctr">
            <a:spAutoFit/>
          </a:bodyPr>
          <a:lstStyle/>
          <a:p>
            <a:pPr indent="236855" defTabSz="947420">
              <a:defRPr/>
            </a:pPr>
            <a:r>
              <a:rPr lang="zh-CN" altLang="en-US" sz="2500" b="1" dirty="0">
                <a:latin typeface="宋体" panose="02010600030101010101" pitchFamily="2" charset="-122"/>
                <a:ea typeface="宋体" panose="02010600030101010101" pitchFamily="2" charset="-122"/>
                <a:cs typeface="Times New Roman" panose="02020603050405020304" pitchFamily="18" charset="0"/>
              </a:rPr>
              <a:t>参考答案一：</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观点</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：我认为西方崛起是西方历史发展的结果，非洲、拉美、亚洲是被西方文明征服的。</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史实</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r>
              <a:rPr lang="zh-CN" altLang="en-US" sz="2500" b="1" dirty="0">
                <a:latin typeface="宋体" panose="02010600030101010101" pitchFamily="2" charset="-122"/>
                <a:ea typeface="宋体" panose="02010600030101010101" pitchFamily="2" charset="-122"/>
                <a:cs typeface="Times New Roman" panose="02020603050405020304" pitchFamily="18" charset="0"/>
              </a:rPr>
              <a:t>西方的崛起的开端是新航路开辟、资本主义兴起。思想：经过文艺复兴、宗教改革和启蒙运动，资产阶级人文主义和理性主义成为思想核心，民主科学思想逐渐深入人心。政治：通过资产阶级革命和改革运动，资本主义制度在世界范围内确立。经济：工业革命极大地提高了生产力水平，又通过殖民扩张（外交）促使资本主义世界市场初步形成。所以西方的崛起是西方历史发展的结果。</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r>
              <a:rPr lang="zh-CN" altLang="en-US" sz="2500" b="1" dirty="0">
                <a:latin typeface="宋体" panose="02010600030101010101" pitchFamily="2" charset="-122"/>
                <a:ea typeface="宋体" panose="02010600030101010101" pitchFamily="2" charset="-122"/>
                <a:cs typeface="Times New Roman" panose="02020603050405020304" pitchFamily="18" charset="0"/>
              </a:rPr>
              <a:t>当西方崛起的时候，亚非拉各国相对落后。比如中国明清时期是封建社会由盛转衰时期，资本主义萌芽虽然产生，但发展缓慢，受以下因素阻碍：政治上专制主义达到顶峰；经济上自给自足的小农经济占统治地位；外交上闭关锁国政策；思想上八股取士极大地束缚了人们的思想和创造力。所以亚非拉被殖民侵略，被迫卷入资本主义世界市场。所以亚非拉是被西方文明征服的。</a:t>
            </a:r>
            <a:endParaRPr lang="zh-CN" altLang="en-US" sz="2500" dirty="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276225" y="-71438"/>
            <a:ext cx="11541125" cy="6605588"/>
          </a:xfrm>
          <a:prstGeom prst="rect">
            <a:avLst/>
          </a:prstGeom>
          <a:noFill/>
          <a:ln w="9525">
            <a:noFill/>
            <a:miter lim="800000"/>
            <a:headEnd/>
            <a:tailEnd/>
          </a:ln>
        </p:spPr>
        <p:txBody>
          <a:bodyPr lIns="94796" tIns="47398" rIns="94796" bIns="47398" anchor="ctr">
            <a:spAutoFit/>
          </a:bodyPr>
          <a:lstStyle/>
          <a:p>
            <a:pPr indent="317500" defTabSz="946150"/>
            <a:r>
              <a:rPr lang="zh-CN" altLang="en-US" sz="2500" b="1">
                <a:latin typeface="宋体" charset="-122"/>
                <a:cs typeface="Times New Roman" pitchFamily="18" charset="0"/>
              </a:rPr>
              <a:t>参考答案二：</a:t>
            </a:r>
            <a:endParaRPr lang="zh-CN" altLang="en-US" sz="2500"/>
          </a:p>
          <a:p>
            <a:pPr indent="317500" defTabSz="946150" eaLnBrk="0" hangingPunct="0"/>
            <a:r>
              <a:rPr lang="zh-CN" altLang="en-US" sz="2500" b="1">
                <a:solidFill>
                  <a:srgbClr val="FF0000"/>
                </a:solidFill>
                <a:latin typeface="宋体" charset="-122"/>
                <a:cs typeface="Times New Roman" pitchFamily="18" charset="0"/>
              </a:rPr>
              <a:t>观点</a:t>
            </a:r>
            <a:r>
              <a:rPr lang="zh-CN" altLang="en-US" sz="2500" b="1">
                <a:latin typeface="宋体" charset="-122"/>
                <a:cs typeface="Times New Roman" pitchFamily="18" charset="0"/>
              </a:rPr>
              <a:t>：我认为西方的崛起主要是西方历史发展的结果，但也受到其他文明成就的影响。</a:t>
            </a:r>
            <a:endParaRPr lang="zh-CN" altLang="en-US" sz="2500"/>
          </a:p>
          <a:p>
            <a:pPr indent="317500" defTabSz="946150" eaLnBrk="0" hangingPunct="0"/>
            <a:r>
              <a:rPr lang="zh-CN" altLang="en-US" sz="2500" b="1">
                <a:latin typeface="宋体" charset="-122"/>
                <a:cs typeface="Times New Roman" pitchFamily="18" charset="0"/>
              </a:rPr>
              <a:t>西方的崛起的开端是新航路开辟、资本主义兴起。经过文艺复兴、宗教改革和启蒙运动，资产阶级人文主义和理性主义成为思想核心，民主科学思想逐渐深入人心。通过资产阶级革命和改革运动，资本主义制度在世界范围内确立。工业革命极大地提高了生产力水平，又通过殖民扩张促使资本主义世界市场初步形成。所以西方的崛起是西方历史发展的结果。</a:t>
            </a:r>
            <a:endParaRPr lang="zh-CN" altLang="en-US" sz="2500"/>
          </a:p>
          <a:p>
            <a:pPr indent="317500" defTabSz="946150" eaLnBrk="0" hangingPunct="0"/>
            <a:r>
              <a:rPr lang="zh-CN" altLang="en-US" sz="2500" b="1">
                <a:latin typeface="宋体" charset="-122"/>
                <a:cs typeface="Times New Roman" pitchFamily="18" charset="0"/>
              </a:rPr>
              <a:t>中国古代文明长期世界领先，对西方产生巨大影响。比如：</a:t>
            </a:r>
            <a:endParaRPr lang="zh-CN" altLang="en-US" sz="2500"/>
          </a:p>
          <a:p>
            <a:pPr indent="317500" defTabSz="946150" eaLnBrk="0" hangingPunct="0"/>
            <a:r>
              <a:rPr lang="zh-CN" altLang="en-US" sz="2500" b="1">
                <a:latin typeface="宋体" charset="-122"/>
                <a:cs typeface="Times New Roman" pitchFamily="18" charset="0"/>
              </a:rPr>
              <a:t>经济上：中国古代农耕经济发达，综合国力在清前期以前一直世界领先。</a:t>
            </a:r>
            <a:endParaRPr lang="zh-CN" altLang="en-US" sz="2500"/>
          </a:p>
          <a:p>
            <a:pPr indent="317500" defTabSz="946150" eaLnBrk="0" hangingPunct="0"/>
            <a:r>
              <a:rPr lang="zh-CN" altLang="en-US" sz="2500" b="1">
                <a:latin typeface="宋体" charset="-122"/>
                <a:cs typeface="Times New Roman" pitchFamily="18" charset="0"/>
              </a:rPr>
              <a:t>政治上：古代的中央集权制度影响到欧洲，尤其是科举选官制度影响近代西方文官制度。</a:t>
            </a:r>
            <a:endParaRPr lang="zh-CN" altLang="en-US" sz="2500"/>
          </a:p>
          <a:p>
            <a:pPr indent="317500" defTabSz="946150" eaLnBrk="0" hangingPunct="0"/>
            <a:r>
              <a:rPr lang="zh-CN" altLang="en-US" sz="2500" b="1">
                <a:latin typeface="宋体" charset="-122"/>
                <a:cs typeface="Times New Roman" pitchFamily="18" charset="0"/>
              </a:rPr>
              <a:t>科技上：中国古代四大发明传到欧洲，对西方新航路的开辟、文艺复兴和宗教改革、为西方资产阶级战胜封建势力创造了条件，促进欧洲资本主义的发展和封建制度的衰落。</a:t>
            </a:r>
            <a:endParaRPr lang="zh-CN" altLang="en-US" sz="2500"/>
          </a:p>
          <a:p>
            <a:pPr indent="317500" defTabSz="946150" eaLnBrk="0" hangingPunct="0"/>
            <a:r>
              <a:rPr lang="zh-CN" altLang="en-US" sz="2500" b="1">
                <a:latin typeface="宋体" charset="-122"/>
                <a:cs typeface="Times New Roman" pitchFamily="18" charset="0"/>
              </a:rPr>
              <a:t>贸易上：中国古代陆上丝绸之路连接欧洲和中国，以及郑和下西洋，都促进对外贸易的发展。中国是世界贸易的中心，传播了中国先进的技术和文明。</a:t>
            </a:r>
            <a:endParaRPr lang="zh-CN" altLang="en-US" sz="2500"/>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27038" y="80963"/>
            <a:ext cx="11541125" cy="2387600"/>
          </a:xfrm>
          <a:prstGeom prst="rect">
            <a:avLst/>
          </a:prstGeom>
          <a:noFill/>
          <a:ln w="9525">
            <a:noFill/>
            <a:miter lim="800000"/>
          </a:ln>
          <a:effectLst/>
        </p:spPr>
        <p:txBody>
          <a:bodyPr lIns="94796" tIns="47398" rIns="94796" bIns="47398" anchor="ctr">
            <a:spAutoFit/>
          </a:bodyPr>
          <a:lstStyle/>
          <a:p>
            <a:pPr indent="236855" defTabSz="947420">
              <a:defRPr/>
            </a:pPr>
            <a:r>
              <a:rPr lang="en-US" altLang="zh-CN"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2012</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年高考新课标全国卷一第</a:t>
            </a:r>
            <a:r>
              <a:rPr lang="en-US" altLang="zh-CN"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41</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题）</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12</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分）阅读材料，回答问题。</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r>
              <a:rPr lang="zh-CN" altLang="en-US" sz="2500" b="1" dirty="0">
                <a:latin typeface="宋体" panose="02010600030101010101" pitchFamily="2" charset="-122"/>
                <a:ea typeface="宋体" panose="02010600030101010101" pitchFamily="2" charset="-122"/>
                <a:cs typeface="Times New Roman" panose="02020603050405020304" pitchFamily="18" charset="0"/>
              </a:rPr>
              <a:t>材料    </a:t>
            </a:r>
            <a:r>
              <a:rPr lang="zh-CN" altLang="en-US" sz="2500" b="1" dirty="0">
                <a:latin typeface="Arial" panose="020B0604020202020204"/>
                <a:ea typeface="宋体" panose="02010600030101010101" pitchFamily="2" charset="-122"/>
                <a:cs typeface="Times New Roman" panose="02020603050405020304" pitchFamily="18" charset="0"/>
              </a:rPr>
              <a:t>“</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冲击</a:t>
            </a:r>
            <a:r>
              <a:rPr lang="en-US" altLang="zh-CN" sz="2500" b="1" dirty="0">
                <a:latin typeface="Arial" panose="020B0604020202020204"/>
                <a:ea typeface="宋体" panose="02010600030101010101" pitchFamily="2" charset="-122"/>
                <a:cs typeface="Times New Roman" panose="02020603050405020304" pitchFamily="18" charset="0"/>
              </a:rPr>
              <a:t>——</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反应</a:t>
            </a:r>
            <a:r>
              <a:rPr lang="zh-CN" altLang="en-US" sz="2500" b="1" dirty="0">
                <a:latin typeface="Arial" panose="020B0604020202020204"/>
                <a:ea typeface="宋体" panose="02010600030101010101" pitchFamily="2" charset="-122"/>
                <a:cs typeface="Times New Roman" panose="02020603050405020304" pitchFamily="18" charset="0"/>
              </a:rPr>
              <a:t>”</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曾是国内外史学界解释中国近代历史的模式之一，其主要观点为中国社会存在巨大惰性，缺乏突破传统框架的内部动力；从</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19</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世纪中期开始，西方的冲击促使中国发生剧烈变化。有人据此图示中国近代历史变迁（见图</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10</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endParaRPr lang="zh-CN" altLang="en-US" sz="2500" dirty="0">
              <a:latin typeface="Arial" panose="020B0604020202020204" pitchFamily="34" charset="0"/>
              <a:ea typeface="宋体" panose="02010600030101010101" pitchFamily="2" charset="-122"/>
              <a:cs typeface="宋体" panose="02010600030101010101" pitchFamily="2" charset="-122"/>
            </a:endParaRPr>
          </a:p>
        </p:txBody>
      </p:sp>
      <p:pic>
        <p:nvPicPr>
          <p:cNvPr id="172034" name="Picture 1" descr="【新课标】2012年高等学校招生考试全国卷文综解析"/>
          <p:cNvPicPr>
            <a:picLocks noChangeAspect="1" noChangeArrowheads="1"/>
          </p:cNvPicPr>
          <p:nvPr/>
        </p:nvPicPr>
        <p:blipFill>
          <a:blip r:embed="rId2"/>
          <a:srcRect b="6519"/>
          <a:stretch>
            <a:fillRect/>
          </a:stretch>
        </p:blipFill>
        <p:spPr bwMode="auto">
          <a:xfrm>
            <a:off x="3375025" y="1714500"/>
            <a:ext cx="5008563" cy="3135313"/>
          </a:xfrm>
          <a:prstGeom prst="rect">
            <a:avLst/>
          </a:prstGeom>
          <a:noFill/>
          <a:ln w="9525">
            <a:noFill/>
            <a:miter lim="800000"/>
            <a:headEnd/>
            <a:tailEnd/>
          </a:ln>
        </p:spPr>
      </p:pic>
      <p:sp>
        <p:nvSpPr>
          <p:cNvPr id="172035" name="Rectangle 3"/>
          <p:cNvSpPr>
            <a:spLocks noChangeArrowheads="1"/>
          </p:cNvSpPr>
          <p:nvPr/>
        </p:nvSpPr>
        <p:spPr bwMode="auto">
          <a:xfrm>
            <a:off x="200025" y="4995863"/>
            <a:ext cx="11691938" cy="1435100"/>
          </a:xfrm>
          <a:prstGeom prst="rect">
            <a:avLst/>
          </a:prstGeom>
          <a:noFill/>
          <a:ln w="9525">
            <a:noFill/>
            <a:miter lim="800000"/>
            <a:headEnd/>
            <a:tailEnd/>
          </a:ln>
        </p:spPr>
        <p:txBody>
          <a:bodyPr lIns="94796" tIns="47398" rIns="94796" bIns="47398" anchor="ctr">
            <a:spAutoFit/>
          </a:bodyPr>
          <a:lstStyle/>
          <a:p>
            <a:pPr indent="317500" defTabSz="946150"/>
            <a:r>
              <a:rPr lang="zh-CN" altLang="en-US" sz="2800" b="1">
                <a:solidFill>
                  <a:srgbClr val="3333FF"/>
                </a:solidFill>
                <a:latin typeface="宋体" charset="-122"/>
                <a:cs typeface="Times New Roman" pitchFamily="18" charset="0"/>
              </a:rPr>
              <a:t>根据材料并结合所学知识，</a:t>
            </a:r>
            <a:r>
              <a:rPr lang="zh-CN" altLang="en-US" sz="2800" b="1">
                <a:solidFill>
                  <a:srgbClr val="FF0000"/>
                </a:solidFill>
                <a:latin typeface="宋体" charset="-122"/>
                <a:cs typeface="Times New Roman" pitchFamily="18" charset="0"/>
              </a:rPr>
              <a:t>评析</a:t>
            </a:r>
            <a:r>
              <a:rPr lang="zh-CN" altLang="en-US" sz="2800" b="1">
                <a:solidFill>
                  <a:srgbClr val="3333FF"/>
                </a:solidFill>
                <a:cs typeface="Times New Roman" pitchFamily="18" charset="0"/>
              </a:rPr>
              <a:t>“</a:t>
            </a:r>
            <a:r>
              <a:rPr lang="zh-CN" altLang="en-US" sz="2800" b="1">
                <a:solidFill>
                  <a:srgbClr val="3333FF"/>
                </a:solidFill>
                <a:latin typeface="宋体" charset="-122"/>
                <a:cs typeface="Times New Roman" pitchFamily="18" charset="0"/>
              </a:rPr>
              <a:t>冲击</a:t>
            </a:r>
            <a:r>
              <a:rPr lang="zh-CN" altLang="zh-CN" sz="2800" b="1">
                <a:solidFill>
                  <a:srgbClr val="3333FF"/>
                </a:solidFill>
                <a:cs typeface="Times New Roman" pitchFamily="18" charset="0"/>
              </a:rPr>
              <a:t>——</a:t>
            </a:r>
            <a:r>
              <a:rPr lang="zh-CN" altLang="en-US" sz="2800" b="1">
                <a:solidFill>
                  <a:srgbClr val="3333FF"/>
                </a:solidFill>
                <a:latin typeface="宋体" charset="-122"/>
                <a:cs typeface="Times New Roman" pitchFamily="18" charset="0"/>
              </a:rPr>
              <a:t>反应</a:t>
            </a:r>
            <a:r>
              <a:rPr lang="zh-CN" altLang="en-US" sz="2800" b="1">
                <a:solidFill>
                  <a:srgbClr val="3333FF"/>
                </a:solidFill>
                <a:cs typeface="Times New Roman" pitchFamily="18" charset="0"/>
              </a:rPr>
              <a:t>”</a:t>
            </a:r>
            <a:r>
              <a:rPr lang="zh-CN" altLang="en-US" sz="2800" b="1">
                <a:solidFill>
                  <a:srgbClr val="3333FF"/>
                </a:solidFill>
                <a:latin typeface="宋体" charset="-122"/>
                <a:cs typeface="Times New Roman" pitchFamily="18" charset="0"/>
              </a:rPr>
              <a:t>模式。</a:t>
            </a:r>
            <a:endParaRPr lang="zh-CN" altLang="en-US" sz="2800">
              <a:solidFill>
                <a:srgbClr val="3333FF"/>
              </a:solidFill>
            </a:endParaRPr>
          </a:p>
          <a:p>
            <a:pPr indent="317500" defTabSz="946150" eaLnBrk="0" hangingPunct="0"/>
            <a:r>
              <a:rPr lang="zh-CN" altLang="en-US" sz="2800" b="1">
                <a:solidFill>
                  <a:srgbClr val="3333FF"/>
                </a:solidFill>
                <a:latin typeface="宋体" charset="-122"/>
                <a:cs typeface="Times New Roman" pitchFamily="18" charset="0"/>
              </a:rPr>
              <a:t>（要求：对该模式赞成、反对或另有观点均可，观点明确；运用材料中的史实进行评析，史论结合。）</a:t>
            </a:r>
            <a:endParaRPr lang="zh-CN" altLang="en-US" sz="2800">
              <a:solidFill>
                <a:srgbClr val="3333FF"/>
              </a:solidFill>
            </a:endParaRP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955675" y="938213"/>
            <a:ext cx="10585450" cy="4957762"/>
          </a:xfrm>
          <a:prstGeom prst="rect">
            <a:avLst/>
          </a:prstGeom>
          <a:noFill/>
          <a:ln w="9525">
            <a:noFill/>
            <a:miter lim="800000"/>
            <a:headEnd/>
            <a:tailEnd/>
          </a:ln>
        </p:spPr>
        <p:txBody>
          <a:bodyPr lIns="94796" tIns="47398" rIns="94796" bIns="47398" anchor="ctr">
            <a:spAutoFit/>
          </a:bodyPr>
          <a:lstStyle/>
          <a:p>
            <a:pPr indent="317500" defTabSz="946150"/>
            <a:r>
              <a:rPr lang="zh-CN" altLang="en-US" sz="2900" b="1">
                <a:latin typeface="宋体" charset="-122"/>
                <a:cs typeface="Times New Roman" pitchFamily="18" charset="0"/>
              </a:rPr>
              <a:t>参考答案一：</a:t>
            </a:r>
            <a:br>
              <a:rPr lang="zh-CN" altLang="en-US" sz="2900" b="1">
                <a:latin typeface="宋体" charset="-122"/>
                <a:cs typeface="Times New Roman" pitchFamily="18" charset="0"/>
              </a:rPr>
            </a:br>
            <a:r>
              <a:rPr lang="zh-CN" altLang="en-US" sz="2900" b="1">
                <a:latin typeface="宋体" charset="-122"/>
                <a:cs typeface="Times New Roman" pitchFamily="18" charset="0"/>
              </a:rPr>
              <a:t>  总观点：从</a:t>
            </a:r>
            <a:r>
              <a:rPr lang="en-US" altLang="zh-CN" sz="2900" b="1">
                <a:latin typeface="宋体" charset="-122"/>
                <a:cs typeface="Times New Roman" pitchFamily="18" charset="0"/>
              </a:rPr>
              <a:t>19</a:t>
            </a:r>
            <a:r>
              <a:rPr lang="zh-CN" altLang="en-US" sz="2900" b="1">
                <a:latin typeface="宋体" charset="-122"/>
                <a:cs typeface="Times New Roman" pitchFamily="18" charset="0"/>
              </a:rPr>
              <a:t>世纪中期开始，西方的冲击促使中国发生剧烈变化。本人认为该观点正确。</a:t>
            </a:r>
            <a:br>
              <a:rPr lang="zh-CN" altLang="en-US" sz="2900" b="1">
                <a:latin typeface="宋体" charset="-122"/>
                <a:cs typeface="Times New Roman" pitchFamily="18" charset="0"/>
              </a:rPr>
            </a:br>
            <a:r>
              <a:rPr lang="zh-CN" altLang="en-US" sz="2900" b="1">
                <a:latin typeface="宋体" charset="-122"/>
                <a:cs typeface="Times New Roman" pitchFamily="18" charset="0"/>
              </a:rPr>
              <a:t>  分观点一：西方的冲击使中国</a:t>
            </a:r>
            <a:r>
              <a:rPr lang="zh-CN" altLang="en-US" sz="2900" b="1">
                <a:solidFill>
                  <a:srgbClr val="FF0000"/>
                </a:solidFill>
                <a:latin typeface="宋体" charset="-122"/>
                <a:cs typeface="Times New Roman" pitchFamily="18" charset="0"/>
              </a:rPr>
              <a:t>经济</a:t>
            </a:r>
            <a:r>
              <a:rPr lang="zh-CN" altLang="en-US" sz="2900" b="1">
                <a:latin typeface="宋体" charset="-122"/>
                <a:cs typeface="Times New Roman" pitchFamily="18" charset="0"/>
              </a:rPr>
              <a:t>发生了重大变化。鸦片战争、洋务运动等。</a:t>
            </a:r>
            <a:endParaRPr lang="zh-CN" altLang="en-US" sz="2900"/>
          </a:p>
          <a:p>
            <a:pPr indent="317500" defTabSz="946150" eaLnBrk="0" hangingPunct="0"/>
            <a:r>
              <a:rPr lang="zh-CN" altLang="en-US" sz="2900" b="1">
                <a:latin typeface="宋体" charset="-122"/>
                <a:cs typeface="Times New Roman" pitchFamily="18" charset="0"/>
              </a:rPr>
              <a:t>分观点二：西方的冲击使中国</a:t>
            </a:r>
            <a:r>
              <a:rPr lang="zh-CN" altLang="en-US" sz="2900" b="1">
                <a:solidFill>
                  <a:srgbClr val="FF0000"/>
                </a:solidFill>
                <a:latin typeface="宋体" charset="-122"/>
                <a:cs typeface="Times New Roman" pitchFamily="18" charset="0"/>
              </a:rPr>
              <a:t>政治</a:t>
            </a:r>
            <a:r>
              <a:rPr lang="zh-CN" altLang="en-US" sz="2900" b="1">
                <a:latin typeface="宋体" charset="-122"/>
                <a:cs typeface="Times New Roman" pitchFamily="18" charset="0"/>
              </a:rPr>
              <a:t>发生了重大变化。百日维新、辛亥革命等。</a:t>
            </a:r>
            <a:endParaRPr lang="zh-CN" altLang="en-US" sz="2900"/>
          </a:p>
          <a:p>
            <a:pPr indent="317500" defTabSz="946150" eaLnBrk="0" hangingPunct="0"/>
            <a:r>
              <a:rPr lang="zh-CN" altLang="en-US" sz="2900" b="1">
                <a:latin typeface="宋体" charset="-122"/>
                <a:cs typeface="Times New Roman" pitchFamily="18" charset="0"/>
              </a:rPr>
              <a:t>分观点三：西方的冲击使中国</a:t>
            </a:r>
            <a:r>
              <a:rPr lang="zh-CN" altLang="en-US" sz="2900" b="1">
                <a:solidFill>
                  <a:srgbClr val="FF0000"/>
                </a:solidFill>
                <a:latin typeface="宋体" charset="-122"/>
                <a:cs typeface="Times New Roman" pitchFamily="18" charset="0"/>
              </a:rPr>
              <a:t>思想</a:t>
            </a:r>
            <a:r>
              <a:rPr lang="zh-CN" altLang="en-US" sz="2900" b="1">
                <a:latin typeface="宋体" charset="-122"/>
                <a:cs typeface="Times New Roman" pitchFamily="18" charset="0"/>
              </a:rPr>
              <a:t>文化发生了重大变化。维新思想、革命思想、新文化等。</a:t>
            </a:r>
            <a:br>
              <a:rPr lang="zh-CN" altLang="en-US" sz="2900" b="1">
                <a:latin typeface="宋体" charset="-122"/>
                <a:cs typeface="Times New Roman" pitchFamily="18" charset="0"/>
              </a:rPr>
            </a:br>
            <a:r>
              <a:rPr lang="zh-CN" altLang="en-US" sz="2900" b="1">
                <a:latin typeface="宋体" charset="-122"/>
                <a:cs typeface="Times New Roman" pitchFamily="18" charset="0"/>
              </a:rPr>
              <a:t>  总结：中国被迫卷入资本主义世界体系，被迫开始近代化进程，由古代社会向近代社会转型。</a:t>
            </a:r>
            <a:endParaRPr lang="zh-CN" altLang="en-US" sz="2900"/>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955675" y="1739900"/>
            <a:ext cx="10585450" cy="3635375"/>
          </a:xfrm>
          <a:prstGeom prst="rect">
            <a:avLst/>
          </a:prstGeom>
          <a:noFill/>
          <a:ln w="9525">
            <a:noFill/>
            <a:miter lim="800000"/>
            <a:headEnd/>
            <a:tailEnd/>
          </a:ln>
        </p:spPr>
        <p:txBody>
          <a:bodyPr lIns="94796" tIns="47398" rIns="94796" bIns="47398" anchor="ctr">
            <a:spAutoFit/>
          </a:bodyPr>
          <a:lstStyle/>
          <a:p>
            <a:pPr indent="317500" defTabSz="946150"/>
            <a:r>
              <a:rPr lang="zh-CN" altLang="en-US" sz="2900" b="1">
                <a:latin typeface="宋体" charset="-122"/>
                <a:cs typeface="Times New Roman" pitchFamily="18" charset="0"/>
              </a:rPr>
              <a:t>参考答案二：</a:t>
            </a:r>
            <a:endParaRPr lang="zh-CN" altLang="en-US" sz="2900"/>
          </a:p>
          <a:p>
            <a:pPr indent="317500" defTabSz="946150" eaLnBrk="0" hangingPunct="0"/>
            <a:r>
              <a:rPr lang="zh-CN" altLang="en-US" sz="2900" b="1">
                <a:latin typeface="宋体" charset="-122"/>
                <a:cs typeface="Times New Roman" pitchFamily="18" charset="0"/>
              </a:rPr>
              <a:t>不同意这种观点。这种观点实质是西方中心论，过分夸大了西方在近代中国发展中所起的作用。中国近代社会的发展实际上很大程度是中国自身进步的结果。从思想上，明末清初就已提出经世致用，批判君主专制思想；经济上也出现了资本主义萌芽；是西方的侵略中止了近代中国的发展。</a:t>
            </a:r>
            <a:endParaRPr lang="zh-CN" altLang="en-US" sz="2900"/>
          </a:p>
          <a:p>
            <a:pPr indent="317500" defTabSz="946150" eaLnBrk="0" hangingPunct="0"/>
            <a:r>
              <a:rPr lang="zh-CN" altLang="en-US" sz="2900" b="1">
                <a:latin typeface="宋体" charset="-122"/>
                <a:cs typeface="Times New Roman" pitchFamily="18" charset="0"/>
              </a:rPr>
              <a:t>参考答案三：</a:t>
            </a:r>
            <a:endParaRPr lang="zh-CN" altLang="en-US" sz="2900"/>
          </a:p>
          <a:p>
            <a:pPr indent="317500" defTabSz="946150" eaLnBrk="0" hangingPunct="0"/>
            <a:r>
              <a:rPr lang="zh-CN" altLang="en-US" sz="2900" b="1">
                <a:latin typeface="宋体" charset="-122"/>
                <a:cs typeface="Times New Roman" pitchFamily="18" charset="0"/>
              </a:rPr>
              <a:t>参看示例一、二</a:t>
            </a:r>
            <a:endParaRPr lang="zh-CN" altLang="en-US" sz="2900"/>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392363" y="-142875"/>
            <a:ext cx="8015287" cy="1804988"/>
          </a:xfrm>
          <a:prstGeom prst="rect">
            <a:avLst/>
          </a:prstGeom>
          <a:noFill/>
          <a:ln w="9525">
            <a:noFill/>
            <a:miter lim="800000"/>
          </a:ln>
          <a:effectLst/>
        </p:spPr>
        <p:txBody>
          <a:bodyPr lIns="94796" tIns="47398" rIns="94796" bIns="47398" anchor="ctr">
            <a:spAutoFit/>
          </a:bodyPr>
          <a:lstStyle/>
          <a:p>
            <a:pPr indent="355600" defTabSz="947420">
              <a:defRPr/>
            </a:pPr>
            <a:r>
              <a:rPr lang="zh-CN" altLang="en-US"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endParaRPr lang="en-US" altLang="zh-CN"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indent="355600" defTabSz="947420">
              <a:defRPr/>
            </a:pPr>
            <a:endParaRPr lang="zh-CN" altLang="en-US" sz="370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indent="317500" defTabSz="947420" eaLnBrk="0" hangingPunct="0">
              <a:defRPr/>
            </a:pPr>
            <a:r>
              <a:rPr lang="zh-CN" altLang="en-US"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列观点</a:t>
            </a:r>
            <a:r>
              <a:rPr lang="en-US" altLang="zh-CN"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表态度</a:t>
            </a:r>
            <a:r>
              <a:rPr lang="en-US" altLang="zh-CN"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论证</a:t>
            </a:r>
            <a:r>
              <a:rPr lang="en-US" altLang="zh-CN"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7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总结</a:t>
            </a:r>
            <a:endParaRPr lang="zh-CN" altLang="en-US" sz="370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p:txBody>
      </p:sp>
      <p:sp>
        <p:nvSpPr>
          <p:cNvPr id="175106" name="矩形 5"/>
          <p:cNvSpPr>
            <a:spLocks noChangeArrowheads="1"/>
          </p:cNvSpPr>
          <p:nvPr/>
        </p:nvSpPr>
        <p:spPr bwMode="auto">
          <a:xfrm>
            <a:off x="2922588" y="214313"/>
            <a:ext cx="6370637" cy="665162"/>
          </a:xfrm>
          <a:prstGeom prst="rect">
            <a:avLst/>
          </a:prstGeom>
          <a:noFill/>
          <a:ln w="9525">
            <a:noFill/>
            <a:miter lim="800000"/>
            <a:headEnd/>
            <a:tailEnd/>
          </a:ln>
        </p:spPr>
        <p:txBody>
          <a:bodyPr wrap="none" lIns="94796" tIns="47398" rIns="94796" bIns="47398">
            <a:spAutoFit/>
          </a:bodyPr>
          <a:lstStyle/>
          <a:p>
            <a:r>
              <a:rPr lang="zh-CN" altLang="en-US" sz="3700" b="1">
                <a:solidFill>
                  <a:srgbClr val="0000FF"/>
                </a:solidFill>
                <a:latin typeface="黑体" pitchFamily="2" charset="-122"/>
                <a:ea typeface="黑体" pitchFamily="2" charset="-122"/>
                <a:cs typeface="Times New Roman" pitchFamily="18" charset="0"/>
              </a:rPr>
              <a:t>基本方法总结</a:t>
            </a:r>
            <a:r>
              <a:rPr lang="en-US" altLang="zh-CN" sz="3700" b="1">
                <a:solidFill>
                  <a:srgbClr val="0000FF"/>
                </a:solidFill>
                <a:latin typeface="黑体" pitchFamily="2" charset="-122"/>
                <a:ea typeface="黑体" pitchFamily="2" charset="-122"/>
                <a:cs typeface="Times New Roman" pitchFamily="18" charset="0"/>
              </a:rPr>
              <a:t>----</a:t>
            </a:r>
            <a:r>
              <a:rPr lang="en-US" altLang="zh-CN" sz="3700" b="1">
                <a:solidFill>
                  <a:srgbClr val="0000FF"/>
                </a:solidFill>
                <a:latin typeface="宋体" charset="-122"/>
                <a:ea typeface="黑体" pitchFamily="2" charset="-122"/>
                <a:cs typeface="Times New Roman" pitchFamily="18" charset="0"/>
              </a:rPr>
              <a:t>“</a:t>
            </a:r>
            <a:r>
              <a:rPr lang="zh-CN" altLang="en-US" sz="3700" b="1">
                <a:solidFill>
                  <a:srgbClr val="0000FF"/>
                </a:solidFill>
                <a:latin typeface="黑体" pitchFamily="2" charset="-122"/>
                <a:ea typeface="黑体" pitchFamily="2" charset="-122"/>
                <a:cs typeface="Times New Roman" pitchFamily="18" charset="0"/>
              </a:rPr>
              <a:t>四步法</a:t>
            </a:r>
            <a:r>
              <a:rPr lang="zh-CN" altLang="en-US" sz="3700" b="1">
                <a:solidFill>
                  <a:srgbClr val="0000FF"/>
                </a:solidFill>
                <a:latin typeface="宋体" charset="-122"/>
                <a:ea typeface="黑体" pitchFamily="2" charset="-122"/>
                <a:cs typeface="Times New Roman" pitchFamily="18" charset="0"/>
              </a:rPr>
              <a:t>”</a:t>
            </a:r>
            <a:endParaRPr lang="zh-CN" altLang="en-US" sz="3700">
              <a:solidFill>
                <a:srgbClr val="0000FF"/>
              </a:solidFill>
              <a:ea typeface="黑体" pitchFamily="2" charset="-122"/>
              <a:cs typeface="Times New Roman" pitchFamily="18" charset="0"/>
            </a:endParaRPr>
          </a:p>
        </p:txBody>
      </p:sp>
      <p:sp>
        <p:nvSpPr>
          <p:cNvPr id="41987" name="Rectangle 3"/>
          <p:cNvSpPr>
            <a:spLocks noChangeArrowheads="1"/>
          </p:cNvSpPr>
          <p:nvPr/>
        </p:nvSpPr>
        <p:spPr bwMode="auto">
          <a:xfrm>
            <a:off x="454025" y="1779588"/>
            <a:ext cx="11718925" cy="1879600"/>
          </a:xfrm>
          <a:prstGeom prst="rect">
            <a:avLst/>
          </a:prstGeom>
          <a:noFill/>
          <a:ln w="9525">
            <a:noFill/>
            <a:miter lim="800000"/>
            <a:headEnd/>
            <a:tailEnd/>
          </a:ln>
        </p:spPr>
        <p:txBody>
          <a:bodyPr wrap="none" lIns="94796" tIns="47398" rIns="94796" bIns="47398" anchor="ctr">
            <a:spAutoFit/>
          </a:bodyPr>
          <a:lstStyle/>
          <a:p>
            <a:pPr indent="317500" defTabSz="946150">
              <a:tabLst>
                <a:tab pos="276225" algn="l"/>
                <a:tab pos="1519238" algn="l"/>
                <a:tab pos="2763838" algn="l"/>
                <a:tab pos="4008438" algn="l"/>
                <a:tab pos="4975225" algn="l"/>
              </a:tabLst>
            </a:pPr>
            <a:r>
              <a:rPr lang="zh-CN" altLang="en-US" sz="2900" b="1">
                <a:latin typeface="宋体" charset="-122"/>
                <a:cs typeface="Times New Roman" pitchFamily="18" charset="0"/>
              </a:rPr>
              <a:t>评分标准：</a:t>
            </a:r>
            <a:endParaRPr lang="en-US" altLang="zh-CN" sz="2900" b="1">
              <a:latin typeface="宋体" charset="-122"/>
              <a:cs typeface="Times New Roman" pitchFamily="18" charset="0"/>
            </a:endParaRPr>
          </a:p>
          <a:p>
            <a:pPr indent="317500" defTabSz="946150">
              <a:tabLst>
                <a:tab pos="276225" algn="l"/>
                <a:tab pos="1519238" algn="l"/>
                <a:tab pos="2763838" algn="l"/>
                <a:tab pos="4008438" algn="l"/>
                <a:tab pos="4975225" algn="l"/>
              </a:tabLst>
            </a:pPr>
            <a:r>
              <a:rPr lang="en-US" altLang="zh-CN" sz="2900" b="1">
                <a:latin typeface="宋体" charset="-122"/>
                <a:cs typeface="Times New Roman" pitchFamily="18" charset="0"/>
              </a:rPr>
              <a:t>1</a:t>
            </a:r>
            <a:r>
              <a:rPr lang="zh-CN" altLang="en-US" sz="2900" b="1">
                <a:latin typeface="宋体" charset="-122"/>
                <a:cs typeface="Times New Roman" pitchFamily="18" charset="0"/>
              </a:rPr>
              <a:t>．观点部分：观点明确、解读准确，</a:t>
            </a:r>
            <a:r>
              <a:rPr lang="en-US" altLang="zh-CN" sz="2900" b="1">
                <a:latin typeface="宋体" charset="-122"/>
                <a:cs typeface="Times New Roman" pitchFamily="18" charset="0"/>
              </a:rPr>
              <a:t>2</a:t>
            </a:r>
            <a:r>
              <a:rPr lang="zh-CN" altLang="en-US" sz="2900" b="1">
                <a:latin typeface="宋体" charset="-122"/>
                <a:cs typeface="Times New Roman" pitchFamily="18" charset="0"/>
              </a:rPr>
              <a:t>分；</a:t>
            </a:r>
            <a:endParaRPr lang="zh-CN" altLang="en-US" sz="2900"/>
          </a:p>
          <a:p>
            <a:pPr indent="317500" defTabSz="946150" eaLnBrk="0" hangingPunct="0">
              <a:tabLst>
                <a:tab pos="276225" algn="l"/>
                <a:tab pos="1519238" algn="l"/>
                <a:tab pos="2763838" algn="l"/>
                <a:tab pos="4008438" algn="l"/>
                <a:tab pos="4975225" algn="l"/>
              </a:tabLst>
            </a:pPr>
            <a:r>
              <a:rPr lang="en-US" altLang="zh-CN" sz="2900" b="1">
                <a:latin typeface="宋体" charset="-122"/>
                <a:cs typeface="Times New Roman" pitchFamily="18" charset="0"/>
              </a:rPr>
              <a:t>2</a:t>
            </a:r>
            <a:r>
              <a:rPr lang="zh-CN" altLang="en-US" sz="2900" b="1">
                <a:latin typeface="宋体" charset="-122"/>
                <a:cs typeface="Times New Roman" pitchFamily="18" charset="0"/>
              </a:rPr>
              <a:t>．论证部分：要求材料全面，多角度、多维度、多层次论证，</a:t>
            </a:r>
            <a:r>
              <a:rPr lang="en-US" altLang="zh-CN" sz="2900" b="1">
                <a:latin typeface="宋体" charset="-122"/>
                <a:cs typeface="Times New Roman" pitchFamily="18" charset="0"/>
              </a:rPr>
              <a:t>8</a:t>
            </a:r>
            <a:r>
              <a:rPr lang="zh-CN" altLang="en-US" sz="2900" b="1">
                <a:latin typeface="宋体" charset="-122"/>
                <a:cs typeface="Times New Roman" pitchFamily="18" charset="0"/>
              </a:rPr>
              <a:t>分；</a:t>
            </a:r>
            <a:endParaRPr lang="zh-CN" altLang="en-US" sz="2900"/>
          </a:p>
          <a:p>
            <a:pPr indent="317500" defTabSz="946150" eaLnBrk="0" hangingPunct="0">
              <a:tabLst>
                <a:tab pos="276225" algn="l"/>
                <a:tab pos="1519238" algn="l"/>
                <a:tab pos="2763838" algn="l"/>
                <a:tab pos="4008438" algn="l"/>
                <a:tab pos="4975225" algn="l"/>
              </a:tabLst>
            </a:pPr>
            <a:r>
              <a:rPr lang="en-US" altLang="zh-CN" sz="2900" b="1">
                <a:latin typeface="宋体" charset="-122"/>
                <a:cs typeface="Times New Roman" pitchFamily="18" charset="0"/>
              </a:rPr>
              <a:t>3</a:t>
            </a:r>
            <a:r>
              <a:rPr lang="zh-CN" altLang="en-US" sz="2900" b="1">
                <a:latin typeface="宋体" charset="-122"/>
                <a:cs typeface="Times New Roman" pitchFamily="18" charset="0"/>
              </a:rPr>
              <a:t>．结论部分：要求总结提升，不能只是简单的重复观点，</a:t>
            </a:r>
            <a:r>
              <a:rPr lang="en-US" altLang="zh-CN" sz="2900" b="1">
                <a:latin typeface="宋体" charset="-122"/>
                <a:cs typeface="Times New Roman" pitchFamily="18" charset="0"/>
              </a:rPr>
              <a:t>2</a:t>
            </a:r>
            <a:r>
              <a:rPr lang="zh-CN" altLang="en-US" sz="2900" b="1">
                <a:latin typeface="宋体" charset="-122"/>
                <a:cs typeface="Times New Roman" pitchFamily="18" charset="0"/>
              </a:rPr>
              <a:t>分。</a:t>
            </a:r>
            <a:endParaRPr lang="zh-CN" altLang="en-US" sz="2900"/>
          </a:p>
        </p:txBody>
      </p:sp>
      <p:sp>
        <p:nvSpPr>
          <p:cNvPr id="41988" name="Rectangle 4"/>
          <p:cNvSpPr>
            <a:spLocks noChangeArrowheads="1"/>
          </p:cNvSpPr>
          <p:nvPr/>
        </p:nvSpPr>
        <p:spPr bwMode="auto">
          <a:xfrm>
            <a:off x="573088" y="4144963"/>
            <a:ext cx="11239500" cy="1881187"/>
          </a:xfrm>
          <a:prstGeom prst="rect">
            <a:avLst/>
          </a:prstGeom>
          <a:noFill/>
          <a:ln w="9525">
            <a:noFill/>
            <a:miter lim="800000"/>
            <a:headEnd/>
            <a:tailEnd/>
          </a:ln>
        </p:spPr>
        <p:txBody>
          <a:bodyPr lIns="94796" tIns="47398" rIns="94796" bIns="47398" anchor="ctr">
            <a:spAutoFit/>
          </a:bodyPr>
          <a:lstStyle/>
          <a:p>
            <a:pPr indent="317500" defTabSz="946150"/>
            <a:r>
              <a:rPr lang="zh-CN" altLang="en-US" sz="2900" b="1">
                <a:latin typeface="宋体" charset="-122"/>
                <a:cs typeface="Times New Roman" pitchFamily="18" charset="0"/>
              </a:rPr>
              <a:t>注意事项：</a:t>
            </a:r>
            <a:endParaRPr lang="en-US" altLang="zh-CN" sz="2900" b="1">
              <a:latin typeface="宋体" charset="-122"/>
              <a:cs typeface="Times New Roman" pitchFamily="18" charset="0"/>
            </a:endParaRPr>
          </a:p>
          <a:p>
            <a:pPr indent="317500" defTabSz="946150"/>
            <a:r>
              <a:rPr lang="en-US" altLang="zh-CN" sz="2900" b="1">
                <a:latin typeface="宋体" charset="-122"/>
                <a:cs typeface="Times New Roman" pitchFamily="18" charset="0"/>
              </a:rPr>
              <a:t>1.</a:t>
            </a:r>
            <a:r>
              <a:rPr lang="zh-CN" altLang="en-US" sz="2900" b="1">
                <a:latin typeface="宋体" charset="-122"/>
                <a:cs typeface="Times New Roman" pitchFamily="18" charset="0"/>
              </a:rPr>
              <a:t>一种还是几种观点？</a:t>
            </a:r>
            <a:endParaRPr lang="zh-CN" altLang="en-US" sz="2900"/>
          </a:p>
          <a:p>
            <a:pPr indent="317500" defTabSz="946150" eaLnBrk="0" hangingPunct="0"/>
            <a:r>
              <a:rPr lang="en-US" altLang="zh-CN" sz="2900" b="1">
                <a:latin typeface="宋体" charset="-122"/>
                <a:cs typeface="Times New Roman" pitchFamily="18" charset="0"/>
              </a:rPr>
              <a:t>2.</a:t>
            </a:r>
            <a:r>
              <a:rPr lang="zh-CN" altLang="en-US" sz="2900" b="1">
                <a:latin typeface="宋体" charset="-122"/>
                <a:cs typeface="Times New Roman" pitchFamily="18" charset="0"/>
              </a:rPr>
              <a:t>有机结合材料，多角度、史论结合、中西结合、正反结合</a:t>
            </a:r>
            <a:endParaRPr lang="en-US" altLang="zh-CN" sz="2900" b="1">
              <a:latin typeface="宋体" charset="-122"/>
              <a:cs typeface="Times New Roman" pitchFamily="18" charset="0"/>
            </a:endParaRPr>
          </a:p>
          <a:p>
            <a:pPr indent="317500" defTabSz="946150" eaLnBrk="0" hangingPunct="0"/>
            <a:r>
              <a:rPr lang="en-US" altLang="zh-CN" sz="2900" b="1">
                <a:latin typeface="宋体" charset="-122"/>
                <a:cs typeface="Times New Roman" pitchFamily="18" charset="0"/>
              </a:rPr>
              <a:t>3.</a:t>
            </a:r>
            <a:r>
              <a:rPr lang="zh-CN" altLang="en-US" sz="2900" b="1">
                <a:latin typeface="宋体" charset="-122"/>
                <a:cs typeface="Times New Roman" pitchFamily="18" charset="0"/>
              </a:rPr>
              <a:t>结论从具体到一般，上升到一定理论高度</a:t>
            </a:r>
            <a:endParaRPr lang="zh-CN" altLang="en-US" sz="29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additive="base">
                                        <p:cTn id="13" dur="500" fill="hold"/>
                                        <p:tgtEl>
                                          <p:spTgt spid="41987"/>
                                        </p:tgtEl>
                                        <p:attrNameLst>
                                          <p:attrName>ppt_x</p:attrName>
                                        </p:attrNameLst>
                                      </p:cBhvr>
                                      <p:tavLst>
                                        <p:tav tm="0">
                                          <p:val>
                                            <p:strVal val="#ppt_x"/>
                                          </p:val>
                                        </p:tav>
                                        <p:tav tm="100000">
                                          <p:val>
                                            <p:strVal val="#ppt_x"/>
                                          </p:val>
                                        </p:tav>
                                      </p:tavLst>
                                    </p:anim>
                                    <p:anim calcmode="lin" valueType="num">
                                      <p:cBhvr additive="base">
                                        <p:cTn id="14"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8"/>
                                        </p:tgtEl>
                                        <p:attrNameLst>
                                          <p:attrName>style.visibility</p:attrName>
                                        </p:attrNameLst>
                                      </p:cBhvr>
                                      <p:to>
                                        <p:strVal val="visible"/>
                                      </p:to>
                                    </p:set>
                                    <p:anim calcmode="lin" valueType="num">
                                      <p:cBhvr additive="base">
                                        <p:cTn id="19" dur="500" fill="hold"/>
                                        <p:tgtEl>
                                          <p:spTgt spid="41988"/>
                                        </p:tgtEl>
                                        <p:attrNameLst>
                                          <p:attrName>ppt_x</p:attrName>
                                        </p:attrNameLst>
                                      </p:cBhvr>
                                      <p:tavLst>
                                        <p:tav tm="0">
                                          <p:val>
                                            <p:strVal val="#ppt_x"/>
                                          </p:val>
                                        </p:tav>
                                        <p:tav tm="100000">
                                          <p:val>
                                            <p:strVal val="#ppt_x"/>
                                          </p:val>
                                        </p:tav>
                                      </p:tavLst>
                                    </p:anim>
                                    <p:anim calcmode="lin" valueType="num">
                                      <p:cBhvr additive="base">
                                        <p:cTn id="20"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ChangeArrowheads="1"/>
          </p:cNvSpPr>
          <p:nvPr/>
        </p:nvSpPr>
        <p:spPr bwMode="auto">
          <a:xfrm>
            <a:off x="427038" y="857250"/>
            <a:ext cx="11691937" cy="1866900"/>
          </a:xfrm>
          <a:prstGeom prst="rect">
            <a:avLst/>
          </a:prstGeom>
          <a:noFill/>
          <a:ln w="9525">
            <a:noFill/>
            <a:miter lim="800000"/>
            <a:headEnd/>
            <a:tailEnd/>
          </a:ln>
        </p:spPr>
        <p:txBody>
          <a:bodyPr lIns="94796" tIns="47398" rIns="94796" bIns="47398" anchor="ctr">
            <a:spAutoFit/>
          </a:bodyPr>
          <a:lstStyle/>
          <a:p>
            <a:pPr defTabSz="946150"/>
            <a:r>
              <a:rPr lang="en-US" altLang="zh-CN" sz="2900" b="1">
                <a:solidFill>
                  <a:srgbClr val="FF0000"/>
                </a:solidFill>
                <a:latin typeface="宋体" charset="-122"/>
                <a:cs typeface="Times New Roman" pitchFamily="18" charset="0"/>
              </a:rPr>
              <a:t>4</a:t>
            </a:r>
            <a:r>
              <a:rPr lang="zh-CN" altLang="en-US" sz="2900" b="1">
                <a:solidFill>
                  <a:srgbClr val="FF0000"/>
                </a:solidFill>
                <a:latin typeface="宋体" charset="-122"/>
                <a:cs typeface="Times New Roman" pitchFamily="18" charset="0"/>
              </a:rPr>
              <a:t>、（</a:t>
            </a:r>
            <a:r>
              <a:rPr lang="en-US" altLang="zh-CN" sz="2900" b="1">
                <a:solidFill>
                  <a:srgbClr val="FF0000"/>
                </a:solidFill>
                <a:latin typeface="宋体" charset="-122"/>
                <a:cs typeface="Times New Roman" pitchFamily="18" charset="0"/>
              </a:rPr>
              <a:t>2013</a:t>
            </a:r>
            <a:r>
              <a:rPr lang="zh-CN" altLang="en-US" sz="2900" b="1">
                <a:solidFill>
                  <a:srgbClr val="FF0000"/>
                </a:solidFill>
                <a:latin typeface="宋体" charset="-122"/>
                <a:cs typeface="Times New Roman" pitchFamily="18" charset="0"/>
              </a:rPr>
              <a:t>年高考新课标全国卷一第</a:t>
            </a:r>
            <a:r>
              <a:rPr lang="en-US" altLang="zh-CN" sz="2900" b="1">
                <a:solidFill>
                  <a:srgbClr val="FF0000"/>
                </a:solidFill>
                <a:latin typeface="宋体" charset="-122"/>
                <a:cs typeface="Times New Roman" pitchFamily="18" charset="0"/>
              </a:rPr>
              <a:t>41</a:t>
            </a:r>
            <a:r>
              <a:rPr lang="zh-CN" altLang="en-US" sz="2900" b="1">
                <a:solidFill>
                  <a:srgbClr val="FF0000"/>
                </a:solidFill>
                <a:latin typeface="宋体" charset="-122"/>
                <a:cs typeface="Times New Roman" pitchFamily="18" charset="0"/>
              </a:rPr>
              <a:t>题）．（</a:t>
            </a:r>
            <a:r>
              <a:rPr lang="en-US" altLang="zh-CN" sz="2900" b="1">
                <a:latin typeface="宋体" charset="-122"/>
                <a:cs typeface="Times New Roman" pitchFamily="18" charset="0"/>
              </a:rPr>
              <a:t>12</a:t>
            </a:r>
            <a:r>
              <a:rPr lang="zh-CN" altLang="en-US" sz="2900" b="1">
                <a:latin typeface="宋体" charset="-122"/>
                <a:cs typeface="Times New Roman" pitchFamily="18" charset="0"/>
              </a:rPr>
              <a:t>分）阅读材料，完成下列要求。</a:t>
            </a:r>
            <a:endParaRPr lang="zh-CN" altLang="en-US" sz="2900"/>
          </a:p>
          <a:p>
            <a:pPr algn="ctr" defTabSz="946150" eaLnBrk="0" hangingPunct="0"/>
            <a:r>
              <a:rPr lang="zh-CN" altLang="en-US" sz="2900" b="1">
                <a:latin typeface="宋体" charset="-122"/>
                <a:cs typeface="Times New Roman" pitchFamily="18" charset="0"/>
              </a:rPr>
              <a:t>历史地图包含了政治、经济、文化等多种信息。</a:t>
            </a:r>
            <a:endParaRPr lang="zh-CN" altLang="en-US" sz="2900"/>
          </a:p>
          <a:p>
            <a:pPr defTabSz="946150" eaLnBrk="0" hangingPunct="0"/>
            <a:endParaRPr lang="zh-CN" altLang="en-US" sz="2900"/>
          </a:p>
        </p:txBody>
      </p:sp>
      <p:pic>
        <p:nvPicPr>
          <p:cNvPr id="176130" name="Picture 1" descr="中学历史教学园地（www.zxls.com）——全国文章总量、访问量最大的历史教学网站。"/>
          <p:cNvPicPr>
            <a:picLocks noChangeAspect="1" noChangeArrowheads="1"/>
          </p:cNvPicPr>
          <p:nvPr/>
        </p:nvPicPr>
        <p:blipFill>
          <a:blip r:embed="rId2"/>
          <a:srcRect/>
          <a:stretch>
            <a:fillRect/>
          </a:stretch>
        </p:blipFill>
        <p:spPr bwMode="auto">
          <a:xfrm>
            <a:off x="2259013" y="2287588"/>
            <a:ext cx="7053262" cy="3357562"/>
          </a:xfrm>
          <a:prstGeom prst="rect">
            <a:avLst/>
          </a:prstGeom>
          <a:noFill/>
          <a:ln w="9525">
            <a:noFill/>
            <a:miter lim="800000"/>
            <a:headEnd/>
            <a:tailEnd/>
          </a:ln>
        </p:spPr>
      </p:pic>
      <p:sp>
        <p:nvSpPr>
          <p:cNvPr id="48131" name="Rectangle 3"/>
          <p:cNvSpPr>
            <a:spLocks noChangeArrowheads="1"/>
          </p:cNvSpPr>
          <p:nvPr/>
        </p:nvSpPr>
        <p:spPr bwMode="auto">
          <a:xfrm>
            <a:off x="49213" y="5708650"/>
            <a:ext cx="12263437" cy="865188"/>
          </a:xfrm>
          <a:prstGeom prst="rect">
            <a:avLst/>
          </a:prstGeom>
          <a:noFill/>
          <a:ln w="9525">
            <a:noFill/>
            <a:miter lim="800000"/>
          </a:ln>
          <a:effectLst/>
        </p:spPr>
        <p:txBody>
          <a:bodyPr wrap="none" lIns="94796" tIns="47398" rIns="94796" bIns="47398" anchor="ctr">
            <a:spAutoFit/>
          </a:bodyPr>
          <a:lstStyle/>
          <a:p>
            <a:pPr indent="714375" defTabSz="947420">
              <a:defRPr/>
            </a:pPr>
            <a:r>
              <a:rPr lang="zh-CN" altLang="en-US" sz="2500" b="1" dirty="0">
                <a:latin typeface="宋体" panose="02010600030101010101" pitchFamily="2" charset="-122"/>
                <a:ea typeface="宋体" panose="02010600030101010101" pitchFamily="2" charset="-122"/>
                <a:cs typeface="Times New Roman" panose="02020603050405020304" pitchFamily="18" charset="0"/>
              </a:rPr>
              <a:t>图</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9  </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东汉十四</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州</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示意图             图</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10  </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唐开元十五</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道</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示意图</a:t>
            </a:r>
            <a:endParaRPr lang="zh-CN" altLang="en-US" sz="2500" dirty="0">
              <a:latin typeface="Arial" panose="020B0604020202020204" pitchFamily="34" charset="0"/>
              <a:ea typeface="宋体" panose="02010600030101010101" pitchFamily="2" charset="-122"/>
              <a:cs typeface="宋体" panose="02010600030101010101" pitchFamily="2" charset="-122"/>
            </a:endParaRPr>
          </a:p>
          <a:p>
            <a:pPr indent="317500" defTabSz="947420" eaLnBrk="0" hangingPunct="0">
              <a:defRPr/>
            </a:pP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比较</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图</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9</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、图</a:t>
            </a:r>
            <a:r>
              <a:rPr lang="en-US" altLang="zh-CN" sz="2500" b="1" dirty="0">
                <a:latin typeface="宋体" panose="02010600030101010101" pitchFamily="2" charset="-122"/>
                <a:ea typeface="宋体" panose="02010600030101010101" pitchFamily="2" charset="-122"/>
                <a:cs typeface="Times New Roman" panose="02020603050405020304" pitchFamily="18" charset="0"/>
              </a:rPr>
              <a:t>10</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提取</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两项有关汉唐间历史变迁的信息，并结合所学知识予以</a:t>
            </a:r>
            <a:r>
              <a:rPr lang="zh-CN" altLang="en-US" sz="25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说明</a:t>
            </a:r>
            <a:r>
              <a:rPr lang="zh-CN" altLang="en-US" sz="2500" b="1" dirty="0">
                <a:latin typeface="宋体" panose="02010600030101010101" pitchFamily="2" charset="-122"/>
                <a:ea typeface="宋体" panose="02010600030101010101" pitchFamily="2" charset="-122"/>
                <a:cs typeface="Times New Roman" panose="02020603050405020304" pitchFamily="18" charset="0"/>
              </a:rPr>
              <a:t>。</a:t>
            </a:r>
            <a:endParaRPr lang="zh-CN" altLang="en-US" sz="2500" dirty="0">
              <a:latin typeface="Arial" panose="020B0604020202020204" pitchFamily="34" charset="0"/>
              <a:ea typeface="宋体" panose="02010600030101010101" pitchFamily="2" charset="-122"/>
              <a:cs typeface="宋体" panose="02010600030101010101" pitchFamily="2" charset="-122"/>
            </a:endParaRPr>
          </a:p>
        </p:txBody>
      </p:sp>
      <p:sp>
        <p:nvSpPr>
          <p:cNvPr id="176132" name="TextBox 4"/>
          <p:cNvSpPr txBox="1">
            <a:spLocks noChangeArrowheads="1"/>
          </p:cNvSpPr>
          <p:nvPr/>
        </p:nvSpPr>
        <p:spPr bwMode="auto">
          <a:xfrm>
            <a:off x="5026025" y="0"/>
            <a:ext cx="2441575" cy="769938"/>
          </a:xfrm>
          <a:prstGeom prst="rect">
            <a:avLst/>
          </a:prstGeom>
          <a:noFill/>
          <a:ln w="9525">
            <a:noFill/>
            <a:miter lim="800000"/>
            <a:headEnd/>
            <a:tailEnd/>
          </a:ln>
        </p:spPr>
        <p:txBody>
          <a:bodyPr wrap="none">
            <a:spAutoFit/>
          </a:bodyPr>
          <a:lstStyle/>
          <a:p>
            <a:r>
              <a:rPr lang="zh-CN" altLang="en-US" sz="4400">
                <a:solidFill>
                  <a:srgbClr val="0000FF"/>
                </a:solidFill>
                <a:latin typeface="黑体" pitchFamily="2" charset="-122"/>
                <a:ea typeface="黑体" pitchFamily="2" charset="-122"/>
              </a:rPr>
              <a:t>类 型 二</a:t>
            </a: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39713" y="1182688"/>
            <a:ext cx="11644312" cy="4035425"/>
          </a:xfrm>
          <a:prstGeom prst="rect">
            <a:avLst/>
          </a:prstGeom>
          <a:noFill/>
          <a:ln w="9525">
            <a:solidFill>
              <a:srgbClr val="FF0000"/>
            </a:solidFill>
            <a:miter lim="800000"/>
          </a:ln>
          <a:effectLst/>
        </p:spPr>
        <p:txBody>
          <a:bodyPr lIns="94796" tIns="47398" rIns="94796" bIns="47398" anchor="ctr">
            <a:spAutoFit/>
          </a:bodyPr>
          <a:lstStyle/>
          <a:p>
            <a:pPr indent="233680" defTabSz="947420">
              <a:defRPr/>
            </a:pPr>
            <a:r>
              <a:rPr lang="zh-CN" altLang="zh-CN" sz="3200" b="1" dirty="0">
                <a:latin typeface="宋体" panose="02010600030101010101" pitchFamily="2" charset="-122"/>
                <a:ea typeface="宋体" panose="02010600030101010101" pitchFamily="2" charset="-122"/>
                <a:cs typeface="Times New Roman" panose="02020603050405020304" pitchFamily="18" charset="0"/>
              </a:rPr>
              <a:t>【</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参考答案</a:t>
            </a:r>
            <a:r>
              <a:rPr lang="zh-CN" altLang="zh-CN" sz="3200" b="1" dirty="0">
                <a:latin typeface="宋体" panose="02010600030101010101" pitchFamily="2" charset="-122"/>
                <a:ea typeface="宋体" panose="02010600030101010101" pitchFamily="2" charset="-122"/>
                <a:cs typeface="Times New Roman" panose="02020603050405020304" pitchFamily="18" charset="0"/>
              </a:rPr>
              <a:t>】</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a:t>
            </a:r>
            <a:endParaRPr lang="zh-CN" altLang="en-US" sz="3200" dirty="0">
              <a:latin typeface="Arial" panose="020B0604020202020204" pitchFamily="34" charset="0"/>
              <a:ea typeface="宋体" panose="02010600030101010101" pitchFamily="2" charset="-122"/>
              <a:cs typeface="宋体" panose="02010600030101010101" pitchFamily="2" charset="-122"/>
            </a:endParaRPr>
          </a:p>
          <a:p>
            <a:pPr indent="1107440" defTabSz="947420" eaLnBrk="0" hangingPunct="0">
              <a:defRPr/>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示例一：</a:t>
            </a:r>
            <a:r>
              <a:rPr lang="zh-CN" altLang="en-US" sz="3200" b="1" dirty="0">
                <a:solidFill>
                  <a:srgbClr val="0000FF"/>
                </a:solidFill>
                <a:latin typeface="宋体" panose="02010600030101010101" pitchFamily="2" charset="-122"/>
                <a:ea typeface="宋体" panose="02010600030101010101" pitchFamily="2" charset="-122"/>
                <a:cs typeface="Times New Roman" panose="02020603050405020304" pitchFamily="18" charset="0"/>
              </a:rPr>
              <a:t>信息：汉代的州集中于黄河中下游地区，唐代的道南北分布大体平衡。</a:t>
            </a:r>
            <a:endParaRPr lang="zh-CN" altLang="en-US" sz="3200" dirty="0">
              <a:solidFill>
                <a:srgbClr val="0000FF"/>
              </a:solidFill>
              <a:latin typeface="Arial" panose="020B0604020202020204" pitchFamily="34" charset="0"/>
              <a:ea typeface="宋体" panose="02010600030101010101" pitchFamily="2" charset="-122"/>
              <a:cs typeface="宋体" panose="02010600030101010101" pitchFamily="2" charset="-122"/>
            </a:endParaRPr>
          </a:p>
          <a:p>
            <a:pPr indent="1107440" defTabSz="947420" eaLnBrk="0" hangingPunct="0">
              <a:defRPr/>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        说明：汉唐间南方社会经济有了很大发展。</a:t>
            </a:r>
            <a:endParaRPr lang="en-US" altLang="zh-CN" sz="3200" b="1" dirty="0">
              <a:latin typeface="宋体" panose="02010600030101010101" pitchFamily="2" charset="-122"/>
              <a:ea typeface="宋体" panose="02010600030101010101" pitchFamily="2" charset="-122"/>
              <a:cs typeface="Times New Roman" panose="02020603050405020304" pitchFamily="18" charset="0"/>
            </a:endParaRPr>
          </a:p>
          <a:p>
            <a:pPr indent="1107440" defTabSz="947420" eaLnBrk="0" hangingPunct="0">
              <a:defRPr/>
            </a:pPr>
            <a:endParaRPr lang="zh-CN" altLang="en-US" sz="3200" dirty="0">
              <a:latin typeface="Arial" panose="020B0604020202020204" pitchFamily="34" charset="0"/>
              <a:ea typeface="宋体" panose="02010600030101010101" pitchFamily="2" charset="-122"/>
              <a:cs typeface="宋体" panose="02010600030101010101" pitchFamily="2" charset="-122"/>
            </a:endParaRPr>
          </a:p>
          <a:p>
            <a:pPr indent="1107440" defTabSz="947420" eaLnBrk="0" hangingPunct="0">
              <a:defRPr/>
            </a:pPr>
            <a:r>
              <a:rPr lang="zh-CN" altLang="en-US" sz="3200" b="1" dirty="0">
                <a:solidFill>
                  <a:srgbClr val="0000FF"/>
                </a:solidFill>
                <a:latin typeface="宋体" panose="02010600030101010101" pitchFamily="2" charset="-122"/>
                <a:ea typeface="宋体" panose="02010600030101010101" pitchFamily="2" charset="-122"/>
                <a:cs typeface="Times New Roman" panose="02020603050405020304" pitchFamily="18" charset="0"/>
              </a:rPr>
              <a:t>示例二：信息：汉代州名与唐代道名有很大不同。</a:t>
            </a:r>
            <a:endParaRPr lang="zh-CN" altLang="en-US" sz="3200" dirty="0">
              <a:solidFill>
                <a:srgbClr val="0000FF"/>
              </a:solidFill>
              <a:latin typeface="Arial" panose="020B0604020202020204" pitchFamily="34" charset="0"/>
              <a:ea typeface="宋体" panose="02010600030101010101" pitchFamily="2" charset="-122"/>
              <a:cs typeface="宋体" panose="02010600030101010101" pitchFamily="2" charset="-122"/>
            </a:endParaRPr>
          </a:p>
          <a:p>
            <a:pPr indent="1107440" defTabSz="947420" eaLnBrk="0" hangingPunct="0">
              <a:defRPr/>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        说明：唐代</a:t>
            </a:r>
            <a:r>
              <a:rPr lang="zh-CN" altLang="en-US" sz="3200" b="1" dirty="0">
                <a:latin typeface="Arial" panose="020B0604020202020204"/>
                <a:ea typeface="宋体" panose="02010600030101010101" pitchFamily="2" charset="-122"/>
                <a:cs typeface="Times New Roman" panose="02020603050405020304" pitchFamily="18" charset="0"/>
              </a:rPr>
              <a:t>“</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道</a:t>
            </a:r>
            <a:r>
              <a:rPr lang="zh-CN" altLang="en-US" sz="3200" b="1" dirty="0">
                <a:latin typeface="Arial" panose="020B0604020202020204"/>
                <a:ea typeface="宋体" panose="02010600030101010101" pitchFamily="2" charset="-122"/>
                <a:cs typeface="Times New Roman" panose="02020603050405020304" pitchFamily="18" charset="0"/>
              </a:rPr>
              <a:t>”</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的划分更注重山川地理形势。</a:t>
            </a:r>
            <a:endParaRPr lang="zh-CN" altLang="en-US" sz="3200" dirty="0">
              <a:latin typeface="Arial" panose="020B0604020202020204" pitchFamily="34" charset="0"/>
              <a:ea typeface="宋体" panose="02010600030101010101" pitchFamily="2" charset="-122"/>
              <a:cs typeface="宋体" panose="02010600030101010101" pitchFamily="2" charset="-122"/>
            </a:endParaRPr>
          </a:p>
          <a:p>
            <a:pPr indent="1107440" defTabSz="947420" eaLnBrk="0" hangingPunct="0">
              <a:defRPr/>
            </a:pPr>
            <a:endParaRPr lang="zh-CN" altLang="en-US" sz="3200" dirty="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06400" y="685800"/>
            <a:ext cx="11287125" cy="1631950"/>
          </a:xfrm>
          <a:prstGeom prst="rect">
            <a:avLst/>
          </a:prstGeom>
          <a:solidFill>
            <a:schemeClr val="bg1"/>
          </a:solidFill>
          <a:ln w="9525">
            <a:noFill/>
            <a:miter lim="800000"/>
          </a:ln>
          <a:effectLst/>
        </p:spPr>
        <p:txBody>
          <a:bodyPr lIns="61949" tIns="30975" rIns="61949" bIns="30975">
            <a:spAutoFit/>
          </a:bodyPr>
          <a:lstStyle/>
          <a:p>
            <a:pPr>
              <a:defRPr/>
            </a:pPr>
            <a:r>
              <a:rPr lang="en-US" altLang="zh-CN" sz="2700" b="1" dirty="0">
                <a:latin typeface="+mn-ea"/>
                <a:ea typeface="宋体" panose="02010600030101010101" pitchFamily="2" charset="-122"/>
              </a:rPr>
              <a:t>   </a:t>
            </a:r>
            <a:r>
              <a:rPr lang="en-US" altLang="zh-CN" sz="2700" b="1" dirty="0">
                <a:solidFill>
                  <a:srgbClr val="0000FF"/>
                </a:solidFill>
                <a:latin typeface="+mn-ea"/>
                <a:ea typeface="宋体" panose="02010600030101010101" pitchFamily="2" charset="-122"/>
              </a:rPr>
              <a:t> </a:t>
            </a:r>
            <a:r>
              <a:rPr lang="zh-CN" altLang="en-US" sz="2500" b="1" dirty="0">
                <a:solidFill>
                  <a:srgbClr val="0000FF"/>
                </a:solidFill>
                <a:latin typeface="+mn-ea"/>
                <a:ea typeface="宋体" panose="02010600030101010101" pitchFamily="2" charset="-122"/>
              </a:rPr>
              <a:t>信息：汉代北方地区的州比唐代北方地区的道密集；唐代北方地区的道比汉代北方地区的州少。</a:t>
            </a:r>
          </a:p>
          <a:p>
            <a:pPr>
              <a:defRPr/>
            </a:pPr>
            <a:r>
              <a:rPr lang="zh-CN" altLang="en-US" sz="2500" b="1" dirty="0">
                <a:latin typeface="+mn-ea"/>
                <a:ea typeface="宋体" panose="02010600030101010101" pitchFamily="2" charset="-122"/>
              </a:rPr>
              <a:t>    说明：中央集权程度加深；地方控制力减弱；唐代裁撤合并行政区域，减少了行政支出，缓解经济负担。</a:t>
            </a:r>
          </a:p>
        </p:txBody>
      </p:sp>
      <p:sp>
        <p:nvSpPr>
          <p:cNvPr id="12291" name="Text Box 3"/>
          <p:cNvSpPr txBox="1">
            <a:spLocks noChangeArrowheads="1"/>
          </p:cNvSpPr>
          <p:nvPr/>
        </p:nvSpPr>
        <p:spPr bwMode="auto">
          <a:xfrm>
            <a:off x="463550" y="2320925"/>
            <a:ext cx="11325225" cy="1633538"/>
          </a:xfrm>
          <a:prstGeom prst="rect">
            <a:avLst/>
          </a:prstGeom>
          <a:noFill/>
          <a:ln w="9525">
            <a:noFill/>
            <a:miter lim="800000"/>
          </a:ln>
          <a:effectLst/>
        </p:spPr>
        <p:txBody>
          <a:bodyPr lIns="61949" tIns="30975" rIns="61949" bIns="30975">
            <a:spAutoFit/>
          </a:bodyPr>
          <a:lstStyle/>
          <a:p>
            <a:pPr>
              <a:defRPr/>
            </a:pPr>
            <a:r>
              <a:rPr lang="en-US" altLang="zh-CN" sz="2700" b="1" dirty="0">
                <a:latin typeface="+mn-ea"/>
                <a:ea typeface="宋体" panose="02010600030101010101" pitchFamily="2" charset="-122"/>
              </a:rPr>
              <a:t>   </a:t>
            </a:r>
            <a:r>
              <a:rPr lang="en-US" altLang="zh-CN" sz="2700" b="1" dirty="0">
                <a:solidFill>
                  <a:srgbClr val="0000FF"/>
                </a:solidFill>
                <a:latin typeface="+mn-ea"/>
                <a:ea typeface="宋体" panose="02010600030101010101" pitchFamily="2" charset="-122"/>
              </a:rPr>
              <a:t> </a:t>
            </a:r>
            <a:r>
              <a:rPr lang="zh-CN" altLang="en-US" sz="2500" b="1" dirty="0">
                <a:solidFill>
                  <a:srgbClr val="0000FF"/>
                </a:solidFill>
                <a:latin typeface="+mn-ea"/>
                <a:ea typeface="宋体" panose="02010600030101010101" pitchFamily="2" charset="-122"/>
              </a:rPr>
              <a:t>信息：吐蕃</a:t>
            </a:r>
            <a:r>
              <a:rPr lang="en-US" altLang="en-US" sz="2500" b="1" dirty="0">
                <a:solidFill>
                  <a:srgbClr val="0000FF"/>
                </a:solidFill>
                <a:latin typeface="+mn-ea"/>
                <a:ea typeface="宋体" panose="02010600030101010101" pitchFamily="2" charset="-122"/>
              </a:rPr>
              <a:t>、</a:t>
            </a:r>
            <a:r>
              <a:rPr lang="zh-CN" altLang="en-US" sz="2500" b="1" dirty="0">
                <a:solidFill>
                  <a:srgbClr val="0000FF"/>
                </a:solidFill>
                <a:latin typeface="+mn-ea"/>
                <a:ea typeface="宋体" panose="02010600030101010101" pitchFamily="2" charset="-122"/>
              </a:rPr>
              <a:t>南诏不见于汉代</a:t>
            </a:r>
          </a:p>
          <a:p>
            <a:pPr>
              <a:defRPr/>
            </a:pPr>
            <a:r>
              <a:rPr lang="zh-CN" altLang="en-US" sz="2500" b="1" dirty="0">
                <a:latin typeface="+mn-ea"/>
                <a:ea typeface="宋体" panose="02010600030101010101" pitchFamily="2" charset="-122"/>
              </a:rPr>
              <a:t>    说明：从汉至唐边疆民族地区有所发展；与中原联系加深；密切中央王朝与边疆少数民族的关系；唐代少数民族政策效果明显；促进民族之间的经济文化交流；缓和民族矛盾。</a:t>
            </a:r>
          </a:p>
        </p:txBody>
      </p:sp>
      <p:sp>
        <p:nvSpPr>
          <p:cNvPr id="12292" name="Text Box 4"/>
          <p:cNvSpPr txBox="1">
            <a:spLocks noChangeArrowheads="1"/>
          </p:cNvSpPr>
          <p:nvPr/>
        </p:nvSpPr>
        <p:spPr bwMode="auto">
          <a:xfrm>
            <a:off x="427038" y="4037013"/>
            <a:ext cx="11061700" cy="862012"/>
          </a:xfrm>
          <a:prstGeom prst="rect">
            <a:avLst/>
          </a:prstGeom>
          <a:noFill/>
          <a:ln w="9525">
            <a:noFill/>
            <a:miter lim="800000"/>
          </a:ln>
          <a:effectLst/>
        </p:spPr>
        <p:txBody>
          <a:bodyPr lIns="61949" tIns="30975" rIns="61949" bIns="30975">
            <a:spAutoFit/>
          </a:bodyPr>
          <a:lstStyle/>
          <a:p>
            <a:pPr>
              <a:defRPr/>
            </a:pPr>
            <a:r>
              <a:rPr lang="en-US" altLang="zh-CN" sz="2700" b="1" dirty="0">
                <a:latin typeface="+mn-ea"/>
                <a:ea typeface="宋体" panose="02010600030101010101" pitchFamily="2" charset="-122"/>
              </a:rPr>
              <a:t>    </a:t>
            </a:r>
            <a:r>
              <a:rPr lang="zh-CN" altLang="en-US" sz="2500" b="1" dirty="0">
                <a:solidFill>
                  <a:srgbClr val="0000FF"/>
                </a:solidFill>
                <a:latin typeface="+mn-ea"/>
                <a:ea typeface="宋体" panose="02010600030101010101" pitchFamily="2" charset="-122"/>
              </a:rPr>
              <a:t>信息</a:t>
            </a:r>
            <a:r>
              <a:rPr lang="en-US" sz="2500" b="1" dirty="0">
                <a:solidFill>
                  <a:srgbClr val="0000FF"/>
                </a:solidFill>
                <a:latin typeface="+mn-ea"/>
                <a:ea typeface="宋体" panose="02010600030101010101" pitchFamily="2" charset="-122"/>
              </a:rPr>
              <a:t>:</a:t>
            </a:r>
            <a:r>
              <a:rPr lang="zh-CN" altLang="en-US" sz="2500" b="1" dirty="0">
                <a:solidFill>
                  <a:srgbClr val="0000FF"/>
                </a:solidFill>
                <a:latin typeface="+mn-ea"/>
                <a:ea typeface="宋体" panose="02010600030101010101" pitchFamily="2" charset="-122"/>
              </a:rPr>
              <a:t>汉代交州与唐代岭南道所辖变化不大</a:t>
            </a:r>
          </a:p>
          <a:p>
            <a:pPr>
              <a:defRPr/>
            </a:pPr>
            <a:r>
              <a:rPr lang="zh-CN" altLang="en-US" sz="2500" b="1" dirty="0">
                <a:latin typeface="+mn-ea"/>
                <a:ea typeface="宋体" panose="02010600030101010101" pitchFamily="2" charset="-122"/>
              </a:rPr>
              <a:t>    说明：这一地区经济发展较为缓慢。</a:t>
            </a:r>
          </a:p>
        </p:txBody>
      </p:sp>
      <p:sp>
        <p:nvSpPr>
          <p:cNvPr id="12293" name="Rectangle 5"/>
          <p:cNvSpPr>
            <a:spLocks noChangeArrowheads="1"/>
          </p:cNvSpPr>
          <p:nvPr/>
        </p:nvSpPr>
        <p:spPr bwMode="auto">
          <a:xfrm>
            <a:off x="660400" y="5062538"/>
            <a:ext cx="11410950" cy="1249362"/>
          </a:xfrm>
          <a:prstGeom prst="rect">
            <a:avLst/>
          </a:prstGeom>
          <a:noFill/>
          <a:ln w="9525">
            <a:noFill/>
            <a:miter lim="800000"/>
          </a:ln>
          <a:effectLst/>
        </p:spPr>
        <p:txBody>
          <a:bodyPr lIns="94796" tIns="47398" rIns="94796" bIns="47398" anchor="ctr">
            <a:spAutoFit/>
          </a:bodyPr>
          <a:lstStyle/>
          <a:p>
            <a:pPr>
              <a:defRPr/>
            </a:pPr>
            <a:r>
              <a:rPr lang="en-US" altLang="zh-CN" sz="2500" b="1" dirty="0">
                <a:solidFill>
                  <a:srgbClr val="0000FF"/>
                </a:solidFill>
                <a:latin typeface="+mn-ea"/>
                <a:ea typeface="宋体" panose="02010600030101010101" pitchFamily="2" charset="-122"/>
              </a:rPr>
              <a:t>   </a:t>
            </a:r>
            <a:r>
              <a:rPr lang="zh-CN" altLang="en-US" sz="2500" b="1" dirty="0">
                <a:solidFill>
                  <a:srgbClr val="0000FF"/>
                </a:solidFill>
                <a:latin typeface="+mn-ea"/>
                <a:ea typeface="宋体" panose="02010600030101010101" pitchFamily="2" charset="-122"/>
              </a:rPr>
              <a:t>信息</a:t>
            </a:r>
            <a:r>
              <a:rPr lang="en-US" sz="2500" b="1" dirty="0">
                <a:solidFill>
                  <a:srgbClr val="0000FF"/>
                </a:solidFill>
                <a:latin typeface="+mn-ea"/>
                <a:ea typeface="宋体" panose="02010600030101010101" pitchFamily="2" charset="-122"/>
              </a:rPr>
              <a:t>:</a:t>
            </a:r>
            <a:r>
              <a:rPr lang="zh-CN" altLang="en-US" sz="2500" b="1" dirty="0">
                <a:solidFill>
                  <a:srgbClr val="0000FF"/>
                </a:solidFill>
                <a:latin typeface="+mn-ea"/>
                <a:ea typeface="宋体" panose="02010600030101010101" pitchFamily="2" charset="-122"/>
              </a:rPr>
              <a:t>州、道开始都是监察区，后来演变成行政区 。</a:t>
            </a:r>
          </a:p>
          <a:p>
            <a:pPr>
              <a:defRPr/>
            </a:pPr>
            <a:r>
              <a:rPr lang="zh-CN" altLang="en-US" sz="2500" b="1" dirty="0">
                <a:latin typeface="+mn-ea"/>
                <a:ea typeface="宋体" panose="02010600030101010101" pitchFamily="2" charset="-122"/>
              </a:rPr>
              <a:t>   说明：中央集权促成地方行政制度变迁</a:t>
            </a:r>
            <a:r>
              <a:rPr lang="zh-CN" altLang="en-US" b="1" dirty="0">
                <a:latin typeface="+mn-ea"/>
                <a:ea typeface="宋体" panose="02010600030101010101" pitchFamily="2" charset="-122"/>
              </a:rPr>
              <a:t>（</a:t>
            </a:r>
            <a:r>
              <a:rPr lang="zh-CN" altLang="en-US" sz="2500" b="1" dirty="0">
                <a:latin typeface="+mn-ea"/>
                <a:ea typeface="宋体" panose="02010600030101010101" pitchFamily="2" charset="-122"/>
              </a:rPr>
              <a:t>地方与中央关系不断调整，机构设置随形势而变化</a:t>
            </a:r>
            <a:r>
              <a:rPr lang="zh-CN" altLang="en-US" b="1" dirty="0">
                <a:latin typeface="+mn-ea"/>
                <a:ea typeface="宋体" panose="02010600030101010101" pitchFamily="2" charset="-122"/>
              </a:rPr>
              <a:t>）</a:t>
            </a:r>
            <a:r>
              <a:rPr lang="zh-CN" altLang="en-US" sz="2500" b="1" dirty="0">
                <a:latin typeface="+mn-ea"/>
                <a:ea typeface="宋体" panose="02010600030101010101" pitchFamily="2" charset="-122"/>
              </a:rPr>
              <a:t>。</a:t>
            </a:r>
          </a:p>
        </p:txBody>
      </p:sp>
      <p:sp>
        <p:nvSpPr>
          <p:cNvPr id="178181" name="Rectangle 6"/>
          <p:cNvSpPr>
            <a:spLocks noChangeArrowheads="1"/>
          </p:cNvSpPr>
          <p:nvPr/>
        </p:nvSpPr>
        <p:spPr bwMode="auto">
          <a:xfrm>
            <a:off x="609600" y="119063"/>
            <a:ext cx="2768600" cy="541337"/>
          </a:xfrm>
          <a:prstGeom prst="rect">
            <a:avLst/>
          </a:prstGeom>
          <a:noFill/>
          <a:ln w="9525">
            <a:noFill/>
            <a:miter lim="800000"/>
            <a:headEnd/>
            <a:tailEnd/>
          </a:ln>
        </p:spPr>
        <p:txBody>
          <a:bodyPr wrap="none" lIns="94796" tIns="47398" rIns="94796" bIns="47398">
            <a:spAutoFit/>
          </a:bodyPr>
          <a:lstStyle/>
          <a:p>
            <a:r>
              <a:rPr lang="en-US" altLang="zh-CN" sz="2900">
                <a:solidFill>
                  <a:schemeClr val="folHlink"/>
                </a:solidFill>
                <a:ea typeface="黑体" pitchFamily="2" charset="-122"/>
              </a:rPr>
              <a:t>※</a:t>
            </a:r>
            <a:r>
              <a:rPr lang="zh-CN" altLang="en-US" sz="2900">
                <a:solidFill>
                  <a:schemeClr val="folHlink"/>
                </a:solidFill>
                <a:ea typeface="黑体" pitchFamily="2" charset="-122"/>
              </a:rPr>
              <a:t>其它答案</a:t>
            </a:r>
            <a:r>
              <a:rPr lang="en-US" altLang="zh-CN" sz="2900">
                <a:solidFill>
                  <a:schemeClr val="folHlink"/>
                </a:solidFill>
                <a:ea typeface="黑体" pitchFamily="2" charset="-122"/>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box(in)">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diamond(in)">
                                      <p:cBhvr>
                                        <p:cTn id="12" dur="2000"/>
                                        <p:tgtEl>
                                          <p:spTgt spid="12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box(in)">
                                      <p:cBhvr>
                                        <p:cTn id="17" dur="500"/>
                                        <p:tgtEl>
                                          <p:spTgt spid="1229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1">
                                            <p:txEl>
                                              <p:pRg st="1" end="1"/>
                                            </p:txEl>
                                          </p:spTgt>
                                        </p:tgtEl>
                                        <p:attrNameLst>
                                          <p:attrName>style.visibility</p:attrName>
                                        </p:attrNameLst>
                                      </p:cBhvr>
                                      <p:to>
                                        <p:strVal val="visible"/>
                                      </p:to>
                                    </p:set>
                                    <p:animEffect transition="in" filter="box(in)">
                                      <p:cBhvr>
                                        <p:cTn id="22" dur="500"/>
                                        <p:tgtEl>
                                          <p:spTgt spid="1229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292">
                                            <p:txEl>
                                              <p:pRg st="0" end="0"/>
                                            </p:txEl>
                                          </p:spTgt>
                                        </p:tgtEl>
                                        <p:attrNameLst>
                                          <p:attrName>style.visibility</p:attrName>
                                        </p:attrNameLst>
                                      </p:cBhvr>
                                      <p:to>
                                        <p:strVal val="visible"/>
                                      </p:to>
                                    </p:set>
                                    <p:animEffect transition="in" filter="box(in)">
                                      <p:cBhvr>
                                        <p:cTn id="27" dur="500"/>
                                        <p:tgtEl>
                                          <p:spTgt spid="1229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292">
                                            <p:txEl>
                                              <p:pRg st="1" end="1"/>
                                            </p:txEl>
                                          </p:spTgt>
                                        </p:tgtEl>
                                        <p:attrNameLst>
                                          <p:attrName>style.visibility</p:attrName>
                                        </p:attrNameLst>
                                      </p:cBhvr>
                                      <p:to>
                                        <p:strVal val="visible"/>
                                      </p:to>
                                    </p:set>
                                    <p:animEffect transition="in" filter="box(in)">
                                      <p:cBhvr>
                                        <p:cTn id="32" dur="500"/>
                                        <p:tgtEl>
                                          <p:spTgt spid="1229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293"/>
                                        </p:tgtEl>
                                        <p:attrNameLst>
                                          <p:attrName>style.visibility</p:attrName>
                                        </p:attrNameLst>
                                      </p:cBhvr>
                                      <p:to>
                                        <p:strVal val="visible"/>
                                      </p:to>
                                    </p:set>
                                    <p:animEffect transition="in" filter="box(in)">
                                      <p:cBhvr>
                                        <p:cTn id="3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773113" y="1323975"/>
            <a:ext cx="11077575" cy="3633788"/>
          </a:xfrm>
          <a:prstGeom prst="rect">
            <a:avLst/>
          </a:prstGeom>
          <a:noFill/>
          <a:ln w="9525">
            <a:noFill/>
            <a:miter lim="800000"/>
            <a:headEnd/>
            <a:tailEnd/>
          </a:ln>
        </p:spPr>
        <p:txBody>
          <a:bodyPr>
            <a:spAutoFit/>
          </a:bodyPr>
          <a:lstStyle/>
          <a:p>
            <a:pPr>
              <a:lnSpc>
                <a:spcPct val="120000"/>
              </a:lnSpc>
              <a:buFont typeface="Arial" charset="0"/>
              <a:buNone/>
            </a:pPr>
            <a:r>
              <a:rPr lang="zh-CN" altLang="en-US" sz="3200" b="1">
                <a:latin typeface="黑体" pitchFamily="2" charset="-122"/>
                <a:ea typeface="黑体" pitchFamily="2" charset="-122"/>
              </a:rPr>
              <a:t>   </a:t>
            </a:r>
            <a:r>
              <a:rPr lang="zh-CN" altLang="en-US" sz="3200" b="1">
                <a:latin typeface="微软雅黑"/>
                <a:ea typeface="微软雅黑"/>
                <a:cs typeface="微软雅黑"/>
              </a:rPr>
              <a:t> 教育部修订高中历史课程标准，强调高中历史教学重点任务是提升学生的历史核心素养。</a:t>
            </a:r>
          </a:p>
          <a:p>
            <a:pPr>
              <a:lnSpc>
                <a:spcPct val="120000"/>
              </a:lnSpc>
              <a:buFont typeface="Arial" charset="0"/>
              <a:buNone/>
            </a:pPr>
            <a:r>
              <a:rPr lang="zh-CN" altLang="en-US" sz="3200" b="1">
                <a:latin typeface="微软雅黑"/>
                <a:ea typeface="微软雅黑"/>
                <a:cs typeface="微软雅黑"/>
              </a:rPr>
              <a:t>      </a:t>
            </a:r>
            <a:r>
              <a:rPr lang="zh-CN" altLang="en-US" sz="3200" b="1">
                <a:solidFill>
                  <a:srgbClr val="FF0000"/>
                </a:solidFill>
                <a:latin typeface="微软雅黑"/>
                <a:ea typeface="微软雅黑"/>
                <a:cs typeface="微软雅黑"/>
              </a:rPr>
              <a:t>唯物史观、时空观念、史料实证 、历史解释、家国情怀</a:t>
            </a:r>
          </a:p>
          <a:p>
            <a:pPr>
              <a:lnSpc>
                <a:spcPct val="120000"/>
              </a:lnSpc>
              <a:buFont typeface="Arial" charset="0"/>
              <a:buNone/>
            </a:pPr>
            <a:r>
              <a:rPr lang="zh-CN" altLang="en-US" sz="3200" b="1">
                <a:latin typeface="微软雅黑"/>
                <a:ea typeface="微软雅黑"/>
                <a:cs typeface="微软雅黑"/>
              </a:rPr>
              <a:t>      历史核心素养达成度，是评价历史教学质量的关键指标。考察学生的历史核心素养，是今后历史教学评价的根本导向。</a:t>
            </a:r>
            <a:endParaRPr lang="en-US" altLang="zh-CN" sz="3200" b="1">
              <a:latin typeface="微软雅黑"/>
              <a:ea typeface="微软雅黑"/>
              <a:cs typeface="微软雅黑"/>
            </a:endParaRPr>
          </a:p>
          <a:p>
            <a:pPr>
              <a:lnSpc>
                <a:spcPct val="120000"/>
              </a:lnSpc>
            </a:pPr>
            <a:r>
              <a:rPr lang="en-US" altLang="zh-CN" sz="3200" b="1">
                <a:latin typeface="黑体" pitchFamily="2" charset="-122"/>
                <a:ea typeface="黑体" pitchFamily="2" charset="-122"/>
              </a:rPr>
              <a:t>                       </a:t>
            </a:r>
            <a:endParaRPr lang="zh-CN" altLang="en-US" sz="3200" b="1">
              <a:latin typeface="黑体" pitchFamily="2" charset="-122"/>
              <a:ea typeface="黑体" pitchFamily="2" charset="-122"/>
            </a:endParaRPr>
          </a:p>
        </p:txBody>
      </p:sp>
      <p:sp>
        <p:nvSpPr>
          <p:cNvPr id="5" name="矩形 4"/>
          <p:cNvSpPr>
            <a:spLocks noChangeArrowheads="1"/>
          </p:cNvSpPr>
          <p:nvPr/>
        </p:nvSpPr>
        <p:spPr bwMode="auto">
          <a:xfrm>
            <a:off x="3644900" y="495300"/>
            <a:ext cx="4768850" cy="644525"/>
          </a:xfrm>
          <a:prstGeom prst="rect">
            <a:avLst/>
          </a:prstGeom>
          <a:noFill/>
          <a:ln w="9525">
            <a:noFill/>
            <a:miter lim="800000"/>
            <a:headEnd/>
            <a:tailEnd/>
          </a:ln>
        </p:spPr>
        <p:txBody>
          <a:bodyPr>
            <a:spAutoFit/>
          </a:bodyPr>
          <a:lstStyle/>
          <a:p>
            <a:endParaRPr lang="zh-CN" altLang="en-US" sz="360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596900" y="285750"/>
            <a:ext cx="11039475" cy="588963"/>
          </a:xfrm>
          <a:prstGeom prst="rect">
            <a:avLst/>
          </a:prstGeom>
          <a:noFill/>
          <a:ln w="9525">
            <a:noFill/>
            <a:miter lim="800000"/>
            <a:headEnd/>
            <a:tailEnd/>
          </a:ln>
        </p:spPr>
        <p:txBody>
          <a:bodyPr lIns="94796" tIns="47398" rIns="94796" bIns="47398" anchor="ctr">
            <a:spAutoFit/>
          </a:bodyPr>
          <a:lstStyle/>
          <a:p>
            <a:pPr indent="317500" defTabSz="946150"/>
            <a:r>
              <a:rPr lang="zh-CN" altLang="en-US" sz="3200" b="1">
                <a:solidFill>
                  <a:srgbClr val="0000FF"/>
                </a:solidFill>
                <a:latin typeface="黑体" pitchFamily="2" charset="-122"/>
                <a:ea typeface="黑体" pitchFamily="2" charset="-122"/>
                <a:cs typeface="Times New Roman" pitchFamily="18" charset="0"/>
              </a:rPr>
              <a:t>         基本方法总结：</a:t>
            </a:r>
            <a:r>
              <a:rPr lang="zh-CN" altLang="en-US" sz="3200" b="1">
                <a:solidFill>
                  <a:srgbClr val="FF0000"/>
                </a:solidFill>
                <a:latin typeface="黑体" pitchFamily="2" charset="-122"/>
                <a:ea typeface="黑体" pitchFamily="2" charset="-122"/>
                <a:cs typeface="Times New Roman" pitchFamily="18" charset="0"/>
              </a:rPr>
              <a:t>求同、求异、找变化。</a:t>
            </a:r>
            <a:endParaRPr lang="zh-CN" altLang="en-US" sz="3200">
              <a:solidFill>
                <a:srgbClr val="FF0000"/>
              </a:solidFill>
              <a:latin typeface="黑体" pitchFamily="2" charset="-122"/>
              <a:ea typeface="黑体" pitchFamily="2" charset="-122"/>
              <a:cs typeface="宋体" charset="-122"/>
            </a:endParaRPr>
          </a:p>
        </p:txBody>
      </p:sp>
      <p:sp>
        <p:nvSpPr>
          <p:cNvPr id="3" name="矩形 2"/>
          <p:cNvSpPr>
            <a:spLocks noChangeArrowheads="1"/>
          </p:cNvSpPr>
          <p:nvPr/>
        </p:nvSpPr>
        <p:spPr bwMode="auto">
          <a:xfrm>
            <a:off x="525463" y="1312863"/>
            <a:ext cx="11430000" cy="4832350"/>
          </a:xfrm>
          <a:prstGeom prst="rect">
            <a:avLst/>
          </a:prstGeom>
          <a:noFill/>
          <a:ln w="9525">
            <a:noFill/>
            <a:miter lim="800000"/>
            <a:headEnd/>
            <a:tailEnd/>
          </a:ln>
        </p:spPr>
        <p:txBody>
          <a:bodyPr>
            <a:spAutoFit/>
          </a:bodyPr>
          <a:lstStyle/>
          <a:p>
            <a:pPr indent="317500" defTabSz="946150" eaLnBrk="0" hangingPunct="0"/>
            <a:r>
              <a:rPr lang="en-US" altLang="zh-CN" sz="2800" b="1">
                <a:solidFill>
                  <a:srgbClr val="FF0000"/>
                </a:solidFill>
                <a:latin typeface="宋体" charset="-122"/>
                <a:cs typeface="Times New Roman" pitchFamily="18" charset="0"/>
              </a:rPr>
              <a:t>1.</a:t>
            </a:r>
            <a:r>
              <a:rPr lang="zh-CN" altLang="en-US" sz="2800" b="1">
                <a:solidFill>
                  <a:srgbClr val="FF0000"/>
                </a:solidFill>
                <a:latin typeface="宋体" charset="-122"/>
                <a:cs typeface="Times New Roman" pitchFamily="18" charset="0"/>
              </a:rPr>
              <a:t>求同</a:t>
            </a:r>
            <a:r>
              <a:rPr lang="zh-CN" altLang="en-US" sz="2800" b="1">
                <a:latin typeface="宋体" charset="-122"/>
                <a:cs typeface="Times New Roman" pitchFamily="18" charset="0"/>
              </a:rPr>
              <a:t>：审查两幅图片的相同之处。对比汉唐时期的州和道，知识面广的同学不难发现，州、道开始都是监察区，但是后来却演变成行政区，是中央集权促成地方行政制度变迁的，考生如果能围绕该主题进行阐述，是一个不错的选择。</a:t>
            </a:r>
            <a:endParaRPr lang="zh-CN" altLang="en-US" sz="2800"/>
          </a:p>
          <a:p>
            <a:pPr indent="317500" defTabSz="946150" eaLnBrk="0" hangingPunct="0"/>
            <a:r>
              <a:rPr lang="en-US" altLang="zh-CN" sz="2800" b="1">
                <a:solidFill>
                  <a:srgbClr val="FF0000"/>
                </a:solidFill>
                <a:latin typeface="宋体" charset="-122"/>
                <a:cs typeface="Times New Roman" pitchFamily="18" charset="0"/>
              </a:rPr>
              <a:t>2.</a:t>
            </a:r>
            <a:r>
              <a:rPr lang="zh-CN" altLang="en-US" sz="2800" b="1">
                <a:solidFill>
                  <a:srgbClr val="FF0000"/>
                </a:solidFill>
                <a:latin typeface="宋体" charset="-122"/>
                <a:cs typeface="Times New Roman" pitchFamily="18" charset="0"/>
              </a:rPr>
              <a:t>求异：</a:t>
            </a:r>
            <a:r>
              <a:rPr lang="zh-CN" altLang="en-US" sz="2800" b="1">
                <a:latin typeface="宋体" charset="-122"/>
                <a:cs typeface="Times New Roman" pitchFamily="18" charset="0"/>
              </a:rPr>
              <a:t>查看两幅图片的不同之处。如汉代州名与唐代道名有很大不同，唐代</a:t>
            </a:r>
            <a:r>
              <a:rPr lang="zh-CN" altLang="en-US" sz="2800" b="1">
                <a:cs typeface="Times New Roman" pitchFamily="18" charset="0"/>
              </a:rPr>
              <a:t>“</a:t>
            </a:r>
            <a:r>
              <a:rPr lang="zh-CN" altLang="en-US" sz="2800" b="1">
                <a:latin typeface="宋体" charset="-122"/>
                <a:cs typeface="Times New Roman" pitchFamily="18" charset="0"/>
              </a:rPr>
              <a:t>道</a:t>
            </a:r>
            <a:r>
              <a:rPr lang="zh-CN" altLang="en-US" sz="2800" b="1">
                <a:cs typeface="Times New Roman" pitchFamily="18" charset="0"/>
              </a:rPr>
              <a:t>”</a:t>
            </a:r>
            <a:r>
              <a:rPr lang="zh-CN" altLang="en-US" sz="2800" b="1">
                <a:latin typeface="宋体" charset="-122"/>
                <a:cs typeface="Times New Roman" pitchFamily="18" charset="0"/>
              </a:rPr>
              <a:t>的划分更注重山川地理形势（考试中心所给的</a:t>
            </a:r>
            <a:r>
              <a:rPr lang="zh-CN" altLang="en-US" sz="2800" b="1">
                <a:cs typeface="Times New Roman" pitchFamily="18" charset="0"/>
              </a:rPr>
              <a:t>“</a:t>
            </a:r>
            <a:r>
              <a:rPr lang="zh-CN" altLang="en-US" sz="2800" b="1">
                <a:latin typeface="宋体" charset="-122"/>
                <a:cs typeface="Times New Roman" pitchFamily="18" charset="0"/>
              </a:rPr>
              <a:t>示例答案二</a:t>
            </a:r>
            <a:r>
              <a:rPr lang="zh-CN" altLang="en-US" sz="2800" b="1">
                <a:cs typeface="Times New Roman" pitchFamily="18" charset="0"/>
              </a:rPr>
              <a:t>”</a:t>
            </a:r>
            <a:r>
              <a:rPr lang="zh-CN" altLang="en-US" sz="2800" b="1">
                <a:latin typeface="宋体" charset="-122"/>
                <a:cs typeface="Times New Roman" pitchFamily="18" charset="0"/>
              </a:rPr>
              <a:t>）。</a:t>
            </a:r>
            <a:endParaRPr lang="zh-CN" altLang="en-US" sz="2800"/>
          </a:p>
          <a:p>
            <a:pPr indent="317500" defTabSz="946150" eaLnBrk="0" hangingPunct="0"/>
            <a:r>
              <a:rPr lang="en-US" altLang="zh-CN" sz="2800" b="1">
                <a:solidFill>
                  <a:srgbClr val="FF0000"/>
                </a:solidFill>
                <a:latin typeface="宋体" charset="-122"/>
                <a:cs typeface="Times New Roman" pitchFamily="18" charset="0"/>
              </a:rPr>
              <a:t>3.</a:t>
            </a:r>
            <a:r>
              <a:rPr lang="zh-CN" altLang="en-US" sz="2800" b="1">
                <a:solidFill>
                  <a:srgbClr val="FF0000"/>
                </a:solidFill>
                <a:latin typeface="宋体" charset="-122"/>
                <a:cs typeface="Times New Roman" pitchFamily="18" charset="0"/>
              </a:rPr>
              <a:t>找变化：</a:t>
            </a:r>
            <a:r>
              <a:rPr lang="zh-CN" altLang="en-US" sz="2800" b="1">
                <a:latin typeface="宋体" charset="-122"/>
                <a:cs typeface="Times New Roman" pitchFamily="18" charset="0"/>
              </a:rPr>
              <a:t>看从第一幅图到第二幅图发生了哪些变化，提炼发生变化的原因是什么。如汉代的州集中于黄河中下游地区，唐代的道南北分布大体平衡。说明汉唐间南方社会经济有了很大发展（考试中心所给的</a:t>
            </a:r>
            <a:r>
              <a:rPr lang="zh-CN" altLang="en-US" sz="2800" b="1">
                <a:cs typeface="Times New Roman" pitchFamily="18" charset="0"/>
              </a:rPr>
              <a:t>“</a:t>
            </a:r>
            <a:r>
              <a:rPr lang="zh-CN" altLang="en-US" sz="2800" b="1">
                <a:latin typeface="宋体" charset="-122"/>
                <a:cs typeface="Times New Roman" pitchFamily="18" charset="0"/>
              </a:rPr>
              <a:t>示例答案一</a:t>
            </a:r>
            <a:r>
              <a:rPr lang="zh-CN" altLang="en-US" sz="2800" b="1">
                <a:cs typeface="Times New Roman" pitchFamily="18" charset="0"/>
              </a:rPr>
              <a:t>”</a:t>
            </a:r>
            <a:r>
              <a:rPr lang="zh-CN" altLang="en-US" sz="2800" b="1">
                <a:latin typeface="宋体" charset="-122"/>
                <a:cs typeface="Times New Roman" pitchFamily="18" charset="0"/>
              </a:rPr>
              <a:t>）。</a:t>
            </a:r>
            <a:endParaRPr lang="zh-CN" altLang="en-US"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285750" y="357188"/>
            <a:ext cx="11526838" cy="6743700"/>
          </a:xfrm>
          <a:prstGeom prst="rect">
            <a:avLst/>
          </a:prstGeom>
          <a:noFill/>
          <a:ln w="9525">
            <a:noFill/>
            <a:miter lim="800000"/>
            <a:headEnd/>
            <a:tailEnd/>
          </a:ln>
        </p:spPr>
        <p:txBody>
          <a:bodyPr lIns="94796" tIns="47398" rIns="94796" bIns="47398" anchor="ctr">
            <a:spAutoFit/>
          </a:bodyPr>
          <a:lstStyle/>
          <a:p>
            <a:pPr indent="276225" defTabSz="946150"/>
            <a:r>
              <a:rPr lang="en-US" altLang="zh-CN" b="1">
                <a:solidFill>
                  <a:srgbClr val="FF0000"/>
                </a:solidFill>
                <a:latin typeface="Times New Roman" pitchFamily="18" charset="0"/>
                <a:cs typeface="Times New Roman" pitchFamily="18" charset="0"/>
              </a:rPr>
              <a:t>5.</a:t>
            </a:r>
            <a:r>
              <a:rPr lang="zh-CN" altLang="en-US" b="1">
                <a:solidFill>
                  <a:srgbClr val="FF0000"/>
                </a:solidFill>
                <a:latin typeface="Times New Roman" pitchFamily="18" charset="0"/>
                <a:cs typeface="Times New Roman" pitchFamily="18" charset="0"/>
              </a:rPr>
              <a:t>（</a:t>
            </a:r>
            <a:r>
              <a:rPr lang="en-US" altLang="zh-CN" b="1">
                <a:solidFill>
                  <a:srgbClr val="FF0000"/>
                </a:solidFill>
                <a:latin typeface="Times New Roman" pitchFamily="18" charset="0"/>
                <a:cs typeface="Times New Roman" pitchFamily="18" charset="0"/>
              </a:rPr>
              <a:t>2014</a:t>
            </a:r>
            <a:r>
              <a:rPr lang="zh-CN" altLang="en-US" b="1">
                <a:solidFill>
                  <a:srgbClr val="FF0000"/>
                </a:solidFill>
                <a:latin typeface="Times New Roman" pitchFamily="18" charset="0"/>
                <a:cs typeface="Times New Roman" pitchFamily="18" charset="0"/>
              </a:rPr>
              <a:t>年新课标全国卷一</a:t>
            </a:r>
            <a:r>
              <a:rPr lang="en-US" altLang="zh-CN" b="1">
                <a:solidFill>
                  <a:srgbClr val="FF0000"/>
                </a:solidFill>
                <a:latin typeface="Times New Roman" pitchFamily="18" charset="0"/>
                <a:cs typeface="Times New Roman" pitchFamily="18" charset="0"/>
              </a:rPr>
              <a:t>41</a:t>
            </a:r>
            <a:r>
              <a:rPr lang="zh-CN" altLang="en-US" b="1">
                <a:solidFill>
                  <a:srgbClr val="FF0000"/>
                </a:solidFill>
                <a:latin typeface="Times New Roman" pitchFamily="18" charset="0"/>
                <a:cs typeface="Times New Roman" pitchFamily="18" charset="0"/>
              </a:rPr>
              <a:t>）．（</a:t>
            </a:r>
            <a:r>
              <a:rPr lang="en-US" altLang="zh-CN" b="1">
                <a:latin typeface="Times New Roman" pitchFamily="18" charset="0"/>
                <a:cs typeface="Times New Roman" pitchFamily="18" charset="0"/>
              </a:rPr>
              <a:t>12</a:t>
            </a:r>
            <a:r>
              <a:rPr lang="zh-CN" altLang="en-US" b="1">
                <a:latin typeface="Times New Roman" pitchFamily="18" charset="0"/>
                <a:cs typeface="Times New Roman" pitchFamily="18" charset="0"/>
              </a:rPr>
              <a:t>分）阅读材料，完成下列要求。</a:t>
            </a:r>
            <a:endParaRPr lang="zh-CN" altLang="en-US" b="1"/>
          </a:p>
          <a:p>
            <a:pPr indent="276225" defTabSz="946150" eaLnBrk="0" hangingPunct="0"/>
            <a:r>
              <a:rPr lang="zh-CN" altLang="en-US" b="1">
                <a:latin typeface="黑体" pitchFamily="2" charset="-122"/>
                <a:ea typeface="黑体" pitchFamily="2" charset="-122"/>
                <a:cs typeface="Times New Roman" pitchFamily="18" charset="0"/>
              </a:rPr>
              <a:t>材料  </a:t>
            </a:r>
            <a:r>
              <a:rPr lang="zh-CN" altLang="en-US" b="1">
                <a:latin typeface="Times New Roman" pitchFamily="18" charset="0"/>
                <a:cs typeface="Times New Roman" pitchFamily="18" charset="0"/>
              </a:rPr>
              <a:t>下面是</a:t>
            </a:r>
            <a:r>
              <a:rPr lang="en-US" altLang="zh-CN" b="1">
                <a:latin typeface="Times New Roman" pitchFamily="18" charset="0"/>
                <a:cs typeface="Times New Roman" pitchFamily="18" charset="0"/>
              </a:rPr>
              <a:t>1960</a:t>
            </a:r>
            <a:r>
              <a:rPr lang="zh-CN" altLang="en-US" b="1">
                <a:latin typeface="Times New Roman" pitchFamily="18" charset="0"/>
                <a:cs typeface="Times New Roman" pitchFamily="18" charset="0"/>
              </a:rPr>
              <a:t>年我国中学历史教科书中“抗日战争”内容的目录摘编。</a:t>
            </a:r>
            <a:endParaRPr lang="zh-CN" altLang="en-US" b="1"/>
          </a:p>
          <a:p>
            <a:pPr indent="276225" defTabSz="946150" eaLnBrk="0" hangingPunct="0"/>
            <a:r>
              <a:rPr lang="zh-CN" altLang="en-US" b="1">
                <a:latin typeface="Times New Roman" pitchFamily="18" charset="0"/>
                <a:cs typeface="Times New Roman" pitchFamily="18" charset="0"/>
              </a:rPr>
              <a:t>第二十章    全国抗日战争的开始</a:t>
            </a:r>
            <a:endParaRPr lang="zh-CN" altLang="en-US" b="1"/>
          </a:p>
          <a:p>
            <a:pPr indent="276225" defTabSz="946150" eaLnBrk="0" hangingPunct="0"/>
            <a:r>
              <a:rPr lang="zh-CN" altLang="en-US" b="1">
                <a:latin typeface="Times New Roman" pitchFamily="18" charset="0"/>
                <a:cs typeface="Times New Roman" pitchFamily="18" charset="0"/>
              </a:rPr>
              <a:t>第二十一章  两条战线、两个战场</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1</a:t>
            </a:r>
            <a:r>
              <a:rPr lang="zh-CN" altLang="en-US" b="1">
                <a:latin typeface="Times New Roman" pitchFamily="18" charset="0"/>
                <a:cs typeface="Times New Roman" pitchFamily="18" charset="0"/>
              </a:rPr>
              <a:t>．抗日战争中的两条路线</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2</a:t>
            </a:r>
            <a:r>
              <a:rPr lang="zh-CN" altLang="en-US" b="1">
                <a:latin typeface="Times New Roman" pitchFamily="18" charset="0"/>
                <a:cs typeface="Times New Roman" pitchFamily="18" charset="0"/>
              </a:rPr>
              <a:t>．国民党军队的大溃退</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3</a:t>
            </a:r>
            <a:r>
              <a:rPr lang="zh-CN" altLang="en-US" b="1">
                <a:latin typeface="Times New Roman" pitchFamily="18" charset="0"/>
                <a:cs typeface="Times New Roman" pitchFamily="18" charset="0"/>
              </a:rPr>
              <a:t>．平型关大捷</a:t>
            </a:r>
            <a:endParaRPr lang="zh-CN" altLang="en-US" b="1"/>
          </a:p>
          <a:p>
            <a:pPr indent="276225" defTabSz="946150" eaLnBrk="0" hangingPunct="0"/>
            <a:r>
              <a:rPr lang="zh-CN" altLang="en-US" b="1">
                <a:latin typeface="Times New Roman" pitchFamily="18" charset="0"/>
              </a:rPr>
              <a:t>          </a:t>
            </a:r>
            <a:r>
              <a:rPr lang="en-US" altLang="zh-CN" b="1">
                <a:latin typeface="Times New Roman" pitchFamily="18" charset="0"/>
                <a:cs typeface="Times New Roman" pitchFamily="18" charset="0"/>
              </a:rPr>
              <a:t>4</a:t>
            </a:r>
            <a:r>
              <a:rPr lang="zh-CN" altLang="en-US" b="1">
                <a:latin typeface="Times New Roman" pitchFamily="18" charset="0"/>
                <a:cs typeface="Times New Roman" pitchFamily="18" charset="0"/>
              </a:rPr>
              <a:t>．敌后抗日根据地的建立和迅速发展</a:t>
            </a:r>
            <a:endParaRPr lang="zh-CN" altLang="en-US" b="1"/>
          </a:p>
          <a:p>
            <a:pPr indent="276225" defTabSz="946150" eaLnBrk="0" hangingPunct="0"/>
            <a:r>
              <a:rPr lang="zh-CN" altLang="en-US" b="1">
                <a:latin typeface="Times New Roman" pitchFamily="18" charset="0"/>
                <a:cs typeface="Times New Roman" pitchFamily="18" charset="0"/>
              </a:rPr>
              <a:t>第二十二章  毛主席</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论持久战</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的发表和中国共产党的六届六中全会</a:t>
            </a:r>
            <a:endParaRPr lang="zh-CN" altLang="en-US" b="1"/>
          </a:p>
          <a:p>
            <a:pPr indent="276225" defTabSz="946150" eaLnBrk="0" hangingPunct="0"/>
            <a:r>
              <a:rPr lang="zh-CN" altLang="en-US" b="1">
                <a:latin typeface="Times New Roman" pitchFamily="18" charset="0"/>
                <a:cs typeface="Times New Roman" pitchFamily="18" charset="0"/>
              </a:rPr>
              <a:t>第二十三章  国民党反共高潮的被击退和</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新民主主义论</a:t>
            </a:r>
            <a:r>
              <a:rPr lang="en-US" altLang="zh-CN" b="1">
                <a:latin typeface="Times New Roman" pitchFamily="18" charset="0"/>
                <a:cs typeface="Times New Roman" pitchFamily="18" charset="0"/>
              </a:rPr>
              <a:t>》</a:t>
            </a:r>
            <a:r>
              <a:rPr lang="zh-CN" altLang="en-US" b="1">
                <a:latin typeface="Times New Roman" pitchFamily="18" charset="0"/>
                <a:cs typeface="Times New Roman" pitchFamily="18" charset="0"/>
              </a:rPr>
              <a:t>的发表</a:t>
            </a:r>
            <a:endParaRPr lang="zh-CN" altLang="en-US" b="1"/>
          </a:p>
          <a:p>
            <a:pPr indent="276225" defTabSz="946150" eaLnBrk="0" hangingPunct="0"/>
            <a:r>
              <a:rPr lang="zh-CN" altLang="en-US" b="1">
                <a:latin typeface="Times New Roman" pitchFamily="18" charset="0"/>
                <a:cs typeface="Times New Roman" pitchFamily="18" charset="0"/>
              </a:rPr>
              <a:t>第二十四章  日本帝国主义在沦陷区的殖民统治</a:t>
            </a:r>
            <a:endParaRPr lang="zh-CN" altLang="en-US" b="1"/>
          </a:p>
          <a:p>
            <a:pPr indent="276225" defTabSz="946150" eaLnBrk="0" hangingPunct="0"/>
            <a:r>
              <a:rPr lang="zh-CN" altLang="en-US" b="1">
                <a:latin typeface="Times New Roman" pitchFamily="18" charset="0"/>
                <a:cs typeface="Times New Roman" pitchFamily="18" charset="0"/>
              </a:rPr>
              <a:t>第二十五章  解放区的巩固和发展</a:t>
            </a:r>
            <a:endParaRPr lang="zh-CN" altLang="en-US" b="1"/>
          </a:p>
          <a:p>
            <a:pPr indent="276225" defTabSz="946150" eaLnBrk="0" hangingPunct="0"/>
            <a:r>
              <a:rPr lang="zh-CN" altLang="en-US" b="1">
                <a:latin typeface="Times New Roman" pitchFamily="18" charset="0"/>
                <a:cs typeface="Times New Roman" pitchFamily="18" charset="0"/>
              </a:rPr>
              <a:t>第二十六章  国民党的黑暗统治和民主运动的开展</a:t>
            </a:r>
            <a:endParaRPr lang="zh-CN" altLang="en-US" b="1"/>
          </a:p>
          <a:p>
            <a:pPr indent="276225" defTabSz="946150" eaLnBrk="0" hangingPunct="0"/>
            <a:r>
              <a:rPr lang="zh-CN" altLang="en-US" b="1">
                <a:latin typeface="Times New Roman" pitchFamily="18" charset="0"/>
                <a:cs typeface="Times New Roman" pitchFamily="18" charset="0"/>
              </a:rPr>
              <a:t>第二十七章  抗日战争的最后胜利</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1</a:t>
            </a:r>
            <a:r>
              <a:rPr lang="zh-CN" altLang="en-US" b="1">
                <a:latin typeface="Times New Roman" pitchFamily="18" charset="0"/>
                <a:cs typeface="Times New Roman" pitchFamily="18" charset="0"/>
              </a:rPr>
              <a:t>．中国共产党第七次全国代表大会</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2</a:t>
            </a:r>
            <a:r>
              <a:rPr lang="zh-CN" altLang="en-US" b="1">
                <a:latin typeface="Times New Roman" pitchFamily="18" charset="0"/>
                <a:cs typeface="Times New Roman" pitchFamily="18" charset="0"/>
              </a:rPr>
              <a:t>．解放区军民大反攻和日寇的无条件投降</a:t>
            </a:r>
            <a:endParaRPr lang="zh-CN" altLang="en-US" b="1"/>
          </a:p>
          <a:p>
            <a:pPr indent="276225" defTabSz="946150" eaLnBrk="0" hangingPunct="0"/>
            <a:r>
              <a:rPr lang="zh-CN" altLang="en-US" b="1">
                <a:latin typeface="Times New Roman" pitchFamily="18" charset="0"/>
                <a:cs typeface="Times New Roman" pitchFamily="18" charset="0"/>
              </a:rPr>
              <a:t>           </a:t>
            </a:r>
            <a:r>
              <a:rPr lang="en-US" altLang="zh-CN" b="1">
                <a:latin typeface="Times New Roman" pitchFamily="18" charset="0"/>
                <a:cs typeface="Times New Roman" pitchFamily="18" charset="0"/>
              </a:rPr>
              <a:t>3</a:t>
            </a:r>
            <a:r>
              <a:rPr lang="zh-CN" altLang="en-US" b="1">
                <a:latin typeface="Times New Roman" pitchFamily="18" charset="0"/>
                <a:cs typeface="Times New Roman" pitchFamily="18" charset="0"/>
              </a:rPr>
              <a:t>．抗日战争胜利的伟大历史意义</a:t>
            </a:r>
            <a:endParaRPr lang="zh-CN" altLang="en-US" b="1"/>
          </a:p>
          <a:p>
            <a:pPr indent="276225" defTabSz="946150" eaLnBrk="0" hangingPunct="0"/>
            <a:r>
              <a:rPr lang="zh-CN" altLang="en-US" b="1">
                <a:latin typeface="Times New Roman" pitchFamily="18" charset="0"/>
                <a:cs typeface="Times New Roman" pitchFamily="18" charset="0"/>
              </a:rPr>
              <a:t>   </a:t>
            </a:r>
            <a:endParaRPr lang="zh-CN" altLang="en-US" b="1"/>
          </a:p>
        </p:txBody>
      </p:sp>
      <p:sp>
        <p:nvSpPr>
          <p:cNvPr id="180226" name="TextBox 2"/>
          <p:cNvSpPr txBox="1">
            <a:spLocks noChangeArrowheads="1"/>
          </p:cNvSpPr>
          <p:nvPr/>
        </p:nvSpPr>
        <p:spPr bwMode="auto">
          <a:xfrm>
            <a:off x="4954588" y="49213"/>
            <a:ext cx="1620837" cy="522287"/>
          </a:xfrm>
          <a:prstGeom prst="rect">
            <a:avLst/>
          </a:prstGeom>
          <a:noFill/>
          <a:ln w="9525">
            <a:noFill/>
            <a:miter lim="800000"/>
            <a:headEnd/>
            <a:tailEnd/>
          </a:ln>
        </p:spPr>
        <p:txBody>
          <a:bodyPr wrap="none">
            <a:spAutoFit/>
          </a:bodyPr>
          <a:lstStyle/>
          <a:p>
            <a:r>
              <a:rPr lang="zh-CN" altLang="en-US" sz="2800" b="1">
                <a:solidFill>
                  <a:srgbClr val="0000FF"/>
                </a:solidFill>
                <a:latin typeface="黑体" pitchFamily="2" charset="-122"/>
                <a:ea typeface="黑体" pitchFamily="2" charset="-122"/>
              </a:rPr>
              <a:t>类 型 三</a:t>
            </a: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矩形 3"/>
          <p:cNvSpPr>
            <a:spLocks noChangeArrowheads="1"/>
          </p:cNvSpPr>
          <p:nvPr/>
        </p:nvSpPr>
        <p:spPr bwMode="auto">
          <a:xfrm>
            <a:off x="668338" y="428625"/>
            <a:ext cx="11039475" cy="1619250"/>
          </a:xfrm>
          <a:prstGeom prst="rect">
            <a:avLst/>
          </a:prstGeom>
          <a:noFill/>
          <a:ln w="9525">
            <a:noFill/>
            <a:miter lim="800000"/>
            <a:headEnd/>
            <a:tailEnd/>
          </a:ln>
        </p:spPr>
        <p:txBody>
          <a:bodyPr lIns="94796" tIns="47398" rIns="94796" bIns="47398">
            <a:spAutoFit/>
          </a:bodyPr>
          <a:lstStyle/>
          <a:p>
            <a:r>
              <a:rPr lang="zh-CN" altLang="en-US" sz="3200" b="1">
                <a:latin typeface="Times New Roman" pitchFamily="18" charset="0"/>
                <a:cs typeface="Times New Roman" pitchFamily="18" charset="0"/>
              </a:rPr>
              <a:t>根据材料并结合所学知识，对该目录</a:t>
            </a:r>
            <a:r>
              <a:rPr lang="zh-CN" altLang="en-US" sz="3200" b="1">
                <a:solidFill>
                  <a:srgbClr val="FF0000"/>
                </a:solidFill>
                <a:latin typeface="Times New Roman" pitchFamily="18" charset="0"/>
                <a:cs typeface="Times New Roman" pitchFamily="18" charset="0"/>
              </a:rPr>
              <a:t>提出</a:t>
            </a:r>
            <a:r>
              <a:rPr lang="zh-CN" altLang="en-US" sz="3200" b="1">
                <a:latin typeface="Times New Roman" pitchFamily="18" charset="0"/>
                <a:cs typeface="Times New Roman" pitchFamily="18" charset="0"/>
              </a:rPr>
              <a:t>一条</a:t>
            </a:r>
            <a:r>
              <a:rPr lang="zh-CN" altLang="en-US" sz="3200" b="1">
                <a:solidFill>
                  <a:srgbClr val="FF0000"/>
                </a:solidFill>
                <a:latin typeface="Times New Roman" pitchFamily="18" charset="0"/>
                <a:cs typeface="Times New Roman" pitchFamily="18" charset="0"/>
              </a:rPr>
              <a:t>修改建议</a:t>
            </a:r>
            <a:r>
              <a:rPr lang="zh-CN" altLang="en-US" sz="3200" b="1">
                <a:latin typeface="Times New Roman" pitchFamily="18" charset="0"/>
                <a:cs typeface="Times New Roman" pitchFamily="18" charset="0"/>
              </a:rPr>
              <a:t>，并</a:t>
            </a:r>
            <a:r>
              <a:rPr lang="zh-CN" altLang="en-US" sz="3200" b="1">
                <a:solidFill>
                  <a:srgbClr val="FF0000"/>
                </a:solidFill>
                <a:latin typeface="Times New Roman" pitchFamily="18" charset="0"/>
                <a:cs typeface="Times New Roman" pitchFamily="18" charset="0"/>
              </a:rPr>
              <a:t>说明修改理由</a:t>
            </a:r>
            <a:r>
              <a:rPr lang="zh-CN" altLang="en-US" sz="3200" b="1">
                <a:latin typeface="Times New Roman" pitchFamily="18" charset="0"/>
                <a:cs typeface="Times New Roman" pitchFamily="18" charset="0"/>
              </a:rPr>
              <a:t>。（所提修改建议及理由需观点正确，符合历史事实。）</a:t>
            </a:r>
            <a:endParaRPr lang="zh-CN" altLang="en-US" sz="3200"/>
          </a:p>
        </p:txBody>
      </p:sp>
      <p:sp>
        <p:nvSpPr>
          <p:cNvPr id="5" name="Rectangle 1"/>
          <p:cNvSpPr>
            <a:spLocks noChangeArrowheads="1"/>
          </p:cNvSpPr>
          <p:nvPr/>
        </p:nvSpPr>
        <p:spPr bwMode="auto">
          <a:xfrm>
            <a:off x="668338" y="2714625"/>
            <a:ext cx="10963275" cy="3143250"/>
          </a:xfrm>
          <a:prstGeom prst="rect">
            <a:avLst/>
          </a:prstGeom>
          <a:noFill/>
          <a:ln w="9525">
            <a:solidFill>
              <a:srgbClr val="FF0000"/>
            </a:solidFill>
            <a:miter lim="800000"/>
            <a:headEnd/>
            <a:tailEnd/>
          </a:ln>
        </p:spPr>
        <p:txBody>
          <a:bodyPr lIns="94796" tIns="47398" rIns="94796" bIns="47398" anchor="ctr">
            <a:spAutoFit/>
          </a:bodyPr>
          <a:lstStyle/>
          <a:p>
            <a:pPr defTabSz="946150"/>
            <a:r>
              <a:rPr lang="zh-CN" altLang="en-US" sz="3200" b="1">
                <a:latin typeface="Times New Roman" pitchFamily="18" charset="0"/>
                <a:cs typeface="Times New Roman" pitchFamily="18" charset="0"/>
              </a:rPr>
              <a:t>参考答案</a:t>
            </a:r>
            <a:r>
              <a:rPr lang="en-US" altLang="zh-CN" sz="3200" b="1">
                <a:latin typeface="Times New Roman" pitchFamily="18" charset="0"/>
                <a:cs typeface="Times New Roman" pitchFamily="18" charset="0"/>
              </a:rPr>
              <a:t>41</a:t>
            </a:r>
            <a:r>
              <a:rPr lang="zh-CN" altLang="en-US" sz="3200" b="1">
                <a:latin typeface="Times New Roman" pitchFamily="18" charset="0"/>
                <a:cs typeface="Times New Roman" pitchFamily="18" charset="0"/>
              </a:rPr>
              <a:t>．（</a:t>
            </a:r>
            <a:r>
              <a:rPr lang="en-US" altLang="zh-CN" sz="3200" b="1">
                <a:latin typeface="Times New Roman" pitchFamily="18" charset="0"/>
                <a:cs typeface="Times New Roman" pitchFamily="18" charset="0"/>
              </a:rPr>
              <a:t>12</a:t>
            </a:r>
            <a:r>
              <a:rPr lang="zh-CN" altLang="en-US" sz="3200" b="1">
                <a:latin typeface="Times New Roman" pitchFamily="18" charset="0"/>
                <a:cs typeface="Times New Roman" pitchFamily="18" charset="0"/>
              </a:rPr>
              <a:t>分）</a:t>
            </a:r>
            <a:endParaRPr lang="zh-CN" altLang="en-US" sz="3200" b="1"/>
          </a:p>
          <a:p>
            <a:pPr defTabSz="946150" eaLnBrk="0" hangingPunct="0"/>
            <a:r>
              <a:rPr lang="zh-CN" altLang="en-US" sz="3200" b="1">
                <a:solidFill>
                  <a:srgbClr val="FF0000"/>
                </a:solidFill>
                <a:latin typeface="Times New Roman" pitchFamily="18" charset="0"/>
                <a:cs typeface="Times New Roman" pitchFamily="18" charset="0"/>
              </a:rPr>
              <a:t>建议：增加淞沪会战一目；</a:t>
            </a:r>
            <a:endParaRPr lang="zh-CN" altLang="en-US" sz="3200" b="1">
              <a:solidFill>
                <a:srgbClr val="FF0000"/>
              </a:solidFill>
            </a:endParaRPr>
          </a:p>
          <a:p>
            <a:pPr defTabSz="946150" eaLnBrk="0" hangingPunct="0"/>
            <a:r>
              <a:rPr lang="zh-CN" altLang="en-US" sz="3200" b="1">
                <a:solidFill>
                  <a:srgbClr val="0000FF"/>
                </a:solidFill>
                <a:latin typeface="Times New Roman" pitchFamily="18" charset="0"/>
                <a:cs typeface="Times New Roman" pitchFamily="18" charset="0"/>
              </a:rPr>
              <a:t>理由：淞沪会战是抗战初期中、日双方的重大战役，中国军队顽强抵抗日军侵略，粉碎了日军三个月灭亡中国的企图，</a:t>
            </a:r>
            <a:r>
              <a:rPr lang="zh-CN" altLang="en-US" sz="3200" b="1">
                <a:solidFill>
                  <a:srgbClr val="BE020F"/>
                </a:solidFill>
                <a:latin typeface="Times New Roman" pitchFamily="18" charset="0"/>
                <a:cs typeface="Times New Roman" pitchFamily="18" charset="0"/>
              </a:rPr>
              <a:t>抗日战争是全民族的抗战，正面战场和敌后战场都是其重要组成部分，应予增加，才能反映出抗战全貌。</a:t>
            </a:r>
            <a:endParaRPr lang="zh-CN" altLang="en-US" sz="3200" b="1">
              <a:solidFill>
                <a:srgbClr val="BE020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Box 3"/>
          <p:cNvSpPr txBox="1">
            <a:spLocks noChangeArrowheads="1"/>
          </p:cNvSpPr>
          <p:nvPr/>
        </p:nvSpPr>
        <p:spPr bwMode="auto">
          <a:xfrm>
            <a:off x="382588" y="285750"/>
            <a:ext cx="11430000" cy="5451475"/>
          </a:xfrm>
          <a:prstGeom prst="rect">
            <a:avLst/>
          </a:prstGeom>
          <a:noFill/>
          <a:ln w="9525">
            <a:solidFill>
              <a:srgbClr val="FF0000"/>
            </a:solidFill>
            <a:miter lim="800000"/>
            <a:headEnd/>
            <a:tailEnd/>
          </a:ln>
        </p:spPr>
        <p:txBody>
          <a:bodyPr lIns="94796" tIns="47398" rIns="94796" bIns="47398">
            <a:spAutoFit/>
          </a:bodyPr>
          <a:lstStyle/>
          <a:p>
            <a:pPr>
              <a:lnSpc>
                <a:spcPct val="150000"/>
              </a:lnSpc>
            </a:pPr>
            <a:r>
              <a:rPr lang="zh-CN" altLang="en-US" sz="2900" b="1"/>
              <a:t>       卷一第</a:t>
            </a:r>
            <a:r>
              <a:rPr lang="en-US" altLang="zh-CN" sz="2900" b="1"/>
              <a:t>41</a:t>
            </a:r>
            <a:r>
              <a:rPr lang="zh-CN" altLang="en-US" sz="2900" b="1"/>
              <a:t>题突出强调了中共在抗战中的主要表现及国民党的黑暗统治，明显忽略了国民党在抗战中的贡献及国际社会对中国抗战的援助。考生如果认清了这一点，答题便会游刃有余。因此，学生在“调动”“运用”所学知识对该目录进行修改时，</a:t>
            </a:r>
            <a:r>
              <a:rPr lang="zh-CN" altLang="en-US" sz="2900" b="1">
                <a:solidFill>
                  <a:srgbClr val="FF0000"/>
                </a:solidFill>
              </a:rPr>
              <a:t>既可以增加国民党抗战的内容，也可以压缩国民党黑暗统治的内容，还可以增加国际反法西斯联盟的内容</a:t>
            </a:r>
            <a:r>
              <a:rPr lang="zh-CN" altLang="en-US" sz="2900" b="1"/>
              <a:t>。</a:t>
            </a:r>
            <a:endParaRPr lang="en-US" altLang="zh-CN" sz="2900" b="1"/>
          </a:p>
          <a:p>
            <a:pPr>
              <a:lnSpc>
                <a:spcPct val="150000"/>
              </a:lnSpc>
            </a:pPr>
            <a:r>
              <a:rPr lang="en-US" altLang="zh-CN" sz="2900" b="1"/>
              <a:t>       ——</a:t>
            </a:r>
            <a:r>
              <a:rPr lang="zh-CN" altLang="en-US" sz="2900" b="1"/>
              <a:t>胡军哲  武松健</a:t>
            </a:r>
            <a:r>
              <a:rPr lang="en-US" altLang="zh-CN" sz="2900" b="1"/>
              <a:t>《</a:t>
            </a:r>
            <a:r>
              <a:rPr lang="zh-CN" altLang="en-US" sz="2900" b="1"/>
              <a:t>拓宽历史教学的视野</a:t>
            </a:r>
            <a:r>
              <a:rPr lang="en-US" altLang="zh-CN" sz="2900" b="1"/>
              <a:t>——2014</a:t>
            </a:r>
            <a:r>
              <a:rPr lang="zh-CN" altLang="en-US" sz="2900" b="1"/>
              <a:t>年新课标全国卷第</a:t>
            </a:r>
            <a:r>
              <a:rPr lang="en-US" altLang="zh-CN" sz="2900" b="1"/>
              <a:t>41</a:t>
            </a:r>
            <a:r>
              <a:rPr lang="zh-CN" altLang="en-US" sz="2900" b="1"/>
              <a:t>题评析及教学启示</a:t>
            </a:r>
            <a:r>
              <a:rPr lang="en-US" altLang="zh-CN" sz="2900" b="1"/>
              <a:t>》</a:t>
            </a:r>
            <a:r>
              <a:rPr lang="zh-CN" altLang="en-US" sz="2900" b="1"/>
              <a:t> 中史参</a:t>
            </a:r>
            <a:r>
              <a:rPr lang="en-US" altLang="zh-CN" sz="2900" b="1"/>
              <a:t>2014</a:t>
            </a:r>
            <a:r>
              <a:rPr lang="zh-CN" altLang="en-US" sz="2900" b="1"/>
              <a:t>年第</a:t>
            </a:r>
            <a:r>
              <a:rPr lang="en-US" altLang="zh-CN" sz="2900" b="1"/>
              <a:t>8</a:t>
            </a:r>
            <a:r>
              <a:rPr lang="zh-CN" altLang="en-US" sz="2900" b="1"/>
              <a:t>期</a:t>
            </a:r>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1849438" y="768350"/>
          <a:ext cx="8448675" cy="5368925"/>
        </p:xfrm>
        <a:graphic>
          <a:graphicData uri="http://schemas.openxmlformats.org/drawingml/2006/table">
            <a:tbl>
              <a:tblPr firstRow="1" bandRow="1">
                <a:tableStyleId>{F5AB1C69-6EDB-4FF4-983F-18BD219EF322}</a:tableStyleId>
              </a:tblPr>
              <a:tblGrid>
                <a:gridCol w="1480820"/>
                <a:gridCol w="6968490"/>
              </a:tblGrid>
              <a:tr h="737235">
                <a:tc>
                  <a:txBody>
                    <a:bodyPr/>
                    <a:lstStyle/>
                    <a:p>
                      <a:r>
                        <a:rPr lang="zh-CN" altLang="en-US" sz="3200" b="1" dirty="0" smtClean="0"/>
                        <a:t>年份</a:t>
                      </a:r>
                      <a:endParaRPr lang="zh-CN" altLang="en-US" sz="3200" b="1" dirty="0"/>
                    </a:p>
                  </a:txBody>
                  <a:tcPr/>
                </a:tc>
                <a:tc>
                  <a:txBody>
                    <a:bodyPr/>
                    <a:lstStyle/>
                    <a:p>
                      <a:r>
                        <a:rPr lang="zh-CN" altLang="en-US" sz="3200" b="1" dirty="0" smtClean="0"/>
                        <a:t>改革</a:t>
                      </a:r>
                      <a:endParaRPr lang="zh-CN" altLang="en-US" sz="3200" b="1" dirty="0"/>
                    </a:p>
                  </a:txBody>
                  <a:tcPr/>
                </a:tc>
              </a:tr>
              <a:tr h="579120">
                <a:tc>
                  <a:txBody>
                    <a:bodyPr/>
                    <a:lstStyle/>
                    <a:p>
                      <a:r>
                        <a:rPr lang="en-US" altLang="zh-CN" sz="3200" b="1" dirty="0" smtClean="0"/>
                        <a:t>2010</a:t>
                      </a:r>
                      <a:r>
                        <a:rPr lang="zh-CN" altLang="en-US" sz="3200" b="1" dirty="0" smtClean="0"/>
                        <a:t>年</a:t>
                      </a:r>
                      <a:endParaRPr lang="zh-CN" altLang="en-US" sz="3200" b="1" dirty="0"/>
                    </a:p>
                  </a:txBody>
                  <a:tcPr/>
                </a:tc>
                <a:tc>
                  <a:txBody>
                    <a:bodyPr/>
                    <a:lstStyle/>
                    <a:p>
                      <a:r>
                        <a:rPr lang="zh-CN" altLang="zh-CN" sz="3200" b="1" dirty="0" smtClean="0"/>
                        <a:t>刘晏榷盐法改革</a:t>
                      </a:r>
                      <a:endParaRPr lang="zh-CN" altLang="en-US" sz="3200" b="1" dirty="0"/>
                    </a:p>
                  </a:txBody>
                  <a:tcPr/>
                </a:tc>
              </a:tr>
              <a:tr h="579120">
                <a:tc>
                  <a:txBody>
                    <a:bodyPr/>
                    <a:lstStyle/>
                    <a:p>
                      <a:r>
                        <a:rPr lang="en-US" altLang="zh-CN" sz="3200" b="1" dirty="0" smtClean="0"/>
                        <a:t>2011</a:t>
                      </a:r>
                      <a:r>
                        <a:rPr lang="zh-CN" altLang="en-US" sz="3200" b="1" dirty="0" smtClean="0"/>
                        <a:t>年</a:t>
                      </a:r>
                      <a:endParaRPr lang="zh-CN" altLang="en-US" sz="3200" b="1" dirty="0"/>
                    </a:p>
                  </a:txBody>
                  <a:tcPr/>
                </a:tc>
                <a:tc>
                  <a:txBody>
                    <a:bodyPr/>
                    <a:lstStyle/>
                    <a:p>
                      <a:pPr marL="0" marR="0" indent="0" algn="l" defTabSz="1028700" rtl="0" eaLnBrk="1" latinLnBrk="0" hangingPunct="1">
                        <a:spcBef>
                          <a:spcPts val="0"/>
                        </a:spcBef>
                        <a:spcAft>
                          <a:spcPts val="0"/>
                        </a:spcAft>
                        <a:buClrTx/>
                        <a:buSzTx/>
                        <a:buFontTx/>
                        <a:buNone/>
                        <a:defRPr/>
                      </a:pPr>
                      <a:r>
                        <a:rPr lang="zh-CN" altLang="zh-CN" sz="3200" b="1" dirty="0" smtClean="0"/>
                        <a:t>满清八旗改革</a:t>
                      </a:r>
                    </a:p>
                  </a:txBody>
                  <a:tcPr/>
                </a:tc>
              </a:tr>
              <a:tr h="579120">
                <a:tc>
                  <a:txBody>
                    <a:bodyPr/>
                    <a:lstStyle/>
                    <a:p>
                      <a:r>
                        <a:rPr lang="en-US" altLang="zh-CN" sz="3200" b="1" dirty="0" smtClean="0"/>
                        <a:t>2012</a:t>
                      </a:r>
                      <a:r>
                        <a:rPr lang="zh-CN" altLang="en-US" sz="3200" b="1" dirty="0" smtClean="0"/>
                        <a:t>年</a:t>
                      </a:r>
                      <a:endParaRPr lang="zh-CN" altLang="en-US" sz="3200" b="1" dirty="0"/>
                    </a:p>
                  </a:txBody>
                  <a:tcPr/>
                </a:tc>
                <a:tc>
                  <a:txBody>
                    <a:bodyPr/>
                    <a:lstStyle/>
                    <a:p>
                      <a:r>
                        <a:rPr lang="zh-CN" altLang="zh-CN" sz="3200" b="1" dirty="0" smtClean="0"/>
                        <a:t>王莽币制改革</a:t>
                      </a:r>
                      <a:endParaRPr lang="zh-CN" altLang="en-US" sz="3200" b="1" dirty="0"/>
                    </a:p>
                  </a:txBody>
                  <a:tcPr/>
                </a:tc>
              </a:tr>
              <a:tr h="579120">
                <a:tc>
                  <a:txBody>
                    <a:bodyPr/>
                    <a:lstStyle/>
                    <a:p>
                      <a:r>
                        <a:rPr lang="en-US" altLang="zh-CN" sz="3200" b="1" dirty="0" smtClean="0"/>
                        <a:t>2013</a:t>
                      </a:r>
                      <a:r>
                        <a:rPr lang="zh-CN" altLang="en-US" sz="3200" b="1" dirty="0" smtClean="0"/>
                        <a:t>年</a:t>
                      </a:r>
                      <a:endParaRPr lang="zh-CN" altLang="en-US" sz="3200" b="1" dirty="0"/>
                    </a:p>
                  </a:txBody>
                  <a:tcPr/>
                </a:tc>
                <a:tc>
                  <a:txBody>
                    <a:bodyPr/>
                    <a:lstStyle/>
                    <a:p>
                      <a:r>
                        <a:rPr lang="zh-CN" altLang="zh-CN" sz="3200" b="1" dirty="0" smtClean="0"/>
                        <a:t>清末新政</a:t>
                      </a:r>
                      <a:endParaRPr lang="zh-CN" altLang="en-US" sz="3200" b="1" dirty="0"/>
                    </a:p>
                  </a:txBody>
                  <a:tcPr/>
                </a:tc>
              </a:tr>
              <a:tr h="579120">
                <a:tc>
                  <a:txBody>
                    <a:bodyPr/>
                    <a:lstStyle/>
                    <a:p>
                      <a:r>
                        <a:rPr lang="en-US" altLang="zh-CN" sz="3200" b="1" dirty="0" smtClean="0"/>
                        <a:t>2014</a:t>
                      </a:r>
                      <a:r>
                        <a:rPr lang="zh-CN" altLang="en-US" sz="3200" b="1" dirty="0" smtClean="0"/>
                        <a:t>年</a:t>
                      </a:r>
                      <a:endParaRPr lang="zh-CN" altLang="en-US" sz="3200" b="1" dirty="0"/>
                    </a:p>
                  </a:txBody>
                  <a:tcPr/>
                </a:tc>
                <a:tc>
                  <a:txBody>
                    <a:bodyPr/>
                    <a:lstStyle/>
                    <a:p>
                      <a:pPr marL="0" marR="0" indent="0" algn="l" defTabSz="1028700" rtl="0" eaLnBrk="1" latinLnBrk="0" hangingPunct="1">
                        <a:spcBef>
                          <a:spcPts val="0"/>
                        </a:spcBef>
                        <a:spcAft>
                          <a:spcPts val="0"/>
                        </a:spcAft>
                        <a:buClrTx/>
                        <a:buSzTx/>
                        <a:buFontTx/>
                        <a:buNone/>
                        <a:defRPr/>
                      </a:pPr>
                      <a:r>
                        <a:rPr lang="zh-CN" altLang="zh-CN" sz="3200" b="1" dirty="0" smtClean="0"/>
                        <a:t>西汉、东汉、魏晋时期法律改革</a:t>
                      </a:r>
                    </a:p>
                  </a:txBody>
                  <a:tcPr/>
                </a:tc>
              </a:tr>
              <a:tr h="579120">
                <a:tc>
                  <a:txBody>
                    <a:bodyPr/>
                    <a:lstStyle/>
                    <a:p>
                      <a:r>
                        <a:rPr lang="en-US" altLang="zh-CN" sz="3200" b="1" dirty="0" smtClean="0"/>
                        <a:t>2015</a:t>
                      </a:r>
                      <a:r>
                        <a:rPr lang="zh-CN" altLang="en-US" sz="3200" b="1" dirty="0" smtClean="0"/>
                        <a:t>年</a:t>
                      </a:r>
                      <a:endParaRPr lang="zh-CN" altLang="en-US" sz="3200" b="1" dirty="0"/>
                    </a:p>
                  </a:txBody>
                  <a:tcPr/>
                </a:tc>
                <a:tc>
                  <a:txBody>
                    <a:bodyPr/>
                    <a:lstStyle/>
                    <a:p>
                      <a:r>
                        <a:rPr lang="zh-CN" altLang="en-US" sz="3200" b="1" dirty="0" smtClean="0">
                          <a:latin typeface="Times New Roman" panose="02020603050405020304" pitchFamily="18" charset="0"/>
                          <a:cs typeface="Times New Roman" panose="02020603050405020304" pitchFamily="18" charset="0"/>
                        </a:rPr>
                        <a:t>唐代币制改革</a:t>
                      </a:r>
                      <a:endParaRPr lang="zh-CN" altLang="en-US" sz="3200" b="1" dirty="0"/>
                    </a:p>
                  </a:txBody>
                  <a:tcPr/>
                </a:tc>
              </a:tr>
              <a:tr h="579120">
                <a:tc>
                  <a:txBody>
                    <a:bodyPr/>
                    <a:lstStyle/>
                    <a:p>
                      <a:pPr>
                        <a:buNone/>
                      </a:pPr>
                      <a:r>
                        <a:rPr lang="en-US" altLang="zh-CN" sz="3200" b="1" dirty="0"/>
                        <a:t>2016</a:t>
                      </a:r>
                      <a:r>
                        <a:rPr lang="zh-CN" altLang="en-US" sz="3200" b="1" dirty="0"/>
                        <a:t>年</a:t>
                      </a:r>
                    </a:p>
                  </a:txBody>
                  <a:tcPr/>
                </a:tc>
                <a:tc>
                  <a:txBody>
                    <a:bodyPr/>
                    <a:lstStyle/>
                    <a:p>
                      <a:pPr>
                        <a:buNone/>
                      </a:pPr>
                      <a:endParaRPr lang="zh-CN" altLang="en-US" sz="3200" b="1" dirty="0"/>
                    </a:p>
                  </a:txBody>
                  <a:tcPr/>
                </a:tc>
              </a:tr>
              <a:tr h="579120">
                <a:tc>
                  <a:txBody>
                    <a:bodyPr/>
                    <a:lstStyle/>
                    <a:p>
                      <a:pPr>
                        <a:buNone/>
                      </a:pPr>
                      <a:r>
                        <a:rPr lang="en-US" altLang="zh-CN" sz="3200" b="1" dirty="0"/>
                        <a:t>2017</a:t>
                      </a:r>
                      <a:r>
                        <a:rPr lang="zh-CN" altLang="en-US" sz="3200" b="1" dirty="0"/>
                        <a:t>年</a:t>
                      </a:r>
                    </a:p>
                  </a:txBody>
                  <a:tcPr/>
                </a:tc>
                <a:tc>
                  <a:txBody>
                    <a:bodyPr/>
                    <a:lstStyle/>
                    <a:p>
                      <a:pPr>
                        <a:buNone/>
                      </a:pPr>
                      <a:r>
                        <a:rPr lang="zh-CN" altLang="en-US" sz="3200" b="1" dirty="0"/>
                        <a:t>新中国工资制度改革</a:t>
                      </a:r>
                    </a:p>
                  </a:txBody>
                  <a:tcPr/>
                </a:tc>
              </a:tr>
            </a:tbl>
          </a:graphicData>
        </a:graphic>
      </p:graphicFrame>
      <p:sp>
        <p:nvSpPr>
          <p:cNvPr id="183329" name="TextBox 3"/>
          <p:cNvSpPr txBox="1">
            <a:spLocks noChangeArrowheads="1"/>
          </p:cNvSpPr>
          <p:nvPr/>
        </p:nvSpPr>
        <p:spPr bwMode="auto">
          <a:xfrm>
            <a:off x="2092325" y="180975"/>
            <a:ext cx="8012113" cy="584200"/>
          </a:xfrm>
          <a:prstGeom prst="rect">
            <a:avLst/>
          </a:prstGeom>
          <a:noFill/>
          <a:ln w="9525">
            <a:noFill/>
            <a:miter lim="800000"/>
            <a:headEnd/>
            <a:tailEnd/>
          </a:ln>
        </p:spPr>
        <p:txBody>
          <a:bodyPr wrap="none">
            <a:spAutoFit/>
          </a:bodyPr>
          <a:lstStyle/>
          <a:p>
            <a:r>
              <a:rPr lang="zh-CN" altLang="en-US" sz="3200" b="1"/>
              <a:t>选修一</a:t>
            </a:r>
            <a:r>
              <a:rPr lang="en-US" altLang="zh-CN" sz="3200" b="1"/>
              <a:t>【</a:t>
            </a:r>
            <a:r>
              <a:rPr lang="zh-CN" altLang="en-US" sz="3200" b="1"/>
              <a:t>古今中外重大改革回眸</a:t>
            </a:r>
            <a:r>
              <a:rPr lang="en-US" altLang="zh-CN" sz="3200" b="1"/>
              <a:t>】</a:t>
            </a:r>
            <a:r>
              <a:rPr lang="zh-CN" altLang="en-US" sz="3200" b="1"/>
              <a:t>高考回眸</a:t>
            </a:r>
          </a:p>
        </p:txBody>
      </p:sp>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382588" y="2192338"/>
            <a:ext cx="11215687" cy="2679700"/>
          </a:xfrm>
          <a:prstGeom prst="rect">
            <a:avLst/>
          </a:prstGeom>
          <a:noFill/>
          <a:ln w="9525">
            <a:noFill/>
            <a:miter lim="800000"/>
            <a:headEnd/>
            <a:tailEnd/>
          </a:ln>
        </p:spPr>
        <p:txBody>
          <a:bodyPr lIns="94796" tIns="47398" rIns="94796" bIns="47398" anchor="ctr">
            <a:spAutoFit/>
          </a:bodyPr>
          <a:lstStyle/>
          <a:p>
            <a:pPr indent="276225" defTabSz="946150" eaLnBrk="0" hangingPunct="0"/>
            <a:r>
              <a:rPr lang="en-US" altLang="zh-CN" sz="2800" b="1">
                <a:latin typeface="黑体" pitchFamily="2" charset="-122"/>
                <a:ea typeface="黑体" pitchFamily="2" charset="-122"/>
                <a:cs typeface="Times New Roman" pitchFamily="18" charset="0"/>
              </a:rPr>
              <a:t>1.</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考查特点</a:t>
            </a:r>
            <a:r>
              <a:rPr lang="zh-CN" altLang="en-US" sz="2800" b="1">
                <a:latin typeface="黑体" pitchFamily="2" charset="-122"/>
                <a:ea typeface="黑体" pitchFamily="2" charset="-122"/>
                <a:cs typeface="Times New Roman" pitchFamily="18" charset="0"/>
              </a:rPr>
              <a:t>上看：命题依标不依本，不拘泥于教科书 ；</a:t>
            </a:r>
          </a:p>
          <a:p>
            <a:pPr indent="276225" defTabSz="946150" eaLnBrk="0" hangingPunct="0"/>
            <a:r>
              <a:rPr lang="en-US" altLang="zh-CN" sz="2800" b="1">
                <a:latin typeface="黑体" pitchFamily="2" charset="-122"/>
                <a:ea typeface="黑体" pitchFamily="2" charset="-122"/>
                <a:cs typeface="Times New Roman" pitchFamily="18" charset="0"/>
              </a:rPr>
              <a:t>2.</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考查内容</a:t>
            </a:r>
            <a:r>
              <a:rPr lang="zh-CN" altLang="en-US" sz="2800" b="1">
                <a:latin typeface="黑体" pitchFamily="2" charset="-122"/>
                <a:ea typeface="黑体" pitchFamily="2" charset="-122"/>
                <a:cs typeface="Times New Roman" pitchFamily="18" charset="0"/>
              </a:rPr>
              <a:t>上看：以中国的改革尤其是中国古代改革为主；选修和必修相结合；</a:t>
            </a:r>
          </a:p>
          <a:p>
            <a:pPr indent="276225" defTabSz="946150" eaLnBrk="0" hangingPunct="0"/>
            <a:r>
              <a:rPr lang="en-US" altLang="zh-CN" sz="2800" b="1">
                <a:latin typeface="黑体" pitchFamily="2" charset="-122"/>
                <a:ea typeface="黑体" pitchFamily="2" charset="-122"/>
                <a:cs typeface="Times New Roman" pitchFamily="18" charset="0"/>
              </a:rPr>
              <a:t>3.</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考查方式</a:t>
            </a:r>
            <a:r>
              <a:rPr lang="zh-CN" altLang="en-US" sz="2800" b="1">
                <a:latin typeface="黑体" pitchFamily="2" charset="-122"/>
                <a:ea typeface="黑体" pitchFamily="2" charset="-122"/>
                <a:cs typeface="Times New Roman" pitchFamily="18" charset="0"/>
              </a:rPr>
              <a:t>上看：以横向或纵向对比、类比为主。</a:t>
            </a:r>
          </a:p>
          <a:p>
            <a:pPr indent="276225" defTabSz="946150" eaLnBrk="0" hangingPunct="0"/>
            <a:r>
              <a:rPr lang="en-US" altLang="zh-CN" sz="2800" b="1">
                <a:latin typeface="黑体" pitchFamily="2" charset="-122"/>
                <a:ea typeface="黑体" pitchFamily="2" charset="-122"/>
                <a:cs typeface="Times New Roman" pitchFamily="18" charset="0"/>
              </a:rPr>
              <a:t>4.</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设问方式</a:t>
            </a:r>
            <a:r>
              <a:rPr lang="zh-CN" altLang="en-US" sz="2800" b="1">
                <a:latin typeface="黑体" pitchFamily="2" charset="-122"/>
                <a:ea typeface="黑体" pitchFamily="2" charset="-122"/>
                <a:cs typeface="Times New Roman" pitchFamily="18" charset="0"/>
              </a:rPr>
              <a:t>上看：一般为两问（分值分配为</a:t>
            </a:r>
            <a:r>
              <a:rPr lang="en-US" altLang="zh-CN" sz="2800" b="1">
                <a:latin typeface="黑体" pitchFamily="2" charset="-122"/>
                <a:ea typeface="黑体" pitchFamily="2" charset="-122"/>
                <a:cs typeface="Times New Roman" pitchFamily="18" charset="0"/>
              </a:rPr>
              <a:t>8</a:t>
            </a:r>
            <a:r>
              <a:rPr lang="zh-CN" altLang="en-US" sz="2800" b="1">
                <a:latin typeface="黑体" pitchFamily="2" charset="-122"/>
                <a:ea typeface="黑体" pitchFamily="2" charset="-122"/>
                <a:cs typeface="Times New Roman" pitchFamily="18" charset="0"/>
              </a:rPr>
              <a:t>、</a:t>
            </a:r>
            <a:r>
              <a:rPr lang="en-US" altLang="zh-CN" sz="2800" b="1">
                <a:latin typeface="黑体" pitchFamily="2" charset="-122"/>
                <a:ea typeface="黑体" pitchFamily="2" charset="-122"/>
                <a:cs typeface="Times New Roman" pitchFamily="18" charset="0"/>
              </a:rPr>
              <a:t>7</a:t>
            </a:r>
            <a:r>
              <a:rPr lang="zh-CN" altLang="en-US" sz="2800" b="1">
                <a:latin typeface="黑体" pitchFamily="2" charset="-122"/>
                <a:ea typeface="黑体" pitchFamily="2" charset="-122"/>
                <a:cs typeface="Times New Roman" pitchFamily="18" charset="0"/>
              </a:rPr>
              <a:t>分或</a:t>
            </a:r>
            <a:r>
              <a:rPr lang="en-US" altLang="zh-CN" sz="2800" b="1">
                <a:latin typeface="黑体" pitchFamily="2" charset="-122"/>
                <a:ea typeface="黑体" pitchFamily="2" charset="-122"/>
                <a:cs typeface="Times New Roman" pitchFamily="18" charset="0"/>
              </a:rPr>
              <a:t>6</a:t>
            </a:r>
            <a:r>
              <a:rPr lang="zh-CN" altLang="en-US" sz="2800" b="1">
                <a:latin typeface="黑体" pitchFamily="2" charset="-122"/>
                <a:ea typeface="黑体" pitchFamily="2" charset="-122"/>
                <a:cs typeface="Times New Roman" pitchFamily="18" charset="0"/>
              </a:rPr>
              <a:t>、</a:t>
            </a:r>
            <a:r>
              <a:rPr lang="en-US" altLang="zh-CN" sz="2800" b="1">
                <a:latin typeface="黑体" pitchFamily="2" charset="-122"/>
                <a:ea typeface="黑体" pitchFamily="2" charset="-122"/>
                <a:cs typeface="Times New Roman" pitchFamily="18" charset="0"/>
              </a:rPr>
              <a:t>9</a:t>
            </a:r>
            <a:r>
              <a:rPr lang="zh-CN" altLang="en-US" sz="2800" b="1">
                <a:latin typeface="黑体" pitchFamily="2" charset="-122"/>
                <a:ea typeface="黑体" pitchFamily="2" charset="-122"/>
                <a:cs typeface="Times New Roman" pitchFamily="18" charset="0"/>
              </a:rPr>
              <a:t>分），主要以考查改革之背景（原因、目的）、特点、影响（作用）为主；</a:t>
            </a:r>
          </a:p>
        </p:txBody>
      </p:sp>
      <p:sp>
        <p:nvSpPr>
          <p:cNvPr id="184322" name="矩形 2"/>
          <p:cNvSpPr>
            <a:spLocks noChangeArrowheads="1"/>
          </p:cNvSpPr>
          <p:nvPr/>
        </p:nvSpPr>
        <p:spPr bwMode="auto">
          <a:xfrm>
            <a:off x="3811588" y="642938"/>
            <a:ext cx="3354387" cy="588962"/>
          </a:xfrm>
          <a:prstGeom prst="rect">
            <a:avLst/>
          </a:prstGeom>
          <a:noFill/>
          <a:ln w="9525">
            <a:noFill/>
            <a:miter lim="800000"/>
            <a:headEnd/>
            <a:tailEnd/>
          </a:ln>
        </p:spPr>
        <p:txBody>
          <a:bodyPr wrap="none" lIns="94796" tIns="47398" rIns="94796" bIns="47398">
            <a:spAutoFit/>
          </a:bodyPr>
          <a:lstStyle/>
          <a:p>
            <a:pPr indent="276225"/>
            <a:r>
              <a:rPr lang="zh-CN" altLang="en-US" sz="3200" b="1">
                <a:latin typeface="黑体" pitchFamily="2" charset="-122"/>
                <a:ea typeface="黑体" pitchFamily="2" charset="-122"/>
                <a:cs typeface="Times New Roman" pitchFamily="18" charset="0"/>
              </a:rPr>
              <a:t>选修一</a:t>
            </a:r>
            <a:r>
              <a:rPr lang="zh-CN" altLang="zh-CN" sz="3200" b="1">
                <a:latin typeface="黑体" pitchFamily="2" charset="-122"/>
                <a:ea typeface="黑体" pitchFamily="2" charset="-122"/>
                <a:cs typeface="Times New Roman" pitchFamily="18" charset="0"/>
              </a:rPr>
              <a:t>题型特点</a:t>
            </a:r>
            <a:endParaRPr lang="zh-CN" altLang="zh-CN" sz="3200" b="1">
              <a:ea typeface="黑体" pitchFamily="2" charset="-122"/>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nvGraphicFramePr>
        <p:xfrm>
          <a:off x="596900" y="1428750"/>
          <a:ext cx="11144250" cy="3017838"/>
        </p:xfrm>
        <a:graphic>
          <a:graphicData uri="http://schemas.openxmlformats.org/drawingml/2006/table">
            <a:tbl>
              <a:tblPr/>
              <a:tblGrid>
                <a:gridCol w="2892425"/>
                <a:gridCol w="8251825"/>
              </a:tblGrid>
              <a:tr h="371475">
                <a:tc gridSpan="2">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选修一</a:t>
                      </a:r>
                      <a:r>
                        <a:rPr kumimoji="0" lang="zh-CN" altLang="zh-CN" sz="28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应对策略</a:t>
                      </a:r>
                      <a:endParaRPr kumimoji="0" lang="zh-CN" altLang="zh-CN" sz="2800" b="0" i="0" u="none" strike="noStrike" cap="none" normalizeH="0" baseline="0" smtClean="0">
                        <a:ln>
                          <a:noFill/>
                        </a:ln>
                        <a:solidFill>
                          <a:schemeClr val="bg1"/>
                        </a:solidFill>
                        <a:effectLst/>
                        <a:latin typeface="Arial"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00"/>
                          </a:solidFill>
                          <a:effectLst/>
                          <a:latin typeface="黑体" pitchFamily="2" charset="-122"/>
                          <a:ea typeface="黑体" pitchFamily="2" charset="-122"/>
                          <a:cs typeface="Times New Roman" pitchFamily="18" charset="0"/>
                        </a:rPr>
                        <a:t>1</a:t>
                      </a:r>
                      <a:r>
                        <a:rPr kumimoji="0" lang="zh-CN" altLang="en-US" sz="2800" b="1" i="0" u="none" strike="noStrike" cap="none" normalizeH="0" baseline="0" smtClean="0">
                          <a:ln>
                            <a:noFill/>
                          </a:ln>
                          <a:solidFill>
                            <a:srgbClr val="000000"/>
                          </a:solidFill>
                          <a:effectLst/>
                          <a:latin typeface="黑体" pitchFamily="2" charset="-122"/>
                          <a:ea typeface="黑体" pitchFamily="2" charset="-122"/>
                          <a:cs typeface="Times New Roman" pitchFamily="18" charset="0"/>
                        </a:rPr>
                        <a:t>、真题训练法：</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0000FF"/>
                          </a:solidFill>
                          <a:effectLst/>
                          <a:latin typeface="Calibri" pitchFamily="34" charset="0"/>
                          <a:ea typeface="宋体" charset="-122"/>
                        </a:rPr>
                        <a:t>回眸历年真题，归纳总结规</a:t>
                      </a:r>
                      <a:endParaRPr kumimoji="0" lang="zh-CN" altLang="en-US" sz="2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a:t>
                      </a:r>
                      <a:r>
                        <a:rPr kumimoji="0" lang="zh-CN" altLang="en-US" sz="28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、思维建模法：</a:t>
                      </a:r>
                      <a:endParaRPr kumimoji="0" lang="zh-CN" altLang="en-US" sz="2800" b="0" i="0" u="none" strike="noStrike" cap="none" normalizeH="0" baseline="0" smtClean="0">
                        <a:ln>
                          <a:noFill/>
                        </a:ln>
                        <a:solidFill>
                          <a:schemeClr val="tx1"/>
                        </a:solidFill>
                        <a:effectLst/>
                        <a:latin typeface="Arial" charset="0"/>
                        <a:ea typeface="黑体" pitchFamily="2" charset="-122"/>
                        <a:cs typeface="Times New Roman" pitchFamily="18" charset="0"/>
                      </a:endParaRPr>
                    </a:p>
                    <a:p>
                      <a:pPr marL="0" marR="0" lvl="0" indent="0" algn="l" defTabSz="10287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0000FF"/>
                          </a:solidFill>
                          <a:effectLst/>
                          <a:latin typeface="Calibri" pitchFamily="34" charset="0"/>
                          <a:ea typeface="宋体" charset="-122"/>
                        </a:rPr>
                        <a:t>构建改革的类型、背景、成败因素、评价标准、启示等模型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3</a:t>
                      </a:r>
                      <a:r>
                        <a:rPr kumimoji="0" lang="zh-CN" altLang="en-US" sz="28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、史观引领法：</a:t>
                      </a:r>
                      <a:endParaRPr kumimoji="0" lang="zh-CN" altLang="en-US" sz="2800" b="0" i="0" u="none" strike="noStrike" cap="none" normalizeH="0" baseline="0" smtClean="0">
                        <a:ln>
                          <a:noFill/>
                        </a:ln>
                        <a:solidFill>
                          <a:schemeClr val="tx1"/>
                        </a:solidFill>
                        <a:effectLst/>
                        <a:latin typeface="Arial"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0000FF"/>
                          </a:solidFill>
                          <a:effectLst/>
                          <a:latin typeface="Calibri" pitchFamily="34" charset="0"/>
                          <a:ea typeface="宋体" charset="-122"/>
                        </a:rPr>
                        <a:t>多元史观解读改革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4</a:t>
                      </a:r>
                      <a:r>
                        <a:rPr kumimoji="0" lang="zh-CN" altLang="en-US" sz="28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、课外延伸法：</a:t>
                      </a:r>
                      <a:endParaRPr kumimoji="0" lang="zh-CN" altLang="en-US" sz="2800" b="0" i="0" u="none" strike="noStrike" cap="none" normalizeH="0" baseline="0" smtClean="0">
                        <a:ln>
                          <a:noFill/>
                        </a:ln>
                        <a:solidFill>
                          <a:schemeClr val="tx1"/>
                        </a:solidFill>
                        <a:effectLst/>
                        <a:latin typeface="Arial"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0000FF"/>
                          </a:solidFill>
                          <a:effectLst/>
                          <a:latin typeface="Calibri" pitchFamily="34" charset="0"/>
                          <a:ea typeface="宋体" charset="-122"/>
                        </a:rPr>
                        <a:t>命题时重点关注中学选修教材中未涉及的改革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3814763" y="1365250"/>
          <a:ext cx="3925887" cy="5080000"/>
        </p:xfrm>
        <a:graphic>
          <a:graphicData uri="http://schemas.openxmlformats.org/drawingml/2006/table">
            <a:tbl>
              <a:tblPr firstRow="1" bandRow="1">
                <a:tableStyleId>{5C22544A-7EE6-4342-B048-85BDC9FD1C3A}</a:tableStyleId>
              </a:tblPr>
              <a:tblGrid>
                <a:gridCol w="1628775"/>
                <a:gridCol w="2296795"/>
              </a:tblGrid>
              <a:tr h="635000">
                <a:tc>
                  <a:txBody>
                    <a:bodyPr/>
                    <a:lstStyle/>
                    <a:p>
                      <a:r>
                        <a:rPr lang="en-US" altLang="zh-CN" sz="3200" b="1" dirty="0" smtClean="0"/>
                        <a:t>2010</a:t>
                      </a:r>
                      <a:r>
                        <a:rPr lang="zh-CN" altLang="en-US" sz="3200" b="1" dirty="0" smtClean="0"/>
                        <a:t>年</a:t>
                      </a:r>
                      <a:endParaRPr lang="zh-CN" altLang="en-US" sz="3200" b="1" dirty="0"/>
                    </a:p>
                  </a:txBody>
                  <a:tcPr/>
                </a:tc>
                <a:tc>
                  <a:txBody>
                    <a:bodyPr/>
                    <a:lstStyle/>
                    <a:p>
                      <a:pPr marL="0" marR="0" indent="0" algn="l" defTabSz="1028700" rtl="0" eaLnBrk="1" latinLnBrk="0" hangingPunct="1">
                        <a:spcBef>
                          <a:spcPts val="0"/>
                        </a:spcBef>
                        <a:spcAft>
                          <a:spcPts val="0"/>
                        </a:spcAft>
                        <a:buClrTx/>
                        <a:buSzTx/>
                        <a:buFontTx/>
                        <a:buNone/>
                        <a:defRPr/>
                      </a:pPr>
                      <a:r>
                        <a:rPr lang="zh-CN" altLang="en-US" sz="3200" b="1" dirty="0" smtClean="0"/>
                        <a:t>曹操</a:t>
                      </a:r>
                    </a:p>
                  </a:txBody>
                  <a:tcPr/>
                </a:tc>
              </a:tr>
              <a:tr h="635000">
                <a:tc>
                  <a:txBody>
                    <a:bodyPr/>
                    <a:lstStyle/>
                    <a:p>
                      <a:r>
                        <a:rPr lang="en-US" altLang="zh-CN" sz="3200" b="1" dirty="0" smtClean="0"/>
                        <a:t>2011</a:t>
                      </a:r>
                      <a:r>
                        <a:rPr lang="zh-CN" altLang="en-US" sz="3200" b="1" dirty="0" smtClean="0"/>
                        <a:t>年</a:t>
                      </a:r>
                      <a:endParaRPr lang="zh-CN" altLang="en-US" sz="3200" b="1" dirty="0"/>
                    </a:p>
                  </a:txBody>
                  <a:tcPr/>
                </a:tc>
                <a:tc>
                  <a:txBody>
                    <a:bodyPr/>
                    <a:lstStyle/>
                    <a:p>
                      <a:r>
                        <a:rPr lang="zh-CN" altLang="zh-CN" sz="3200" b="1" dirty="0" smtClean="0"/>
                        <a:t>钱玄同</a:t>
                      </a:r>
                      <a:endParaRPr lang="zh-CN" altLang="en-US" sz="3200" b="1" dirty="0"/>
                    </a:p>
                  </a:txBody>
                  <a:tcPr/>
                </a:tc>
              </a:tr>
              <a:tr h="635000">
                <a:tc>
                  <a:txBody>
                    <a:bodyPr/>
                    <a:lstStyle/>
                    <a:p>
                      <a:r>
                        <a:rPr lang="en-US" altLang="zh-CN" sz="3200" b="1" dirty="0" smtClean="0"/>
                        <a:t>2012</a:t>
                      </a:r>
                      <a:r>
                        <a:rPr lang="zh-CN" altLang="en-US" sz="3200" b="1" dirty="0" smtClean="0"/>
                        <a:t>年</a:t>
                      </a:r>
                      <a:endParaRPr lang="zh-CN" altLang="en-US" sz="3200" b="1" dirty="0"/>
                    </a:p>
                  </a:txBody>
                  <a:tcPr/>
                </a:tc>
                <a:tc>
                  <a:txBody>
                    <a:bodyPr/>
                    <a:lstStyle/>
                    <a:p>
                      <a:pPr marL="0" marR="0" indent="0" algn="l" defTabSz="1028700" rtl="0" eaLnBrk="1" latinLnBrk="0" hangingPunct="1">
                        <a:spcBef>
                          <a:spcPts val="0"/>
                        </a:spcBef>
                        <a:spcAft>
                          <a:spcPts val="0"/>
                        </a:spcAft>
                        <a:buClrTx/>
                        <a:buSzTx/>
                        <a:buFontTx/>
                        <a:buNone/>
                        <a:defRPr/>
                      </a:pPr>
                      <a:r>
                        <a:rPr lang="zh-CN" altLang="zh-CN" sz="3200" b="1" dirty="0" smtClean="0"/>
                        <a:t>道光皇帝</a:t>
                      </a:r>
                      <a:endParaRPr lang="zh-CN" altLang="en-US" sz="3200" b="1" dirty="0" smtClean="0"/>
                    </a:p>
                  </a:txBody>
                  <a:tcPr/>
                </a:tc>
              </a:tr>
              <a:tr h="635000">
                <a:tc>
                  <a:txBody>
                    <a:bodyPr/>
                    <a:lstStyle/>
                    <a:p>
                      <a:r>
                        <a:rPr lang="en-US" altLang="zh-CN" sz="3200" b="1" dirty="0" smtClean="0"/>
                        <a:t>2013</a:t>
                      </a:r>
                      <a:r>
                        <a:rPr lang="zh-CN" altLang="en-US" sz="3200" b="1" dirty="0" smtClean="0"/>
                        <a:t>年</a:t>
                      </a:r>
                      <a:endParaRPr lang="zh-CN" altLang="en-US" sz="3200" b="1" dirty="0"/>
                    </a:p>
                  </a:txBody>
                  <a:tcPr/>
                </a:tc>
                <a:tc>
                  <a:txBody>
                    <a:bodyPr/>
                    <a:lstStyle/>
                    <a:p>
                      <a:pPr marL="0" marR="0" indent="0" algn="l" defTabSz="1028700" rtl="0" eaLnBrk="1" latinLnBrk="0" hangingPunct="1">
                        <a:spcBef>
                          <a:spcPts val="0"/>
                        </a:spcBef>
                        <a:spcAft>
                          <a:spcPts val="0"/>
                        </a:spcAft>
                        <a:buClrTx/>
                        <a:buSzTx/>
                        <a:buFontTx/>
                        <a:buNone/>
                        <a:defRPr/>
                      </a:pPr>
                      <a:r>
                        <a:rPr lang="zh-CN" altLang="zh-CN" sz="3200" b="1" dirty="0" smtClean="0"/>
                        <a:t>韩愈</a:t>
                      </a:r>
                      <a:endParaRPr lang="zh-CN" altLang="en-US" sz="3200" b="1" dirty="0" smtClean="0"/>
                    </a:p>
                  </a:txBody>
                  <a:tcPr/>
                </a:tc>
              </a:tr>
              <a:tr h="635000">
                <a:tc>
                  <a:txBody>
                    <a:bodyPr/>
                    <a:lstStyle/>
                    <a:p>
                      <a:r>
                        <a:rPr lang="en-US" altLang="zh-CN" sz="3200" b="1" dirty="0" smtClean="0"/>
                        <a:t>2014</a:t>
                      </a:r>
                      <a:r>
                        <a:rPr lang="zh-CN" altLang="en-US" sz="3200" b="1" dirty="0" smtClean="0"/>
                        <a:t>年</a:t>
                      </a:r>
                      <a:endParaRPr lang="zh-CN" altLang="en-US" sz="3200" b="1" dirty="0"/>
                    </a:p>
                  </a:txBody>
                  <a:tcPr/>
                </a:tc>
                <a:tc>
                  <a:txBody>
                    <a:bodyPr/>
                    <a:lstStyle/>
                    <a:p>
                      <a:pPr marL="0" marR="0" indent="0" algn="l" defTabSz="1028700" rtl="0" eaLnBrk="1" latinLnBrk="0" hangingPunct="1">
                        <a:spcBef>
                          <a:spcPts val="0"/>
                        </a:spcBef>
                        <a:spcAft>
                          <a:spcPts val="0"/>
                        </a:spcAft>
                        <a:buClrTx/>
                        <a:buSzTx/>
                        <a:buFontTx/>
                        <a:buNone/>
                        <a:defRPr/>
                      </a:pPr>
                      <a:r>
                        <a:rPr lang="zh-CN" altLang="zh-CN" sz="3200" b="1" dirty="0" smtClean="0"/>
                        <a:t>包拯</a:t>
                      </a:r>
                      <a:endParaRPr lang="zh-CN" altLang="en-US" sz="3200" b="1" dirty="0" smtClean="0"/>
                    </a:p>
                  </a:txBody>
                  <a:tcPr/>
                </a:tc>
              </a:tr>
              <a:tr h="635000">
                <a:tc>
                  <a:txBody>
                    <a:bodyPr/>
                    <a:lstStyle/>
                    <a:p>
                      <a:r>
                        <a:rPr lang="en-US" altLang="zh-CN" sz="3200" b="1" dirty="0" smtClean="0"/>
                        <a:t>2015</a:t>
                      </a:r>
                      <a:r>
                        <a:rPr lang="zh-CN" altLang="en-US" sz="3200" b="1" dirty="0" smtClean="0"/>
                        <a:t>年</a:t>
                      </a:r>
                      <a:endParaRPr lang="zh-CN" altLang="en-US" sz="3200" b="1" dirty="0"/>
                    </a:p>
                  </a:txBody>
                  <a:tcPr/>
                </a:tc>
                <a:tc>
                  <a:txBody>
                    <a:bodyPr/>
                    <a:lstStyle/>
                    <a:p>
                      <a:r>
                        <a:rPr lang="zh-CN" altLang="en-US" sz="3200" b="1" dirty="0" smtClean="0">
                          <a:latin typeface="Times New Roman" panose="02020603050405020304" pitchFamily="18" charset="0"/>
                          <a:cs typeface="Times New Roman" panose="02020603050405020304" pitchFamily="18" charset="0"/>
                        </a:rPr>
                        <a:t>丘处机</a:t>
                      </a:r>
                      <a:endParaRPr lang="zh-CN" altLang="en-US" sz="3200" b="1" dirty="0"/>
                    </a:p>
                  </a:txBody>
                  <a:tcPr/>
                </a:tc>
              </a:tr>
              <a:tr h="635000">
                <a:tc>
                  <a:txBody>
                    <a:bodyPr/>
                    <a:lstStyle/>
                    <a:p>
                      <a:pPr>
                        <a:buNone/>
                      </a:pPr>
                      <a:r>
                        <a:rPr lang="en-US" altLang="zh-CN" sz="3200" b="1" dirty="0"/>
                        <a:t>2016</a:t>
                      </a:r>
                      <a:r>
                        <a:rPr lang="zh-CN" altLang="en-US" sz="3200" b="1" dirty="0"/>
                        <a:t>年</a:t>
                      </a:r>
                    </a:p>
                  </a:txBody>
                  <a:tcPr/>
                </a:tc>
                <a:tc>
                  <a:txBody>
                    <a:bodyPr/>
                    <a:lstStyle/>
                    <a:p>
                      <a:pPr>
                        <a:buNone/>
                      </a:pPr>
                      <a:endParaRPr lang="zh-CN" altLang="en-US" sz="3200" b="1" dirty="0"/>
                    </a:p>
                  </a:txBody>
                  <a:tcPr/>
                </a:tc>
              </a:tr>
              <a:tr h="635000">
                <a:tc>
                  <a:txBody>
                    <a:bodyPr/>
                    <a:lstStyle/>
                    <a:p>
                      <a:pPr>
                        <a:buNone/>
                      </a:pPr>
                      <a:r>
                        <a:rPr lang="en-US" altLang="zh-CN" sz="3200" b="1" dirty="0"/>
                        <a:t>2017</a:t>
                      </a:r>
                      <a:r>
                        <a:rPr lang="zh-CN" altLang="en-US" sz="3200" b="1" dirty="0"/>
                        <a:t>年</a:t>
                      </a:r>
                    </a:p>
                  </a:txBody>
                  <a:tcPr/>
                </a:tc>
                <a:tc>
                  <a:txBody>
                    <a:bodyPr/>
                    <a:lstStyle/>
                    <a:p>
                      <a:pPr>
                        <a:buNone/>
                      </a:pPr>
                      <a:r>
                        <a:rPr lang="zh-CN" altLang="en-US" sz="3200" b="1" dirty="0"/>
                        <a:t>季札</a:t>
                      </a:r>
                    </a:p>
                  </a:txBody>
                  <a:tcPr/>
                </a:tc>
              </a:tr>
            </a:tbl>
          </a:graphicData>
        </a:graphic>
      </p:graphicFrame>
      <p:sp>
        <p:nvSpPr>
          <p:cNvPr id="186398" name="TextBox 3"/>
          <p:cNvSpPr txBox="1">
            <a:spLocks noChangeArrowheads="1"/>
          </p:cNvSpPr>
          <p:nvPr/>
        </p:nvSpPr>
        <p:spPr bwMode="auto">
          <a:xfrm>
            <a:off x="2239963" y="701675"/>
            <a:ext cx="8929687" cy="584200"/>
          </a:xfrm>
          <a:prstGeom prst="rect">
            <a:avLst/>
          </a:prstGeom>
          <a:noFill/>
          <a:ln w="9525">
            <a:noFill/>
            <a:miter lim="800000"/>
            <a:headEnd/>
            <a:tailEnd/>
          </a:ln>
        </p:spPr>
        <p:txBody>
          <a:bodyPr>
            <a:spAutoFit/>
          </a:bodyPr>
          <a:lstStyle/>
          <a:p>
            <a:r>
              <a:rPr lang="zh-CN" altLang="en-US" sz="3200" b="1"/>
              <a:t>选修四</a:t>
            </a:r>
            <a:r>
              <a:rPr lang="en-US" altLang="zh-CN" sz="3200" b="1"/>
              <a:t>【</a:t>
            </a:r>
            <a:r>
              <a:rPr lang="zh-CN" altLang="en-US" sz="3200" b="1">
                <a:latin typeface="Times New Roman" pitchFamily="18" charset="0"/>
                <a:cs typeface="Times New Roman" pitchFamily="18" charset="0"/>
              </a:rPr>
              <a:t>中外历史人物评说</a:t>
            </a:r>
            <a:r>
              <a:rPr lang="en-US" altLang="zh-CN" sz="3200" b="1"/>
              <a:t>】</a:t>
            </a:r>
            <a:r>
              <a:rPr lang="zh-CN" altLang="en-US" sz="3200" b="1"/>
              <a:t>高考回眸</a:t>
            </a:r>
          </a:p>
        </p:txBody>
      </p:sp>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ChangeArrowheads="1"/>
          </p:cNvSpPr>
          <p:nvPr/>
        </p:nvSpPr>
        <p:spPr bwMode="auto">
          <a:xfrm>
            <a:off x="4103688" y="69850"/>
            <a:ext cx="3448050" cy="587375"/>
          </a:xfrm>
          <a:prstGeom prst="rect">
            <a:avLst/>
          </a:prstGeom>
          <a:noFill/>
          <a:ln w="9525">
            <a:noFill/>
            <a:miter lim="800000"/>
            <a:headEnd/>
            <a:tailEnd/>
          </a:ln>
        </p:spPr>
        <p:txBody>
          <a:bodyPr wrap="none" lIns="94796" tIns="47398" rIns="94796" bIns="47398" anchor="ctr">
            <a:spAutoFit/>
          </a:bodyPr>
          <a:lstStyle/>
          <a:p>
            <a:pPr indent="369888" algn="ctr" defTabSz="946150"/>
            <a:r>
              <a:rPr lang="zh-CN" altLang="en-US" sz="3200" b="1">
                <a:latin typeface="黑体" pitchFamily="2" charset="-122"/>
                <a:ea typeface="黑体" pitchFamily="2" charset="-122"/>
                <a:cs typeface="Times New Roman" pitchFamily="18" charset="0"/>
              </a:rPr>
              <a:t>选修四题型特点</a:t>
            </a:r>
            <a:endParaRPr lang="zh-CN" altLang="en-US" sz="3200">
              <a:ea typeface="黑体" pitchFamily="2" charset="-122"/>
              <a:cs typeface="Times New Roman" pitchFamily="18" charset="0"/>
            </a:endParaRPr>
          </a:p>
        </p:txBody>
      </p:sp>
      <p:sp>
        <p:nvSpPr>
          <p:cNvPr id="187394" name="Rectangle 2"/>
          <p:cNvSpPr>
            <a:spLocks noChangeArrowheads="1"/>
          </p:cNvSpPr>
          <p:nvPr/>
        </p:nvSpPr>
        <p:spPr bwMode="auto">
          <a:xfrm>
            <a:off x="398463" y="1001713"/>
            <a:ext cx="11342687" cy="3973512"/>
          </a:xfrm>
          <a:prstGeom prst="rect">
            <a:avLst/>
          </a:prstGeom>
          <a:noFill/>
          <a:ln w="9525">
            <a:noFill/>
            <a:miter lim="800000"/>
            <a:headEnd/>
            <a:tailEnd/>
          </a:ln>
        </p:spPr>
        <p:txBody>
          <a:bodyPr lIns="94796" tIns="47398" rIns="94796" bIns="47398" anchor="ctr">
            <a:spAutoFit/>
          </a:bodyPr>
          <a:lstStyle/>
          <a:p>
            <a:pPr indent="276225" defTabSz="946150"/>
            <a:r>
              <a:rPr lang="en-US" altLang="zh-CN" sz="2800" b="1">
                <a:latin typeface="黑体" pitchFamily="2" charset="-122"/>
                <a:ea typeface="黑体" pitchFamily="2" charset="-122"/>
                <a:cs typeface="Times New Roman" pitchFamily="18" charset="0"/>
              </a:rPr>
              <a:t>1</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命题特点</a:t>
            </a:r>
            <a:r>
              <a:rPr lang="zh-CN" altLang="en-US" sz="2800" b="1">
                <a:latin typeface="黑体" pitchFamily="2" charset="-122"/>
                <a:ea typeface="黑体" pitchFamily="2" charset="-122"/>
                <a:cs typeface="Times New Roman" pitchFamily="18" charset="0"/>
              </a:rPr>
              <a:t>看：命题依纲不依本，不拘泥于教科书 ；与时政联系密切，体现了鲜明的时代性和深切的现实关照；</a:t>
            </a:r>
            <a:endParaRPr lang="en-US" altLang="zh-CN" sz="2800" b="1">
              <a:latin typeface="黑体" pitchFamily="2" charset="-122"/>
              <a:ea typeface="黑体" pitchFamily="2" charset="-122"/>
              <a:cs typeface="Times New Roman" pitchFamily="18" charset="0"/>
            </a:endParaRPr>
          </a:p>
          <a:p>
            <a:pPr indent="276225" defTabSz="946150" eaLnBrk="0" hangingPunct="0"/>
            <a:r>
              <a:rPr lang="en-US" altLang="zh-CN" sz="2800" b="1">
                <a:latin typeface="黑体" pitchFamily="2" charset="-122"/>
                <a:ea typeface="黑体" pitchFamily="2" charset="-122"/>
                <a:cs typeface="Times New Roman" pitchFamily="18" charset="0"/>
              </a:rPr>
              <a:t>2</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考查内容</a:t>
            </a:r>
            <a:r>
              <a:rPr lang="zh-CN" altLang="en-US" sz="2800" b="1">
                <a:latin typeface="黑体" pitchFamily="2" charset="-122"/>
                <a:ea typeface="黑体" pitchFamily="2" charset="-122"/>
                <a:cs typeface="Times New Roman" pitchFamily="18" charset="0"/>
              </a:rPr>
              <a:t>看：以中国历史人物特别是古代和近代历史人物为主 ；人物往往是教材上不太重视但生活中耳闻能详的人）；</a:t>
            </a:r>
            <a:endParaRPr lang="en-US" altLang="zh-CN" sz="2800" b="1">
              <a:latin typeface="黑体" pitchFamily="2" charset="-122"/>
              <a:ea typeface="黑体" pitchFamily="2" charset="-122"/>
              <a:cs typeface="Times New Roman" pitchFamily="18" charset="0"/>
            </a:endParaRPr>
          </a:p>
          <a:p>
            <a:pPr indent="276225" defTabSz="946150" eaLnBrk="0" hangingPunct="0"/>
            <a:r>
              <a:rPr lang="en-US" altLang="zh-CN" sz="2800" b="1">
                <a:latin typeface="黑体" pitchFamily="2" charset="-122"/>
                <a:ea typeface="黑体" pitchFamily="2" charset="-122"/>
                <a:cs typeface="Times New Roman" pitchFamily="18" charset="0"/>
              </a:rPr>
              <a:t>3</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考查目标</a:t>
            </a:r>
            <a:r>
              <a:rPr lang="zh-CN" altLang="en-US" sz="2800" b="1">
                <a:latin typeface="黑体" pitchFamily="2" charset="-122"/>
                <a:ea typeface="黑体" pitchFamily="2" charset="-122"/>
                <a:cs typeface="Times New Roman" pitchFamily="18" charset="0"/>
              </a:rPr>
              <a:t>看：考查能力目标涉及较广泛，层次也较高一些。这一点可从设问的方式得出，如“概括”、 “指出”、“评价”、“简评”、“说明”等。</a:t>
            </a:r>
            <a:endParaRPr lang="en-US" altLang="zh-CN" sz="2800" b="1">
              <a:latin typeface="黑体" pitchFamily="2" charset="-122"/>
              <a:ea typeface="黑体" pitchFamily="2" charset="-122"/>
              <a:cs typeface="Times New Roman" pitchFamily="18" charset="0"/>
            </a:endParaRPr>
          </a:p>
          <a:p>
            <a:pPr indent="276225" defTabSz="946150" eaLnBrk="0" hangingPunct="0"/>
            <a:r>
              <a:rPr lang="en-US" altLang="zh-CN" sz="2800" b="1">
                <a:latin typeface="黑体" pitchFamily="2" charset="-122"/>
                <a:ea typeface="黑体" pitchFamily="2" charset="-122"/>
                <a:cs typeface="Times New Roman" pitchFamily="18" charset="0"/>
              </a:rPr>
              <a:t>4</a:t>
            </a:r>
            <a:r>
              <a:rPr lang="zh-CN" altLang="en-US" sz="2800" b="1">
                <a:latin typeface="黑体" pitchFamily="2" charset="-122"/>
                <a:ea typeface="黑体" pitchFamily="2" charset="-122"/>
                <a:cs typeface="Times New Roman" pitchFamily="18" charset="0"/>
              </a:rPr>
              <a:t>、从</a:t>
            </a:r>
            <a:r>
              <a:rPr lang="zh-CN" altLang="en-US" sz="2800" b="1">
                <a:solidFill>
                  <a:srgbClr val="FF0000"/>
                </a:solidFill>
                <a:latin typeface="黑体" pitchFamily="2" charset="-122"/>
                <a:ea typeface="黑体" pitchFamily="2" charset="-122"/>
                <a:cs typeface="Times New Roman" pitchFamily="18" charset="0"/>
              </a:rPr>
              <a:t>答案组织</a:t>
            </a:r>
            <a:r>
              <a:rPr lang="zh-CN" altLang="en-US" sz="2800" b="1">
                <a:latin typeface="黑体" pitchFamily="2" charset="-122"/>
                <a:ea typeface="黑体" pitchFamily="2" charset="-122"/>
                <a:cs typeface="Times New Roman" pitchFamily="18" charset="0"/>
              </a:rPr>
              <a:t>看：对学生提取材料有效信息的能力和概括、表达的能力要求较高。</a:t>
            </a:r>
          </a:p>
        </p:txBody>
      </p:sp>
      <p:sp>
        <p:nvSpPr>
          <p:cNvPr id="179204" name="TextBox 8"/>
          <p:cNvSpPr txBox="1">
            <a:spLocks noChangeArrowheads="1"/>
          </p:cNvSpPr>
          <p:nvPr/>
        </p:nvSpPr>
        <p:spPr bwMode="auto">
          <a:xfrm>
            <a:off x="2239963" y="5157788"/>
            <a:ext cx="8494712" cy="1201737"/>
          </a:xfrm>
          <a:prstGeom prst="rect">
            <a:avLst/>
          </a:prstGeom>
          <a:noFill/>
          <a:ln w="9525">
            <a:noFill/>
            <a:miter lim="800000"/>
            <a:headEnd/>
            <a:tailEnd/>
          </a:ln>
        </p:spPr>
        <p:txBody>
          <a:bodyPr wrap="none">
            <a:spAutoFit/>
          </a:bodyPr>
          <a:lstStyle/>
          <a:p>
            <a:r>
              <a:rPr lang="zh-CN" altLang="en-US" sz="3600">
                <a:solidFill>
                  <a:srgbClr val="FF0000"/>
                </a:solidFill>
                <a:latin typeface="黑体" pitchFamily="2" charset="-122"/>
                <a:ea typeface="黑体" pitchFamily="2" charset="-122"/>
              </a:rPr>
              <a:t>温馨提示：答人物题一定要眼中有</a:t>
            </a:r>
            <a:r>
              <a:rPr lang="zh-CN" altLang="en-US" sz="7200">
                <a:solidFill>
                  <a:srgbClr val="FF0000"/>
                </a:solidFill>
                <a:latin typeface="黑体" pitchFamily="2" charset="-122"/>
                <a:ea typeface="黑体" pitchFamily="2" charset="-122"/>
              </a:rPr>
              <a:t>人</a:t>
            </a:r>
            <a:r>
              <a:rPr lang="zh-CN" altLang="en-US" sz="3600">
                <a:solidFill>
                  <a:srgbClr val="FF0000"/>
                </a:solidFill>
                <a:latin typeface="黑体" pitchFamily="2" charset="-122"/>
                <a:ea typeface="黑体" pitchFamily="2" charset="-122"/>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additive="base">
                                        <p:cTn id="7" dur="500" fill="hold"/>
                                        <p:tgtEl>
                                          <p:spTgt spid="179204"/>
                                        </p:tgtEl>
                                        <p:attrNameLst>
                                          <p:attrName>ppt_x</p:attrName>
                                        </p:attrNameLst>
                                      </p:cBhvr>
                                      <p:tavLst>
                                        <p:tav tm="0">
                                          <p:val>
                                            <p:strVal val="#ppt_x"/>
                                          </p:val>
                                        </p:tav>
                                        <p:tav tm="100000">
                                          <p:val>
                                            <p:strVal val="#ppt_x"/>
                                          </p:val>
                                        </p:tav>
                                      </p:tavLst>
                                    </p:anim>
                                    <p:anim calcmode="lin" valueType="num">
                                      <p:cBhvr additive="base">
                                        <p:cTn id="8" dur="500" fill="hold"/>
                                        <p:tgtEl>
                                          <p:spTgt spid="179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nvGraphicFramePr>
        <p:xfrm>
          <a:off x="882650" y="1281113"/>
          <a:ext cx="10644188" cy="4754562"/>
        </p:xfrm>
        <a:graphic>
          <a:graphicData uri="http://schemas.openxmlformats.org/drawingml/2006/table">
            <a:tbl>
              <a:tblPr/>
              <a:tblGrid>
                <a:gridCol w="2992438"/>
                <a:gridCol w="7651750"/>
              </a:tblGrid>
              <a:tr h="474663">
                <a:tc gridSpan="2">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选修四</a:t>
                      </a:r>
                      <a:r>
                        <a:rPr kumimoji="0" lang="zh-CN" altLang="zh-CN" sz="3200" b="1" i="0" u="none" strike="noStrike" cap="none" normalizeH="0" baseline="0" smtClean="0">
                          <a:ln>
                            <a:noFill/>
                          </a:ln>
                          <a:solidFill>
                            <a:schemeClr val="bg1"/>
                          </a:solidFill>
                          <a:effectLst/>
                          <a:latin typeface="黑体" pitchFamily="2" charset="-122"/>
                          <a:ea typeface="黑体" pitchFamily="2" charset="-122"/>
                          <a:cs typeface="Times New Roman" pitchFamily="18" charset="0"/>
                        </a:rPr>
                        <a:t>应对策略</a:t>
                      </a:r>
                      <a:endParaRPr kumimoji="0" lang="zh-CN" altLang="zh-CN" sz="3200" b="0" i="0" u="none" strike="noStrike" cap="none" normalizeH="0" baseline="0" smtClean="0">
                        <a:ln>
                          <a:noFill/>
                        </a:ln>
                        <a:solidFill>
                          <a:schemeClr val="bg1"/>
                        </a:solidFill>
                        <a:effectLst/>
                        <a:latin typeface="Arial"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rgbClr val="000000"/>
                          </a:solidFill>
                          <a:effectLst/>
                          <a:latin typeface="黑体" pitchFamily="2" charset="-122"/>
                          <a:ea typeface="黑体" pitchFamily="2" charset="-122"/>
                          <a:cs typeface="Times New Roman" pitchFamily="18" charset="0"/>
                        </a:rPr>
                        <a:t>1</a:t>
                      </a:r>
                      <a:r>
                        <a:rPr kumimoji="0" lang="zh-CN" altLang="en-US" sz="3200" b="1" i="0" u="none" strike="noStrike" cap="none" normalizeH="0" baseline="0" smtClean="0">
                          <a:ln>
                            <a:noFill/>
                          </a:ln>
                          <a:solidFill>
                            <a:srgbClr val="000000"/>
                          </a:solidFill>
                          <a:effectLst/>
                          <a:latin typeface="黑体" pitchFamily="2" charset="-122"/>
                          <a:ea typeface="黑体" pitchFamily="2" charset="-122"/>
                          <a:cs typeface="Times New Roman" pitchFamily="18" charset="0"/>
                        </a:rPr>
                        <a:t>、真题训练法：</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smtClean="0">
                          <a:ln>
                            <a:noFill/>
                          </a:ln>
                          <a:solidFill>
                            <a:srgbClr val="0000FF"/>
                          </a:solidFill>
                          <a:effectLst/>
                          <a:latin typeface="Calibri" pitchFamily="34" charset="0"/>
                          <a:ea typeface="宋体" charset="-122"/>
                        </a:rPr>
                        <a:t>回眸历年真题，归纳总结规律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a:t>
                      </a:r>
                      <a:r>
                        <a:rPr kumimoji="0" lang="zh-CN" altLang="en-US" sz="32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、思维建模法：</a:t>
                      </a:r>
                      <a:endParaRPr kumimoji="0" lang="zh-CN" altLang="en-US" sz="3200" b="0" i="0" u="none" strike="noStrike" cap="none" normalizeH="0" baseline="0" smtClean="0">
                        <a:ln>
                          <a:noFill/>
                        </a:ln>
                        <a:solidFill>
                          <a:schemeClr val="tx1"/>
                        </a:solidFill>
                        <a:effectLst/>
                        <a:latin typeface="Arial" charset="0"/>
                        <a:ea typeface="黑体" pitchFamily="2" charset="-122"/>
                        <a:cs typeface="Times New Roman" pitchFamily="18" charset="0"/>
                      </a:endParaRPr>
                    </a:p>
                    <a:p>
                      <a:pPr marL="0" marR="0" lvl="0" indent="0" algn="l" defTabSz="10287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smtClean="0">
                          <a:ln>
                            <a:noFill/>
                          </a:ln>
                          <a:solidFill>
                            <a:srgbClr val="0000FF"/>
                          </a:solidFill>
                          <a:effectLst/>
                          <a:latin typeface="Calibri" pitchFamily="34" charset="0"/>
                          <a:ea typeface="宋体" charset="-122"/>
                        </a:rPr>
                        <a:t>构建人物评价的要求、原则、角度、方法、影响因素等模型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3</a:t>
                      </a:r>
                      <a:r>
                        <a:rPr kumimoji="0" lang="zh-CN" altLang="en-US" sz="3200" b="1" i="0" u="none" strike="noStrike" cap="none" normalizeH="0" baseline="0" smtClean="0">
                          <a:ln>
                            <a:noFill/>
                          </a:ln>
                          <a:solidFill>
                            <a:schemeClr val="tx1"/>
                          </a:solidFill>
                          <a:effectLst/>
                          <a:latin typeface="黑体" pitchFamily="2" charset="-122"/>
                          <a:ea typeface="黑体" pitchFamily="2" charset="-122"/>
                          <a:cs typeface="Times New Roman" pitchFamily="18" charset="0"/>
                        </a:rPr>
                        <a:t>、课外延伸法：</a:t>
                      </a:r>
                      <a:endParaRPr kumimoji="0" lang="zh-CN" altLang="en-US" sz="3200" b="0" i="0" u="none" strike="noStrike" cap="none" normalizeH="0" baseline="0" smtClean="0">
                        <a:ln>
                          <a:noFill/>
                        </a:ln>
                        <a:solidFill>
                          <a:schemeClr val="tx1"/>
                        </a:solidFill>
                        <a:effectLst/>
                        <a:latin typeface="Arial" charset="0"/>
                        <a:ea typeface="黑体" pitchFamily="2" charset="-122"/>
                        <a:cs typeface="Times New Roman" pitchFamily="18" charset="0"/>
                      </a:endParaRPr>
                    </a:p>
                    <a:p>
                      <a:pPr marL="0" marR="0" lvl="0" indent="0" algn="l" defTabSz="10287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287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smtClean="0">
                          <a:ln>
                            <a:noFill/>
                          </a:ln>
                          <a:solidFill>
                            <a:srgbClr val="0000FF"/>
                          </a:solidFill>
                          <a:effectLst/>
                          <a:latin typeface="Calibri" pitchFamily="34" charset="0"/>
                          <a:ea typeface="宋体" charset="-122"/>
                        </a:rPr>
                        <a:t>命题时重点关注中国古代和近代史上中学教材上不太重视但生活中耳闻能详的人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TextBox 7"/>
          <p:cNvSpPr txBox="1">
            <a:spLocks noChangeArrowheads="1"/>
          </p:cNvSpPr>
          <p:nvPr/>
        </p:nvSpPr>
        <p:spPr bwMode="auto">
          <a:xfrm>
            <a:off x="4157663" y="1860550"/>
            <a:ext cx="3570287" cy="584200"/>
          </a:xfrm>
          <a:prstGeom prst="rect">
            <a:avLst/>
          </a:prstGeom>
          <a:solidFill>
            <a:srgbClr val="FF0000"/>
          </a:solidFill>
          <a:ln w="9525">
            <a:solidFill>
              <a:srgbClr val="BE020F"/>
            </a:solidFill>
            <a:miter lim="800000"/>
            <a:headEnd/>
            <a:tailEnd/>
          </a:ln>
        </p:spPr>
        <p:txBody>
          <a:bodyPr>
            <a:spAutoFit/>
          </a:bodyPr>
          <a:lstStyle/>
          <a:p>
            <a:r>
              <a:rPr lang="zh-CN" altLang="en-US" sz="3200"/>
              <a:t>家国情怀</a:t>
            </a:r>
            <a:r>
              <a:rPr lang="en-US" altLang="zh-CN" sz="3200"/>
              <a:t>(</a:t>
            </a:r>
            <a:r>
              <a:rPr lang="zh-CN" altLang="en-US" sz="3200"/>
              <a:t>价值观  </a:t>
            </a:r>
            <a:r>
              <a:rPr lang="en-US" altLang="zh-CN" sz="3200"/>
              <a:t>)</a:t>
            </a:r>
            <a:r>
              <a:rPr lang="zh-CN" altLang="en-US" sz="3200"/>
              <a:t> </a:t>
            </a:r>
          </a:p>
        </p:txBody>
      </p:sp>
      <p:sp>
        <p:nvSpPr>
          <p:cNvPr id="104455" name="TextBox 8"/>
          <p:cNvSpPr txBox="1">
            <a:spLocks noChangeArrowheads="1"/>
          </p:cNvSpPr>
          <p:nvPr/>
        </p:nvSpPr>
        <p:spPr bwMode="auto">
          <a:xfrm>
            <a:off x="317500" y="5710238"/>
            <a:ext cx="3479800" cy="584200"/>
          </a:xfrm>
          <a:prstGeom prst="rect">
            <a:avLst/>
          </a:prstGeom>
          <a:solidFill>
            <a:srgbClr val="00B0F0"/>
          </a:solidFill>
          <a:ln w="9525">
            <a:solidFill>
              <a:srgbClr val="BE020F"/>
            </a:solidFill>
            <a:miter lim="800000"/>
            <a:headEnd/>
            <a:tailEnd/>
          </a:ln>
        </p:spPr>
        <p:txBody>
          <a:bodyPr>
            <a:spAutoFit/>
          </a:bodyPr>
          <a:lstStyle/>
          <a:p>
            <a:r>
              <a:rPr lang="zh-CN" altLang="en-US" sz="3200"/>
              <a:t>时空观（知识面）  </a:t>
            </a:r>
          </a:p>
        </p:txBody>
      </p:sp>
      <p:sp>
        <p:nvSpPr>
          <p:cNvPr id="104456" name="TextBox 9"/>
          <p:cNvSpPr txBox="1">
            <a:spLocks noChangeArrowheads="1"/>
          </p:cNvSpPr>
          <p:nvPr/>
        </p:nvSpPr>
        <p:spPr bwMode="auto">
          <a:xfrm>
            <a:off x="6454775" y="4819650"/>
            <a:ext cx="5245100" cy="584200"/>
          </a:xfrm>
          <a:prstGeom prst="rect">
            <a:avLst/>
          </a:prstGeom>
          <a:solidFill>
            <a:srgbClr val="00B0F0"/>
          </a:solidFill>
          <a:ln w="9525">
            <a:solidFill>
              <a:srgbClr val="BE020F"/>
            </a:solidFill>
            <a:miter lim="800000"/>
            <a:headEnd/>
            <a:tailEnd/>
          </a:ln>
        </p:spPr>
        <p:txBody>
          <a:bodyPr>
            <a:spAutoFit/>
          </a:bodyPr>
          <a:lstStyle/>
          <a:p>
            <a:r>
              <a:rPr lang="zh-CN" altLang="en-US" sz="3200"/>
              <a:t>史料实证与解释（研究力）   </a:t>
            </a:r>
          </a:p>
        </p:txBody>
      </p:sp>
      <p:sp>
        <p:nvSpPr>
          <p:cNvPr id="104457" name="TextBox 10"/>
          <p:cNvSpPr txBox="1">
            <a:spLocks noChangeArrowheads="1"/>
          </p:cNvSpPr>
          <p:nvPr/>
        </p:nvSpPr>
        <p:spPr bwMode="auto">
          <a:xfrm>
            <a:off x="8067675" y="5689600"/>
            <a:ext cx="3632200" cy="584200"/>
          </a:xfrm>
          <a:prstGeom prst="rect">
            <a:avLst/>
          </a:prstGeom>
          <a:solidFill>
            <a:srgbClr val="00B0F0"/>
          </a:solidFill>
          <a:ln w="9525">
            <a:solidFill>
              <a:srgbClr val="BE020F"/>
            </a:solidFill>
            <a:miter lim="800000"/>
            <a:headEnd/>
            <a:tailEnd/>
          </a:ln>
        </p:spPr>
        <p:txBody>
          <a:bodyPr>
            <a:spAutoFit/>
          </a:bodyPr>
          <a:lstStyle/>
          <a:p>
            <a:r>
              <a:rPr lang="zh-CN" altLang="en-US" sz="3200">
                <a:sym typeface="+mn-ea"/>
              </a:rPr>
              <a:t>唯物史观</a:t>
            </a:r>
            <a:r>
              <a:rPr lang="zh-CN" altLang="en-US" sz="3200"/>
              <a:t>（</a:t>
            </a:r>
            <a:r>
              <a:rPr lang="zh-CN" altLang="en-US" sz="3200">
                <a:sym typeface="+mn-ea"/>
              </a:rPr>
              <a:t>方法论 </a:t>
            </a:r>
            <a:r>
              <a:rPr lang="zh-CN" altLang="en-US" sz="3200"/>
              <a:t>） </a:t>
            </a:r>
          </a:p>
        </p:txBody>
      </p:sp>
      <p:grpSp>
        <p:nvGrpSpPr>
          <p:cNvPr id="2" name="组合 16"/>
          <p:cNvGrpSpPr>
            <a:grpSpLocks/>
          </p:cNvGrpSpPr>
          <p:nvPr/>
        </p:nvGrpSpPr>
        <p:grpSpPr bwMode="auto">
          <a:xfrm>
            <a:off x="3668713" y="2414588"/>
            <a:ext cx="4214812" cy="3819525"/>
            <a:chOff x="3954447" y="1929596"/>
            <a:chExt cx="4214842" cy="3819251"/>
          </a:xfrm>
        </p:grpSpPr>
        <p:grpSp>
          <p:nvGrpSpPr>
            <p:cNvPr id="115719" name="组合 10"/>
            <p:cNvGrpSpPr>
              <a:grpSpLocks/>
            </p:cNvGrpSpPr>
            <p:nvPr/>
          </p:nvGrpSpPr>
          <p:grpSpPr bwMode="auto">
            <a:xfrm>
              <a:off x="4311637" y="2205038"/>
              <a:ext cx="3500462" cy="3286576"/>
              <a:chOff x="4311637" y="2205038"/>
              <a:chExt cx="3500462" cy="3286576"/>
            </a:xfrm>
          </p:grpSpPr>
          <p:sp>
            <p:nvSpPr>
              <p:cNvPr id="4" name="等腰三角形 3"/>
              <p:cNvSpPr/>
              <p:nvPr/>
            </p:nvSpPr>
            <p:spPr>
              <a:xfrm>
                <a:off x="4311637" y="2205801"/>
                <a:ext cx="3500463" cy="328588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cxnSp>
            <p:nvCxnSpPr>
              <p:cNvPr id="5" name="直接连接符 4"/>
              <p:cNvCxnSpPr>
                <a:stCxn id="4" idx="0"/>
              </p:cNvCxnSpPr>
              <p:nvPr/>
            </p:nvCxnSpPr>
            <p:spPr>
              <a:xfrm rot="16200000" flipH="1">
                <a:off x="4936718" y="3330616"/>
                <a:ext cx="2571770" cy="321471"/>
              </a:xfrm>
              <a:prstGeom prst="line">
                <a:avLst/>
              </a:prstGeom>
              <a:ln>
                <a:prstDash val="sysDash"/>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4" idx="4"/>
              </p:cNvCxnSpPr>
              <p:nvPr/>
            </p:nvCxnSpPr>
            <p:spPr>
              <a:xfrm>
                <a:off x="6383339" y="4777234"/>
                <a:ext cx="1428760" cy="714380"/>
              </a:xfrm>
              <a:prstGeom prst="line">
                <a:avLst/>
              </a:prstGeom>
              <a:ln>
                <a:prstDash val="sysDash"/>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4" idx="2"/>
              </p:cNvCxnSpPr>
              <p:nvPr/>
            </p:nvCxnSpPr>
            <p:spPr>
              <a:xfrm rot="5400000" flipH="1" flipV="1">
                <a:off x="4990298" y="4098573"/>
                <a:ext cx="714380" cy="2071702"/>
              </a:xfrm>
              <a:prstGeom prst="line">
                <a:avLst/>
              </a:prstGeom>
              <a:ln>
                <a:prstDash val="sysDash"/>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15720" name="TextBox 12"/>
            <p:cNvSpPr txBox="1">
              <a:spLocks noChangeArrowheads="1"/>
            </p:cNvSpPr>
            <p:nvPr/>
          </p:nvSpPr>
          <p:spPr bwMode="auto">
            <a:xfrm>
              <a:off x="3954447" y="5254145"/>
              <a:ext cx="389850" cy="461665"/>
            </a:xfrm>
            <a:prstGeom prst="rect">
              <a:avLst/>
            </a:prstGeom>
            <a:noFill/>
            <a:ln w="9525">
              <a:noFill/>
              <a:miter lim="800000"/>
              <a:headEnd/>
              <a:tailEnd/>
            </a:ln>
          </p:spPr>
          <p:txBody>
            <a:bodyPr>
              <a:spAutoFit/>
            </a:bodyPr>
            <a:lstStyle/>
            <a:p>
              <a:r>
                <a:rPr lang="en-US" altLang="zh-CN"/>
                <a:t>A</a:t>
              </a:r>
              <a:endParaRPr lang="zh-CN" altLang="en-US"/>
            </a:p>
          </p:txBody>
        </p:sp>
        <p:sp>
          <p:nvSpPr>
            <p:cNvPr id="115721" name="TextBox 13"/>
            <p:cNvSpPr txBox="1">
              <a:spLocks noChangeArrowheads="1"/>
            </p:cNvSpPr>
            <p:nvPr/>
          </p:nvSpPr>
          <p:spPr bwMode="auto">
            <a:xfrm>
              <a:off x="6051405" y="4468327"/>
              <a:ext cx="474810" cy="461665"/>
            </a:xfrm>
            <a:prstGeom prst="rect">
              <a:avLst/>
            </a:prstGeom>
            <a:noFill/>
            <a:ln w="9525">
              <a:noFill/>
              <a:miter lim="800000"/>
              <a:headEnd/>
              <a:tailEnd/>
            </a:ln>
          </p:spPr>
          <p:txBody>
            <a:bodyPr wrap="none">
              <a:spAutoFit/>
            </a:bodyPr>
            <a:lstStyle/>
            <a:p>
              <a:r>
                <a:rPr lang="en-US" altLang="zh-CN"/>
                <a:t>B </a:t>
              </a:r>
              <a:endParaRPr lang="zh-CN" altLang="en-US"/>
            </a:p>
          </p:txBody>
        </p:sp>
        <p:sp>
          <p:nvSpPr>
            <p:cNvPr id="115722" name="TextBox 14"/>
            <p:cNvSpPr txBox="1">
              <a:spLocks noChangeArrowheads="1"/>
            </p:cNvSpPr>
            <p:nvPr/>
          </p:nvSpPr>
          <p:spPr bwMode="auto">
            <a:xfrm>
              <a:off x="7761805" y="5287182"/>
              <a:ext cx="407484" cy="461665"/>
            </a:xfrm>
            <a:prstGeom prst="rect">
              <a:avLst/>
            </a:prstGeom>
            <a:noFill/>
            <a:ln w="9525">
              <a:noFill/>
              <a:miter lim="800000"/>
              <a:headEnd/>
              <a:tailEnd/>
            </a:ln>
          </p:spPr>
          <p:txBody>
            <a:bodyPr>
              <a:spAutoFit/>
            </a:bodyPr>
            <a:lstStyle/>
            <a:p>
              <a:r>
                <a:rPr lang="en-US" altLang="zh-CN"/>
                <a:t>C</a:t>
              </a:r>
              <a:endParaRPr lang="zh-CN" altLang="en-US"/>
            </a:p>
          </p:txBody>
        </p:sp>
        <p:sp>
          <p:nvSpPr>
            <p:cNvPr id="115723" name="TextBox 15"/>
            <p:cNvSpPr txBox="1">
              <a:spLocks noChangeArrowheads="1"/>
            </p:cNvSpPr>
            <p:nvPr/>
          </p:nvSpPr>
          <p:spPr bwMode="auto">
            <a:xfrm>
              <a:off x="6047293" y="1929596"/>
              <a:ext cx="407484" cy="461665"/>
            </a:xfrm>
            <a:prstGeom prst="rect">
              <a:avLst/>
            </a:prstGeom>
            <a:noFill/>
            <a:ln w="9525">
              <a:noFill/>
              <a:miter lim="800000"/>
              <a:headEnd/>
              <a:tailEnd/>
            </a:ln>
          </p:spPr>
          <p:txBody>
            <a:bodyPr wrap="none">
              <a:spAutoFit/>
            </a:bodyPr>
            <a:lstStyle/>
            <a:p>
              <a:r>
                <a:rPr lang="en-US" altLang="zh-CN"/>
                <a:t>D</a:t>
              </a:r>
              <a:endParaRPr lang="zh-CN" altLang="en-US"/>
            </a:p>
          </p:txBody>
        </p:sp>
      </p:grpSp>
      <p:sp>
        <p:nvSpPr>
          <p:cNvPr id="115718" name="矩形 16"/>
          <p:cNvSpPr>
            <a:spLocks noChangeArrowheads="1"/>
          </p:cNvSpPr>
          <p:nvPr/>
        </p:nvSpPr>
        <p:spPr bwMode="auto">
          <a:xfrm>
            <a:off x="3025775" y="357188"/>
            <a:ext cx="5743575" cy="647700"/>
          </a:xfrm>
          <a:prstGeom prst="rect">
            <a:avLst/>
          </a:prstGeom>
          <a:noFill/>
          <a:ln w="9525">
            <a:noFill/>
            <a:miter lim="800000"/>
            <a:headEnd/>
            <a:tailEnd/>
          </a:ln>
        </p:spPr>
        <p:txBody>
          <a:bodyPr wrap="none">
            <a:spAutoFit/>
          </a:bodyPr>
          <a:lstStyle/>
          <a:p>
            <a:r>
              <a:rPr lang="zh-CN" altLang="en-US" sz="3600" b="1">
                <a:latin typeface="黑体" pitchFamily="2" charset="-122"/>
                <a:ea typeface="黑体" pitchFamily="2" charset="-122"/>
              </a:rPr>
              <a:t>高中历史核心素养模型建构</a:t>
            </a:r>
            <a:endParaRPr lang="zh-CN" altLang="en-US" sz="3600">
              <a:latin typeface="黑体" pitchFamily="2" charset="-122"/>
              <a:ea typeface="黑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4455"/>
                                        </p:tgtEl>
                                        <p:attrNameLst>
                                          <p:attrName>style.visibility</p:attrName>
                                        </p:attrNameLst>
                                      </p:cBhvr>
                                      <p:to>
                                        <p:strVal val="visible"/>
                                      </p:to>
                                    </p:set>
                                    <p:animEffect transition="in" filter="slide(fromBottom)">
                                      <p:cBhvr>
                                        <p:cTn id="12" dur="500"/>
                                        <p:tgtEl>
                                          <p:spTgt spid="10445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4456"/>
                                        </p:tgtEl>
                                        <p:attrNameLst>
                                          <p:attrName>style.visibility</p:attrName>
                                        </p:attrNameLst>
                                      </p:cBhvr>
                                      <p:to>
                                        <p:strVal val="visible"/>
                                      </p:to>
                                    </p:set>
                                    <p:animEffect transition="in" filter="slide(fromBottom)">
                                      <p:cBhvr>
                                        <p:cTn id="17" dur="500"/>
                                        <p:tgtEl>
                                          <p:spTgt spid="10445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4457"/>
                                        </p:tgtEl>
                                        <p:attrNameLst>
                                          <p:attrName>style.visibility</p:attrName>
                                        </p:attrNameLst>
                                      </p:cBhvr>
                                      <p:to>
                                        <p:strVal val="visible"/>
                                      </p:to>
                                    </p:set>
                                    <p:animEffect transition="in" filter="slide(fromBottom)">
                                      <p:cBhvr>
                                        <p:cTn id="22" dur="500"/>
                                        <p:tgtEl>
                                          <p:spTgt spid="10445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4454"/>
                                        </p:tgtEl>
                                        <p:attrNameLst>
                                          <p:attrName>style.visibility</p:attrName>
                                        </p:attrNameLst>
                                      </p:cBhvr>
                                      <p:to>
                                        <p:strVal val="visible"/>
                                      </p:to>
                                    </p:set>
                                    <p:animEffect transition="in" filter="slide(fromBottom)">
                                      <p:cBhvr>
                                        <p:cTn id="2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bldLvl="0" animBg="1" autoUpdateAnimBg="0"/>
      <p:bldP spid="104455" grpId="0" bldLvl="0" animBg="1" autoUpdateAnimBg="0"/>
      <p:bldP spid="104456" grpId="0" bldLvl="0" animBg="1" autoUpdateAnimBg="0"/>
      <p:bldP spid="104457"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4152900" y="3841750"/>
            <a:ext cx="3556000" cy="536575"/>
            <a:chOff x="2976" y="2275"/>
            <a:chExt cx="2240" cy="338"/>
          </a:xfrm>
        </p:grpSpPr>
        <p:sp>
          <p:nvSpPr>
            <p:cNvPr id="116756" name="AutoShape 32"/>
            <p:cNvSpPr>
              <a:spLocks noChangeArrowheads="1"/>
            </p:cNvSpPr>
            <p:nvPr/>
          </p:nvSpPr>
          <p:spPr bwMode="gray">
            <a:xfrm>
              <a:off x="2976" y="2275"/>
              <a:ext cx="2240" cy="338"/>
            </a:xfrm>
            <a:prstGeom prst="roundRect">
              <a:avLst>
                <a:gd name="adj" fmla="val 16667"/>
              </a:avLst>
            </a:prstGeom>
            <a:solidFill>
              <a:schemeClr val="hlink"/>
            </a:solidFill>
            <a:ln w="12700" algn="ctr">
              <a:noFill/>
              <a:round/>
              <a:headEnd/>
              <a:tailEnd/>
            </a:ln>
          </p:spPr>
          <p:txBody>
            <a:bodyPr wrap="none" anchor="ctr"/>
            <a:lstStyle/>
            <a:p>
              <a:endParaRPr lang="zh-CN" altLang="en-US"/>
            </a:p>
          </p:txBody>
        </p:sp>
        <p:pic>
          <p:nvPicPr>
            <p:cNvPr id="116757" name="Picture 33" descr="Picture2"/>
            <p:cNvPicPr>
              <a:picLocks noChangeAspect="1" noChangeArrowheads="1"/>
            </p:cNvPicPr>
            <p:nvPr/>
          </p:nvPicPr>
          <p:blipFill>
            <a:blip r:embed="rId2"/>
            <a:srcRect/>
            <a:stretch>
              <a:fillRect/>
            </a:stretch>
          </p:blipFill>
          <p:spPr bwMode="auto">
            <a:xfrm>
              <a:off x="2997" y="2285"/>
              <a:ext cx="2210" cy="146"/>
            </a:xfrm>
            <a:prstGeom prst="rect">
              <a:avLst/>
            </a:prstGeom>
            <a:solidFill>
              <a:schemeClr val="hlink"/>
            </a:solidFill>
            <a:ln w="9525">
              <a:noFill/>
              <a:miter lim="800000"/>
              <a:headEnd/>
              <a:tailEnd/>
            </a:ln>
          </p:spPr>
        </p:pic>
      </p:grpSp>
      <p:grpSp>
        <p:nvGrpSpPr>
          <p:cNvPr id="3" name="Group 25"/>
          <p:cNvGrpSpPr>
            <a:grpSpLocks/>
          </p:cNvGrpSpPr>
          <p:nvPr/>
        </p:nvGrpSpPr>
        <p:grpSpPr bwMode="auto">
          <a:xfrm>
            <a:off x="2279650" y="3913188"/>
            <a:ext cx="7548563" cy="2017712"/>
            <a:chOff x="370" y="2611"/>
            <a:chExt cx="4755" cy="1271"/>
          </a:xfrm>
        </p:grpSpPr>
        <p:grpSp>
          <p:nvGrpSpPr>
            <p:cNvPr id="116752" name="Group 7"/>
            <p:cNvGrpSpPr>
              <a:grpSpLocks/>
            </p:cNvGrpSpPr>
            <p:nvPr/>
          </p:nvGrpSpPr>
          <p:grpSpPr bwMode="auto">
            <a:xfrm>
              <a:off x="370" y="2611"/>
              <a:ext cx="4755" cy="1271"/>
              <a:chOff x="479" y="2711"/>
              <a:chExt cx="4796" cy="1271"/>
            </a:xfrm>
          </p:grpSpPr>
          <p:sp>
            <p:nvSpPr>
              <p:cNvPr id="116754" name="AutoShape 8"/>
              <p:cNvSpPr>
                <a:spLocks noChangeArrowheads="1"/>
              </p:cNvSpPr>
              <p:nvPr/>
            </p:nvSpPr>
            <p:spPr bwMode="gray">
              <a:xfrm flipV="1">
                <a:off x="549" y="2711"/>
                <a:ext cx="4653" cy="21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78 w 21600"/>
                  <a:gd name="T13" fmla="*/ 2887 h 21600"/>
                  <a:gd name="T14" fmla="*/ 18722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58" y="21600"/>
                    </a:lnTo>
                    <a:lnTo>
                      <a:pt x="19442" y="21600"/>
                    </a:lnTo>
                    <a:lnTo>
                      <a:pt x="21600" y="0"/>
                    </a:lnTo>
                    <a:close/>
                  </a:path>
                </a:pathLst>
              </a:custGeom>
              <a:gradFill rotWithShape="1">
                <a:gsLst>
                  <a:gs pos="0">
                    <a:srgbClr val="CAD9E3"/>
                  </a:gs>
                  <a:gs pos="100000">
                    <a:srgbClr val="9DB9CB">
                      <a:alpha val="0"/>
                    </a:srgbClr>
                  </a:gs>
                </a:gsLst>
                <a:lin ang="5400000" scaled="1"/>
              </a:gradFill>
              <a:ln w="9525" algn="ctr">
                <a:noFill/>
                <a:miter lim="800000"/>
                <a:headEnd/>
                <a:tailEnd/>
              </a:ln>
            </p:spPr>
            <p:txBody>
              <a:bodyPr anchor="ctr">
                <a:spAutoFit/>
              </a:bodyPr>
              <a:lstStyle/>
              <a:p>
                <a:endParaRPr lang="zh-CN" altLang="en-US"/>
              </a:p>
            </p:txBody>
          </p:sp>
          <p:sp>
            <p:nvSpPr>
              <p:cNvPr id="116755" name="AutoShape 9"/>
              <p:cNvSpPr>
                <a:spLocks noChangeArrowheads="1"/>
              </p:cNvSpPr>
              <p:nvPr/>
            </p:nvSpPr>
            <p:spPr bwMode="gray">
              <a:xfrm>
                <a:off x="479" y="2932"/>
                <a:ext cx="4796" cy="1050"/>
              </a:xfrm>
              <a:prstGeom prst="roundRect">
                <a:avLst>
                  <a:gd name="adj" fmla="val 9514"/>
                </a:avLst>
              </a:prstGeom>
              <a:gradFill rotWithShape="1">
                <a:gsLst>
                  <a:gs pos="0">
                    <a:srgbClr val="8198A6"/>
                  </a:gs>
                  <a:gs pos="50000">
                    <a:srgbClr val="9DB9CB"/>
                  </a:gs>
                  <a:gs pos="100000">
                    <a:srgbClr val="8198A6"/>
                  </a:gs>
                </a:gsLst>
                <a:lin ang="5400000" scaled="1"/>
              </a:gradFill>
              <a:ln w="9525" algn="ctr">
                <a:noFill/>
                <a:round/>
                <a:headEnd/>
                <a:tailEnd/>
              </a:ln>
            </p:spPr>
            <p:txBody>
              <a:bodyPr wrap="none" anchor="ctr"/>
              <a:lstStyle/>
              <a:p>
                <a:endParaRPr lang="zh-CN" altLang="en-US"/>
              </a:p>
            </p:txBody>
          </p:sp>
        </p:grpSp>
        <p:sp>
          <p:nvSpPr>
            <p:cNvPr id="116753" name="AutoShape 10"/>
            <p:cNvSpPr>
              <a:spLocks noChangeArrowheads="1"/>
            </p:cNvSpPr>
            <p:nvPr/>
          </p:nvSpPr>
          <p:spPr bwMode="gray">
            <a:xfrm>
              <a:off x="476" y="3113"/>
              <a:ext cx="4491" cy="651"/>
            </a:xfrm>
            <a:prstGeom prst="roundRect">
              <a:avLst>
                <a:gd name="adj" fmla="val 9782"/>
              </a:avLst>
            </a:prstGeom>
            <a:solidFill>
              <a:srgbClr val="63BD5F"/>
            </a:solidFill>
            <a:ln w="28575" algn="ctr">
              <a:solidFill>
                <a:srgbClr val="EA5436"/>
              </a:solidFill>
              <a:round/>
              <a:headEnd/>
              <a:tailEnd/>
            </a:ln>
          </p:spPr>
          <p:txBody>
            <a:bodyPr anchor="ctr">
              <a:spAutoFit/>
            </a:bodyPr>
            <a:lstStyle/>
            <a:p>
              <a:endParaRPr lang="zh-CN" altLang="en-US"/>
            </a:p>
          </p:txBody>
        </p:sp>
      </p:grpSp>
      <p:sp>
        <p:nvSpPr>
          <p:cNvPr id="30" name="Rectangle 16"/>
          <p:cNvSpPr>
            <a:spLocks noChangeArrowheads="1"/>
          </p:cNvSpPr>
          <p:nvPr/>
        </p:nvSpPr>
        <p:spPr bwMode="gray">
          <a:xfrm>
            <a:off x="3576638" y="4705350"/>
            <a:ext cx="4572000" cy="823913"/>
          </a:xfrm>
          <a:prstGeom prst="rect">
            <a:avLst/>
          </a:prstGeom>
          <a:noFill/>
          <a:ln w="9525" algn="ctr">
            <a:noFill/>
            <a:miter lim="800000"/>
          </a:ln>
          <a:effectLst>
            <a:outerShdw dist="17961" dir="2700000" algn="ctr" rotWithShape="0">
              <a:srgbClr val="080808"/>
            </a:outerShdw>
          </a:effectLst>
        </p:spPr>
        <p:txBody>
          <a:bodyPr>
            <a:spAutoFit/>
          </a:bodyPr>
          <a:lstStyle/>
          <a:p>
            <a:pPr algn="ctr" eaLnBrk="0" hangingPunct="0">
              <a:buClr>
                <a:srgbClr val="FF3300"/>
              </a:buClr>
              <a:buSzPct val="115000"/>
              <a:buFont typeface="Wingdings" panose="05000000000000000000" pitchFamily="2" charset="2"/>
              <a:buNone/>
              <a:defRPr/>
            </a:pPr>
            <a:r>
              <a:rPr lang="zh-CN" altLang="en-US">
                <a:solidFill>
                  <a:srgbClr val="F8F8F8"/>
                </a:solidFill>
                <a:latin typeface="Arial" panose="020B0604020202020204" pitchFamily="34" charset="0"/>
                <a:ea typeface="宋体" panose="02010600030101010101" pitchFamily="2" charset="-122"/>
              </a:rPr>
              <a:t> </a:t>
            </a:r>
            <a:r>
              <a:rPr lang="zh-CN" altLang="en-US" sz="4800" b="1">
                <a:solidFill>
                  <a:srgbClr val="F8F8F8"/>
                </a:solidFill>
                <a:latin typeface="Arial" panose="020B0604020202020204" pitchFamily="34" charset="0"/>
                <a:ea typeface="黑体" panose="02010609060101010101" pitchFamily="49" charset="-122"/>
              </a:rPr>
              <a:t>历  史  知  识</a:t>
            </a:r>
          </a:p>
        </p:txBody>
      </p:sp>
      <p:sp>
        <p:nvSpPr>
          <p:cNvPr id="31" name="AutoShape 36"/>
          <p:cNvSpPr>
            <a:spLocks noChangeArrowheads="1"/>
          </p:cNvSpPr>
          <p:nvPr/>
        </p:nvSpPr>
        <p:spPr bwMode="gray">
          <a:xfrm rot="-2370864">
            <a:off x="3057525" y="1998663"/>
            <a:ext cx="1871663" cy="1584325"/>
          </a:xfrm>
          <a:prstGeom prst="chevron">
            <a:avLst>
              <a:gd name="adj" fmla="val 33565"/>
            </a:avLst>
          </a:prstGeom>
          <a:solidFill>
            <a:srgbClr val="99CC00"/>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99CC00"/>
            </a:extrusionClr>
          </a:sp3d>
        </p:spPr>
        <p:txBody>
          <a:bodyPr wrap="none" anchor="ctr">
            <a:flatTx/>
          </a:bodyPr>
          <a:lstStyle/>
          <a:p>
            <a:endParaRPr lang="zh-CN" altLang="en-US"/>
          </a:p>
        </p:txBody>
      </p:sp>
      <p:sp>
        <p:nvSpPr>
          <p:cNvPr id="32" name="AutoShape 37"/>
          <p:cNvSpPr>
            <a:spLocks noChangeArrowheads="1"/>
          </p:cNvSpPr>
          <p:nvPr/>
        </p:nvSpPr>
        <p:spPr bwMode="gray">
          <a:xfrm rot="-5400000">
            <a:off x="5008562" y="249238"/>
            <a:ext cx="1871663" cy="1855788"/>
          </a:xfrm>
          <a:prstGeom prst="chevron">
            <a:avLst>
              <a:gd name="adj" fmla="val 29771"/>
            </a:avLst>
          </a:prstGeom>
          <a:solidFill>
            <a:schemeClr val="accent1"/>
          </a:solidFill>
          <a:ln w="9525">
            <a:miter lim="800000"/>
            <a:headEnd/>
            <a:tailEnd/>
          </a:ln>
          <a:scene3d>
            <a:camera prst="legacyObliqueTopRight"/>
            <a:lightRig rig="legacyFlat3" dir="b"/>
          </a:scene3d>
          <a:sp3d extrusionH="163500" prstMaterial="legacyPlastic">
            <a:bevelT w="13500" h="13500" prst="angle"/>
            <a:bevelB w="13500" h="13500" prst="angle"/>
            <a:extrusionClr>
              <a:schemeClr val="accent1"/>
            </a:extrusionClr>
          </a:sp3d>
        </p:spPr>
        <p:txBody>
          <a:bodyPr wrap="none" anchor="ctr">
            <a:flatTx/>
          </a:bodyPr>
          <a:lstStyle/>
          <a:p>
            <a:endParaRPr lang="zh-CN" altLang="en-US" b="1"/>
          </a:p>
        </p:txBody>
      </p:sp>
      <p:sp>
        <p:nvSpPr>
          <p:cNvPr id="33" name="AutoShape 38"/>
          <p:cNvSpPr>
            <a:spLocks noChangeArrowheads="1"/>
          </p:cNvSpPr>
          <p:nvPr/>
        </p:nvSpPr>
        <p:spPr bwMode="gray">
          <a:xfrm rot="-7911266">
            <a:off x="6944520" y="2056606"/>
            <a:ext cx="1871662" cy="1552575"/>
          </a:xfrm>
          <a:prstGeom prst="chevron">
            <a:avLst>
              <a:gd name="adj" fmla="val 34251"/>
            </a:avLst>
          </a:prstGeom>
          <a:solidFill>
            <a:schemeClr val="hlink"/>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34" name="Rectangle 40"/>
          <p:cNvSpPr>
            <a:spLocks noChangeArrowheads="1"/>
          </p:cNvSpPr>
          <p:nvPr/>
        </p:nvSpPr>
        <p:spPr bwMode="gray">
          <a:xfrm>
            <a:off x="4945063" y="744538"/>
            <a:ext cx="2043112" cy="457200"/>
          </a:xfrm>
          <a:prstGeom prst="rect">
            <a:avLst/>
          </a:prstGeom>
          <a:noFill/>
          <a:ln w="9525" algn="ctr">
            <a:noFill/>
            <a:miter lim="800000"/>
            <a:headEnd/>
            <a:tailEnd/>
          </a:ln>
        </p:spPr>
        <p:txBody>
          <a:bodyPr>
            <a:spAutoFit/>
          </a:bodyPr>
          <a:lstStyle/>
          <a:p>
            <a:pPr algn="ctr" eaLnBrk="0" hangingPunct="0"/>
            <a:r>
              <a:rPr lang="zh-CN" altLang="en-US" b="1">
                <a:solidFill>
                  <a:srgbClr val="FFFBFC"/>
                </a:solidFill>
              </a:rPr>
              <a:t>解决问题</a:t>
            </a:r>
          </a:p>
        </p:txBody>
      </p:sp>
      <p:sp>
        <p:nvSpPr>
          <p:cNvPr id="35" name="Rectangle 45"/>
          <p:cNvSpPr>
            <a:spLocks noChangeArrowheads="1"/>
          </p:cNvSpPr>
          <p:nvPr/>
        </p:nvSpPr>
        <p:spPr bwMode="gray">
          <a:xfrm>
            <a:off x="6961188" y="2473325"/>
            <a:ext cx="2043112" cy="457200"/>
          </a:xfrm>
          <a:prstGeom prst="rect">
            <a:avLst/>
          </a:prstGeom>
          <a:noFill/>
          <a:ln w="9525" algn="ctr">
            <a:noFill/>
            <a:miter lim="800000"/>
            <a:headEnd/>
            <a:tailEnd/>
          </a:ln>
        </p:spPr>
        <p:txBody>
          <a:bodyPr>
            <a:spAutoFit/>
          </a:bodyPr>
          <a:lstStyle/>
          <a:p>
            <a:pPr algn="ctr" eaLnBrk="0" hangingPunct="0"/>
            <a:r>
              <a:rPr lang="zh-CN" altLang="en-US" b="1">
                <a:solidFill>
                  <a:srgbClr val="FFFBFC"/>
                </a:solidFill>
              </a:rPr>
              <a:t>观察问题</a:t>
            </a:r>
          </a:p>
        </p:txBody>
      </p:sp>
      <p:sp>
        <p:nvSpPr>
          <p:cNvPr id="36" name="Rectangle 46"/>
          <p:cNvSpPr>
            <a:spLocks noChangeArrowheads="1"/>
          </p:cNvSpPr>
          <p:nvPr/>
        </p:nvSpPr>
        <p:spPr bwMode="gray">
          <a:xfrm>
            <a:off x="2927350" y="2473325"/>
            <a:ext cx="2043113" cy="457200"/>
          </a:xfrm>
          <a:prstGeom prst="rect">
            <a:avLst/>
          </a:prstGeom>
          <a:noFill/>
          <a:ln w="9525" algn="ctr">
            <a:noFill/>
            <a:miter lim="800000"/>
            <a:headEnd/>
            <a:tailEnd/>
          </a:ln>
        </p:spPr>
        <p:txBody>
          <a:bodyPr>
            <a:spAutoFit/>
          </a:bodyPr>
          <a:lstStyle/>
          <a:p>
            <a:pPr algn="ctr" eaLnBrk="0" hangingPunct="0"/>
            <a:r>
              <a:rPr lang="zh-CN" altLang="en-US" b="1">
                <a:solidFill>
                  <a:srgbClr val="FFFBFC"/>
                </a:solidFill>
              </a:rPr>
              <a:t>思考问题</a:t>
            </a:r>
          </a:p>
        </p:txBody>
      </p:sp>
      <p:sp>
        <p:nvSpPr>
          <p:cNvPr id="37" name="Oval 34"/>
          <p:cNvSpPr>
            <a:spLocks noChangeArrowheads="1"/>
          </p:cNvSpPr>
          <p:nvPr/>
        </p:nvSpPr>
        <p:spPr bwMode="gray">
          <a:xfrm>
            <a:off x="1668463" y="25400"/>
            <a:ext cx="9144000" cy="5905500"/>
          </a:xfrm>
          <a:prstGeom prst="ellipse">
            <a:avLst/>
          </a:prstGeom>
          <a:noFill/>
          <a:ln w="38100">
            <a:solidFill>
              <a:srgbClr val="AD1B03"/>
            </a:solidFill>
            <a:prstDash val="sysDot"/>
            <a:round/>
            <a:headEnd/>
            <a:tailEnd/>
          </a:ln>
        </p:spPr>
        <p:txBody>
          <a:bodyPr wrap="none" anchor="ctr"/>
          <a:lstStyle/>
          <a:p>
            <a:endParaRPr lang="zh-CN" altLang="en-US"/>
          </a:p>
        </p:txBody>
      </p:sp>
      <p:grpSp>
        <p:nvGrpSpPr>
          <p:cNvPr id="5" name="Group 17"/>
          <p:cNvGrpSpPr>
            <a:grpSpLocks/>
          </p:cNvGrpSpPr>
          <p:nvPr/>
        </p:nvGrpSpPr>
        <p:grpSpPr bwMode="auto">
          <a:xfrm>
            <a:off x="2568575" y="3481388"/>
            <a:ext cx="6985000" cy="1008062"/>
            <a:chOff x="465" y="2273"/>
            <a:chExt cx="2415" cy="338"/>
          </a:xfrm>
        </p:grpSpPr>
        <p:sp>
          <p:nvSpPr>
            <p:cNvPr id="116750" name="AutoShape 18"/>
            <p:cNvSpPr>
              <a:spLocks noChangeArrowheads="1"/>
            </p:cNvSpPr>
            <p:nvPr/>
          </p:nvSpPr>
          <p:spPr bwMode="gray">
            <a:xfrm>
              <a:off x="465" y="2273"/>
              <a:ext cx="2415" cy="338"/>
            </a:xfrm>
            <a:prstGeom prst="roundRect">
              <a:avLst>
                <a:gd name="adj" fmla="val 16667"/>
              </a:avLst>
            </a:prstGeom>
            <a:solidFill>
              <a:schemeClr val="hlink"/>
            </a:solidFill>
            <a:ln w="12700" algn="ctr">
              <a:noFill/>
              <a:round/>
              <a:headEnd/>
              <a:tailEnd/>
            </a:ln>
          </p:spPr>
          <p:txBody>
            <a:bodyPr wrap="none" anchor="ctr"/>
            <a:lstStyle/>
            <a:p>
              <a:endParaRPr lang="zh-CN" altLang="en-US"/>
            </a:p>
          </p:txBody>
        </p:sp>
        <p:pic>
          <p:nvPicPr>
            <p:cNvPr id="116751" name="Picture 19" descr="Picture2"/>
            <p:cNvPicPr>
              <a:picLocks noChangeAspect="1" noChangeArrowheads="1"/>
            </p:cNvPicPr>
            <p:nvPr/>
          </p:nvPicPr>
          <p:blipFill>
            <a:blip r:embed="rId2"/>
            <a:srcRect/>
            <a:stretch>
              <a:fillRect/>
            </a:stretch>
          </p:blipFill>
          <p:spPr bwMode="auto">
            <a:xfrm>
              <a:off x="485" y="2284"/>
              <a:ext cx="2376" cy="146"/>
            </a:xfrm>
            <a:prstGeom prst="rect">
              <a:avLst/>
            </a:prstGeom>
            <a:solidFill>
              <a:schemeClr val="hlink"/>
            </a:solidFill>
            <a:ln w="9525">
              <a:noFill/>
              <a:miter lim="800000"/>
              <a:headEnd/>
              <a:tailEnd/>
            </a:ln>
          </p:spPr>
        </p:pic>
      </p:grpSp>
      <p:sp>
        <p:nvSpPr>
          <p:cNvPr id="41" name="Rectangle 47"/>
          <p:cNvSpPr>
            <a:spLocks noChangeArrowheads="1"/>
          </p:cNvSpPr>
          <p:nvPr/>
        </p:nvSpPr>
        <p:spPr bwMode="gray">
          <a:xfrm>
            <a:off x="2784475" y="3625850"/>
            <a:ext cx="6551613" cy="701675"/>
          </a:xfrm>
          <a:prstGeom prst="rect">
            <a:avLst/>
          </a:prstGeom>
          <a:noFill/>
          <a:ln w="9525">
            <a:noFill/>
            <a:miter lim="800000"/>
            <a:headEnd/>
            <a:tailEnd/>
          </a:ln>
        </p:spPr>
        <p:txBody>
          <a:bodyPr>
            <a:spAutoFit/>
          </a:bodyPr>
          <a:lstStyle/>
          <a:p>
            <a:pPr algn="ctr" eaLnBrk="0" hangingPunct="0"/>
            <a:r>
              <a:rPr lang="zh-CN" altLang="en-US" sz="4000" b="1">
                <a:solidFill>
                  <a:srgbClr val="FEFFFF"/>
                </a:solidFill>
                <a:ea typeface="黑体" pitchFamily="2" charset="-122"/>
              </a:rPr>
              <a:t>历史学科能力  意识  价值观</a:t>
            </a:r>
          </a:p>
        </p:txBody>
      </p:sp>
      <p:sp>
        <p:nvSpPr>
          <p:cNvPr id="116749" name="TextBox 41"/>
          <p:cNvSpPr txBox="1">
            <a:spLocks noChangeArrowheads="1"/>
          </p:cNvSpPr>
          <p:nvPr/>
        </p:nvSpPr>
        <p:spPr bwMode="auto">
          <a:xfrm>
            <a:off x="2954338" y="6111875"/>
            <a:ext cx="8059737" cy="461963"/>
          </a:xfrm>
          <a:prstGeom prst="rect">
            <a:avLst/>
          </a:prstGeom>
          <a:noFill/>
          <a:ln w="9525">
            <a:noFill/>
            <a:miter lim="800000"/>
            <a:headEnd/>
            <a:tailEnd/>
          </a:ln>
        </p:spPr>
        <p:txBody>
          <a:bodyPr wrap="none">
            <a:spAutoFit/>
          </a:bodyPr>
          <a:lstStyle/>
          <a:p>
            <a:r>
              <a:rPr lang="en-US" altLang="zh-CN" b="1"/>
              <a:t>——2012</a:t>
            </a:r>
            <a:r>
              <a:rPr lang="zh-CN" altLang="en-US" b="1"/>
              <a:t>年吴伟西安讲座：</a:t>
            </a:r>
            <a:r>
              <a:rPr lang="en-US" altLang="zh-CN" b="1">
                <a:latin typeface="Times New Roman" pitchFamily="18" charset="0"/>
              </a:rPr>
              <a:t> 《</a:t>
            </a:r>
            <a:r>
              <a:rPr lang="zh-CN" altLang="en-US" b="1">
                <a:latin typeface="Times New Roman" pitchFamily="18" charset="0"/>
              </a:rPr>
              <a:t>历史学科素养与历史能力</a:t>
            </a:r>
            <a:r>
              <a:rPr lang="en-US" altLang="zh-CN" b="1">
                <a:latin typeface="Times New Roman" pitchFamily="18" charset="0"/>
              </a:rPr>
              <a:t>》</a:t>
            </a:r>
            <a:endParaRPr lang="zh-CN" altLang="en-US"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0.70"/>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par>
                                <p:cTn id="20" presetID="5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ppt_w</p:attrName>
                                        </p:attrNameLst>
                                      </p:cBhvr>
                                      <p:tavLst>
                                        <p:tav tm="0">
                                          <p:val>
                                            <p:strVal val="#ppt_w*0.70"/>
                                          </p:val>
                                        </p:tav>
                                        <p:tav tm="100000">
                                          <p:val>
                                            <p:strVal val="#ppt_w"/>
                                          </p:val>
                                        </p:tav>
                                      </p:tavLst>
                                    </p:anim>
                                    <p:anim calcmode="lin" valueType="num">
                                      <p:cBhvr>
                                        <p:cTn id="30" dur="1000" fill="hold"/>
                                        <p:tgtEl>
                                          <p:spTgt spid="41"/>
                                        </p:tgtEl>
                                        <p:attrNameLst>
                                          <p:attrName>ppt_h</p:attrName>
                                        </p:attrNameLst>
                                      </p:cBhvr>
                                      <p:tavLst>
                                        <p:tav tm="0">
                                          <p:val>
                                            <p:strVal val="#ppt_h"/>
                                          </p:val>
                                        </p:tav>
                                        <p:tav tm="100000">
                                          <p:val>
                                            <p:strVal val="#ppt_h"/>
                                          </p:val>
                                        </p:tav>
                                      </p:tavLst>
                                    </p:anim>
                                    <p:animEffect transition="in" filter="fade">
                                      <p:cBhvr>
                                        <p:cTn id="31" dur="10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1000" fill="hold"/>
                                        <p:tgtEl>
                                          <p:spTgt spid="36"/>
                                        </p:tgtEl>
                                        <p:attrNameLst>
                                          <p:attrName>ppt_w</p:attrName>
                                        </p:attrNameLst>
                                      </p:cBhvr>
                                      <p:tavLst>
                                        <p:tav tm="0">
                                          <p:val>
                                            <p:strVal val="#ppt_w*0.70"/>
                                          </p:val>
                                        </p:tav>
                                        <p:tav tm="100000">
                                          <p:val>
                                            <p:strVal val="#ppt_w"/>
                                          </p:val>
                                        </p:tav>
                                      </p:tavLst>
                                    </p:anim>
                                    <p:anim calcmode="lin" valueType="num">
                                      <p:cBhvr>
                                        <p:cTn id="43" dur="1000" fill="hold"/>
                                        <p:tgtEl>
                                          <p:spTgt spid="36"/>
                                        </p:tgtEl>
                                        <p:attrNameLst>
                                          <p:attrName>ppt_h</p:attrName>
                                        </p:attrNameLst>
                                      </p:cBhvr>
                                      <p:tavLst>
                                        <p:tav tm="0">
                                          <p:val>
                                            <p:strVal val="#ppt_h"/>
                                          </p:val>
                                        </p:tav>
                                        <p:tav tm="100000">
                                          <p:val>
                                            <p:strVal val="#ppt_h"/>
                                          </p:val>
                                        </p:tav>
                                      </p:tavLst>
                                    </p:anim>
                                    <p:animEffect transition="in" filter="fade">
                                      <p:cBhvr>
                                        <p:cTn id="44" dur="1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strVal val="#ppt_w*0.70"/>
                                          </p:val>
                                        </p:tav>
                                        <p:tav tm="100000">
                                          <p:val>
                                            <p:strVal val="#ppt_w"/>
                                          </p:val>
                                        </p:tav>
                                      </p:tavLst>
                                    </p:anim>
                                    <p:anim calcmode="lin" valueType="num">
                                      <p:cBhvr>
                                        <p:cTn id="56" dur="1000" fill="hold"/>
                                        <p:tgtEl>
                                          <p:spTgt spid="35"/>
                                        </p:tgtEl>
                                        <p:attrNameLst>
                                          <p:attrName>ppt_h</p:attrName>
                                        </p:attrNameLst>
                                      </p:cBhvr>
                                      <p:tavLst>
                                        <p:tav tm="0">
                                          <p:val>
                                            <p:strVal val="#ppt_h"/>
                                          </p:val>
                                        </p:tav>
                                        <p:tav tm="100000">
                                          <p:val>
                                            <p:strVal val="#ppt_h"/>
                                          </p:val>
                                        </p:tav>
                                      </p:tavLst>
                                    </p:anim>
                                    <p:animEffect transition="in" filter="fade">
                                      <p:cBhvr>
                                        <p:cTn id="57" dur="10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grpId="0" nodeType="clickEffect">
                                  <p:stCondLst>
                                    <p:cond delay="0"/>
                                  </p:stCondLst>
                                  <p:childTnLst>
                                    <p:animRot by="21600000">
                                      <p:cBhvr>
                                        <p:cTn id="71" dur="2000" fill="hold"/>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p:bldP spid="35" grpId="0"/>
      <p:bldP spid="36" grpId="0"/>
      <p:bldP spid="37" grpId="0" bldLvl="0" animBg="1"/>
      <p:bldP spid="4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13669</Words>
  <Application>WPS 演示</Application>
  <PresentationFormat>自定义</PresentationFormat>
  <Paragraphs>612</Paragraphs>
  <Slides>79</Slides>
  <Notes>1</Notes>
  <HiddenSlides>0</HiddenSlides>
  <MMClips>0</MMClips>
  <ScaleCrop>false</ScaleCrop>
  <HeadingPairs>
    <vt:vector size="6" baseType="variant">
      <vt:variant>
        <vt:lpstr>已用的字体</vt:lpstr>
      </vt:variant>
      <vt:variant>
        <vt:i4>15</vt:i4>
      </vt:variant>
      <vt:variant>
        <vt:lpstr>演示文稿设计模板</vt:lpstr>
      </vt:variant>
      <vt:variant>
        <vt:i4>99</vt:i4>
      </vt:variant>
      <vt:variant>
        <vt:lpstr>幻灯片标题</vt:lpstr>
      </vt:variant>
      <vt:variant>
        <vt:i4>79</vt:i4>
      </vt:variant>
    </vt:vector>
  </HeadingPairs>
  <TitlesOfParts>
    <vt:vector size="193" baseType="lpstr">
      <vt:lpstr>Arial</vt:lpstr>
      <vt:lpstr>宋体</vt:lpstr>
      <vt:lpstr>Calibri</vt:lpstr>
      <vt:lpstr>微软雅黑</vt:lpstr>
      <vt:lpstr>造字工房悦黑体验版常规体</vt:lpstr>
      <vt:lpstr>Impact</vt:lpstr>
      <vt:lpstr>黑体</vt:lpstr>
      <vt:lpstr>楷体_GB2312</vt:lpstr>
      <vt:lpstr>+mn-ea</vt:lpstr>
      <vt:lpstr>隶书</vt:lpstr>
      <vt:lpstr>Wingdings</vt:lpstr>
      <vt:lpstr>Times New Roman</vt:lpstr>
      <vt:lpstr>华文行楷</vt:lpstr>
      <vt:lpstr>Tahoma</vt:lpstr>
      <vt:lpstr>华文新魏</vt:lpstr>
      <vt:lpstr>Office 主题</vt:lpstr>
      <vt:lpstr>1_Office 主题</vt:lpstr>
      <vt:lpstr>Office 主题​​</vt:lpstr>
      <vt:lpstr>1_Office 主题​​</vt:lpstr>
      <vt:lpstr>2_Office 主题​​</vt:lpstr>
      <vt:lpstr>3_Office 主题​​</vt:lpstr>
      <vt:lpstr>4_Office 主题​​</vt:lpstr>
      <vt:lpstr>新浪微博：@注龙</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2_Office 主题​​</vt:lpstr>
      <vt:lpstr>2_Office 主题​​</vt:lpstr>
      <vt:lpstr>2_Office 主题​​</vt:lpstr>
      <vt:lpstr>2_Office 主题​​</vt:lpstr>
      <vt:lpstr>2_Office 主题​​</vt:lpstr>
      <vt:lpstr>2_Office 主题​​</vt:lpstr>
      <vt:lpstr>2_Office 主题​​</vt:lpstr>
      <vt:lpstr>2_Office 主题​​</vt:lpstr>
      <vt:lpstr>2_Office 主题​​</vt:lpstr>
      <vt:lpstr>2_Office 主题​​</vt:lpstr>
      <vt:lpstr>3_Office 主题​​</vt:lpstr>
      <vt:lpstr>3_Office 主题​​</vt:lpstr>
      <vt:lpstr>3_Office 主题​​</vt:lpstr>
      <vt:lpstr>3_Office 主题​​</vt:lpstr>
      <vt:lpstr>3_Office 主题​​</vt:lpstr>
      <vt:lpstr>3_Office 主题​​</vt:lpstr>
      <vt:lpstr>3_Office 主题​​</vt:lpstr>
      <vt:lpstr>3_Office 主题​​</vt:lpstr>
      <vt:lpstr>3_Office 主题​​</vt:lpstr>
      <vt:lpstr>3_Office 主题​​</vt:lpstr>
      <vt:lpstr>4_Office 主题​​</vt:lpstr>
      <vt:lpstr>4_Office 主题​​</vt:lpstr>
      <vt:lpstr>4_Office 主题​​</vt:lpstr>
      <vt:lpstr>4_Office 主题​​</vt:lpstr>
      <vt:lpstr>4_Office 主题​​</vt:lpstr>
      <vt:lpstr>4_Office 主题​​</vt:lpstr>
      <vt:lpstr>4_Office 主题​​</vt:lpstr>
      <vt:lpstr>4_Office 主题​​</vt:lpstr>
      <vt:lpstr>4_Office 主题​​</vt:lpstr>
      <vt:lpstr>4_Office 主题​​</vt:lpstr>
      <vt:lpstr>4_Office 主题​​</vt:lpstr>
      <vt:lpstr>新浪微博：@注龙</vt:lpstr>
      <vt:lpstr>新浪微博：@注龙</vt:lpstr>
      <vt:lpstr>新浪微博：@注龙</vt:lpstr>
      <vt:lpstr>新浪微博：@注龙</vt:lpstr>
      <vt:lpstr>新浪微博：@注龙</vt:lpstr>
      <vt:lpstr>新浪微博：@注龙</vt:lpstr>
      <vt:lpstr>新浪微博：@注龙</vt:lpstr>
      <vt:lpstr>新浪微博：@注龙</vt:lpstr>
      <vt:lpstr>新浪微博：@注龙</vt:lpstr>
      <vt:lpstr>新浪微博：@注龙</vt:lpstr>
      <vt:lpstr>幻灯片 1</vt:lpstr>
      <vt:lpstr>幻灯片 2</vt:lpstr>
      <vt:lpstr>幻灯片 3</vt:lpstr>
      <vt:lpstr>       最重要的新理念：以培养和提高学生的历史学科核心素养为核心的课程与教学.       历史课程要将培养和提高学生的历史学科核心素养作为重心，使学生通过历史学习逐步形成具有历史学科特征的思维品质和关键能力。课程目标的确定、课程内容的编制、课程实施的措施、课程评价的标准等，都要始终贯穿着发展学生历史核心素养这一核心任务。</vt:lpstr>
      <vt:lpstr>“核心素养”的含义</vt:lpstr>
      <vt:lpstr>幻灯片 6</vt:lpstr>
      <vt:lpstr>幻灯片 7</vt:lpstr>
      <vt:lpstr>幻灯片 8</vt:lpstr>
      <vt:lpstr>幻灯片 9</vt:lpstr>
      <vt:lpstr>二、核心素养视阈的高中历史教学</vt:lpstr>
      <vt:lpstr>（1）对唯物史观的必要阐释</vt:lpstr>
      <vt:lpstr>幻灯片 12</vt:lpstr>
      <vt:lpstr>幻灯片 13</vt:lpstr>
      <vt:lpstr>幻灯片 14</vt:lpstr>
      <vt:lpstr>2.知识面：时空观念</vt:lpstr>
      <vt:lpstr>(2)动态时空观</vt:lpstr>
      <vt:lpstr>幻灯片 17</vt:lpstr>
      <vt:lpstr>幻灯片 18</vt:lpstr>
      <vt:lpstr>幻灯片 19</vt:lpstr>
      <vt:lpstr>幻灯片 20</vt:lpstr>
      <vt:lpstr>幻灯片 21</vt:lpstr>
      <vt:lpstr>1.发挥唯物史观对高考的指导作用 </vt:lpstr>
      <vt:lpstr>幻灯片 23</vt:lpstr>
      <vt:lpstr>幻灯片 24</vt:lpstr>
      <vt:lpstr>1.发挥唯物史观对高考的指导作用</vt:lpstr>
      <vt:lpstr>幻灯片 26</vt:lpstr>
      <vt:lpstr>1.发挥唯物史观对高考的指导作用</vt:lpstr>
      <vt:lpstr>幻灯片 28</vt:lpstr>
      <vt:lpstr>幻灯片 29</vt:lpstr>
      <vt:lpstr>        2.运用时空观构建核心知识体系</vt:lpstr>
      <vt:lpstr>幻灯片 31</vt:lpstr>
      <vt:lpstr>幻灯片 32</vt:lpstr>
      <vt:lpstr>幻灯片 33</vt:lpstr>
      <vt:lpstr>幻灯片 34</vt:lpstr>
      <vt:lpstr>幻灯片 35</vt:lpstr>
      <vt:lpstr>幻灯片 36</vt:lpstr>
      <vt:lpstr>幻灯片 37</vt:lpstr>
      <vt:lpstr>幻灯片 38</vt:lpstr>
      <vt:lpstr>3.史料实证 ：2017·全国新课标卷Ⅰ文综·26</vt:lpstr>
      <vt:lpstr>幻灯片 40</vt:lpstr>
      <vt:lpstr>幻灯片 41</vt:lpstr>
      <vt:lpstr>幻灯片 42</vt:lpstr>
      <vt:lpstr>幻灯片 43</vt:lpstr>
      <vt:lpstr>幻灯片 44</vt:lpstr>
      <vt:lpstr>幻灯片 45</vt:lpstr>
      <vt:lpstr>幻灯片 46</vt:lpstr>
      <vt:lpstr>幻灯片 47</vt:lpstr>
      <vt:lpstr>幻灯片 48</vt:lpstr>
      <vt:lpstr>42题评分标准： 论题部分0-3分，阐述部分0-9分，具体赋分如下： </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微软用户</cp:lastModifiedBy>
  <cp:revision>341</cp:revision>
  <dcterms:created xsi:type="dcterms:W3CDTF">2013-10-28T13:56:00Z</dcterms:created>
  <dcterms:modified xsi:type="dcterms:W3CDTF">2017-07-23T01:34:30Z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